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76" r:id="rId3"/>
    <p:sldId id="258" r:id="rId4"/>
    <p:sldId id="278" r:id="rId5"/>
    <p:sldId id="259" r:id="rId6"/>
    <p:sldId id="267" r:id="rId7"/>
    <p:sldId id="366" r:id="rId8"/>
    <p:sldId id="355" r:id="rId9"/>
    <p:sldId id="274" r:id="rId10"/>
    <p:sldId id="313" r:id="rId11"/>
    <p:sldId id="358" r:id="rId12"/>
    <p:sldId id="316" r:id="rId13"/>
    <p:sldId id="364" r:id="rId14"/>
    <p:sldId id="318" r:id="rId15"/>
    <p:sldId id="359" r:id="rId16"/>
    <p:sldId id="333" r:id="rId17"/>
    <p:sldId id="336" r:id="rId18"/>
    <p:sldId id="335" r:id="rId19"/>
    <p:sldId id="301" r:id="rId20"/>
    <p:sldId id="356" r:id="rId21"/>
    <p:sldId id="305" r:id="rId22"/>
    <p:sldId id="367" r:id="rId23"/>
    <p:sldId id="368" r:id="rId24"/>
    <p:sldId id="260" r:id="rId25"/>
    <p:sldId id="288" r:id="rId26"/>
    <p:sldId id="290" r:id="rId27"/>
    <p:sldId id="362" r:id="rId28"/>
    <p:sldId id="295" r:id="rId29"/>
    <p:sldId id="351" r:id="rId30"/>
    <p:sldId id="363" r:id="rId31"/>
    <p:sldId id="298" r:id="rId32"/>
    <p:sldId id="300" r:id="rId33"/>
    <p:sldId id="273" r:id="rId34"/>
    <p:sldId id="310" r:id="rId35"/>
    <p:sldId id="361" r:id="rId36"/>
    <p:sldId id="311" r:id="rId37"/>
    <p:sldId id="337" r:id="rId38"/>
    <p:sldId id="338" r:id="rId39"/>
    <p:sldId id="344" r:id="rId40"/>
    <p:sldId id="343" r:id="rId41"/>
    <p:sldId id="340" r:id="rId42"/>
    <p:sldId id="339" r:id="rId43"/>
    <p:sldId id="365" r:id="rId44"/>
    <p:sldId id="341" r:id="rId45"/>
  </p:sldIdLst>
  <p:sldSz cx="12192000" cy="6858000"/>
  <p:notesSz cx="6858000" cy="9144000"/>
  <p:defaultTextStyle>
    <a:defPPr>
      <a:defRPr lang="et-E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685" autoAdjust="0"/>
    <p:restoredTop sz="86141" autoAdjust="0"/>
  </p:normalViewPr>
  <p:slideViewPr>
    <p:cSldViewPr snapToGrid="0">
      <p:cViewPr varScale="1">
        <p:scale>
          <a:sx n="107" d="100"/>
          <a:sy n="107" d="100"/>
        </p:scale>
        <p:origin x="1872" y="86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-64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2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29087-B8E6-5F44-BBC6-D1D3F01F08B3}" type="datetimeFigureOut">
              <a:rPr lang="et-EE" smtClean="0"/>
              <a:t>10.09.2024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80EF8-E9CB-E84D-AF08-51E28286EE4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524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10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563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27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054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262A-3A12-4B40-96A8-5980B50C0504}" type="slidenum">
              <a:rPr lang="et-EE" smtClean="0"/>
              <a:t>34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644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Pilt vasak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5999" y="0"/>
            <a:ext cx="4408923" cy="6858000"/>
          </a:xfrm>
          <a:custGeom>
            <a:avLst/>
            <a:gdLst>
              <a:gd name="connsiteX0" fmla="*/ 0 w 4408923"/>
              <a:gd name="connsiteY0" fmla="*/ 0 h 6858000"/>
              <a:gd name="connsiteX1" fmla="*/ 4408923 w 4408923"/>
              <a:gd name="connsiteY1" fmla="*/ 0 h 6858000"/>
              <a:gd name="connsiteX2" fmla="*/ 4408923 w 4408923"/>
              <a:gd name="connsiteY2" fmla="*/ 6858000 h 6858000"/>
              <a:gd name="connsiteX3" fmla="*/ 0 w 4408923"/>
              <a:gd name="connsiteY3" fmla="*/ 6858000 h 6858000"/>
              <a:gd name="connsiteX4" fmla="*/ 0 w 4408923"/>
              <a:gd name="connsiteY4" fmla="*/ 6034725 h 6858000"/>
              <a:gd name="connsiteX5" fmla="*/ 208 w 4408923"/>
              <a:gd name="connsiteY5" fmla="*/ 6034804 h 6858000"/>
              <a:gd name="connsiteX6" fmla="*/ 376702 w 4408923"/>
              <a:gd name="connsiteY6" fmla="*/ 6098185 h 6858000"/>
              <a:gd name="connsiteX7" fmla="*/ 1681141 w 4408923"/>
              <a:gd name="connsiteY7" fmla="*/ 4860459 h 6858000"/>
              <a:gd name="connsiteX8" fmla="*/ 460294 w 4408923"/>
              <a:gd name="connsiteY8" fmla="*/ 3540207 h 6858000"/>
              <a:gd name="connsiteX9" fmla="*/ 387188 w 4408923"/>
              <a:gd name="connsiteY9" fmla="*/ 3538866 h 6858000"/>
              <a:gd name="connsiteX10" fmla="*/ 10193 w 4408923"/>
              <a:gd name="connsiteY10" fmla="*/ 3599167 h 6858000"/>
              <a:gd name="connsiteX11" fmla="*/ 0 w 4408923"/>
              <a:gd name="connsiteY11" fmla="*/ 3602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841" y="2533153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36839" y="5059254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" y="3538801"/>
            <a:ext cx="1974433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62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 pilt par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783513" y="0"/>
            <a:ext cx="4408487" cy="6867525"/>
          </a:xfrm>
          <a:custGeom>
            <a:avLst/>
            <a:gdLst>
              <a:gd name="connsiteX0" fmla="*/ 0 w 4408487"/>
              <a:gd name="connsiteY0" fmla="*/ 0 h 6867525"/>
              <a:gd name="connsiteX1" fmla="*/ 4408487 w 4408487"/>
              <a:gd name="connsiteY1" fmla="*/ 0 h 6867525"/>
              <a:gd name="connsiteX2" fmla="*/ 4408487 w 4408487"/>
              <a:gd name="connsiteY2" fmla="*/ 6867525 h 6867525"/>
              <a:gd name="connsiteX3" fmla="*/ 0 w 4408487"/>
              <a:gd name="connsiteY3" fmla="*/ 6867525 h 6867525"/>
              <a:gd name="connsiteX4" fmla="*/ 0 w 4408487"/>
              <a:gd name="connsiteY4" fmla="*/ 6032186 h 6867525"/>
              <a:gd name="connsiteX5" fmla="*/ 108414 w 4408487"/>
              <a:gd name="connsiteY5" fmla="*/ 6062418 h 6867525"/>
              <a:gd name="connsiteX6" fmla="*/ 365715 w 4408487"/>
              <a:gd name="connsiteY6" fmla="*/ 6094106 h 6867525"/>
              <a:gd name="connsiteX7" fmla="*/ 1685089 w 4408487"/>
              <a:gd name="connsiteY7" fmla="*/ 4855586 h 6867525"/>
              <a:gd name="connsiteX8" fmla="*/ 456140 w 4408487"/>
              <a:gd name="connsiteY8" fmla="*/ 3527283 h 6867525"/>
              <a:gd name="connsiteX9" fmla="*/ 395862 w 4408487"/>
              <a:gd name="connsiteY9" fmla="*/ 3525881 h 6867525"/>
              <a:gd name="connsiteX10" fmla="*/ 15171 w 4408487"/>
              <a:gd name="connsiteY10" fmla="*/ 3582733 h 6867525"/>
              <a:gd name="connsiteX11" fmla="*/ 0 w 4408487"/>
              <a:gd name="connsiteY11" fmla="*/ 358821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487" h="6867525">
                <a:moveTo>
                  <a:pt x="0" y="0"/>
                </a:moveTo>
                <a:lnTo>
                  <a:pt x="4408487" y="0"/>
                </a:lnTo>
                <a:lnTo>
                  <a:pt x="4408487" y="6867525"/>
                </a:lnTo>
                <a:lnTo>
                  <a:pt x="0" y="6867525"/>
                </a:lnTo>
                <a:lnTo>
                  <a:pt x="0" y="6032186"/>
                </a:lnTo>
                <a:lnTo>
                  <a:pt x="108414" y="6062418"/>
                </a:lnTo>
                <a:cubicBezTo>
                  <a:pt x="191366" y="6081203"/>
                  <a:pt x="277410" y="6092051"/>
                  <a:pt x="365715" y="6094106"/>
                </a:cubicBezTo>
                <a:cubicBezTo>
                  <a:pt x="1071950" y="6110541"/>
                  <a:pt x="1660107" y="5558428"/>
                  <a:pt x="1685089" y="4855586"/>
                </a:cubicBezTo>
                <a:cubicBezTo>
                  <a:pt x="1710082" y="4152430"/>
                  <a:pt x="1162112" y="3560159"/>
                  <a:pt x="456140" y="3527283"/>
                </a:cubicBezTo>
                <a:lnTo>
                  <a:pt x="395862" y="3525881"/>
                </a:lnTo>
                <a:cubicBezTo>
                  <a:pt x="263387" y="3525881"/>
                  <a:pt x="135534" y="3545773"/>
                  <a:pt x="15171" y="3582733"/>
                </a:cubicBezTo>
                <a:lnTo>
                  <a:pt x="0" y="35882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432434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5" y="3521459"/>
            <a:ext cx="1982054" cy="2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86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itel pilttaust tekst vas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0284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10/09/24</a:t>
            </a:fld>
            <a:endParaRPr lang="en-GB" sz="1404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327659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424069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itel pilttaust tekst pa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792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10/09/24</a:t>
            </a:fld>
            <a:endParaRPr lang="en-GB" sz="1404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513" y="2327659"/>
            <a:ext cx="6121239" cy="2387600"/>
          </a:xfrm>
        </p:spPr>
        <p:txBody>
          <a:bodyPr anchor="b"/>
          <a:lstStyle>
            <a:lvl1pPr algn="r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50513" y="4989511"/>
            <a:ext cx="6121239" cy="15592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870468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itel vahele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371" y="2573079"/>
            <a:ext cx="9051380" cy="861238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rgbClr val="AA1E3C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20371" y="3452844"/>
            <a:ext cx="9051380" cy="794602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" y="2169001"/>
            <a:ext cx="1972111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675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id üks sisuk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13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id kaks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t-EE" dirty="0" err="1"/>
              <a:t>kljahsdkljhalkjshd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18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id kolm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02487" y="1499191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8144" y="1499190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3801" y="1499189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61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2488" y="365125"/>
            <a:ext cx="10051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488" y="1825625"/>
            <a:ext cx="10051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072" y="6031614"/>
            <a:ext cx="452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A84B4-50EE-4E03-B6D7-AB5456BA339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4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2" r:id="rId7"/>
    <p:sldLayoutId id="2147483666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A01E28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iis@turu-uuringute.ee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sz="5400" noProof="0" dirty="0"/>
              <a:t>Sõiduki juhtimine </a:t>
            </a:r>
            <a:r>
              <a:rPr lang="et-EE" sz="5400" b="0" noProof="0" dirty="0"/>
              <a:t>(sõidukiirus, joobes ja väsimusseisundis juhtimine)</a:t>
            </a:r>
          </a:p>
        </p:txBody>
      </p:sp>
      <p:sp>
        <p:nvSpPr>
          <p:cNvPr id="68" name="Subtitle 6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noProof="0" dirty="0"/>
              <a:t>Transpordiamet</a:t>
            </a:r>
          </a:p>
          <a:p>
            <a:r>
              <a:rPr lang="et-EE" noProof="0" dirty="0"/>
              <a:t>08/2024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4037B23A-5297-E362-258B-6AB20DC00D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 r="28913"/>
          <a:stretch>
            <a:fillRect/>
          </a:stretch>
        </p:blipFill>
        <p:spPr>
          <a:xfrm>
            <a:off x="576263" y="0"/>
            <a:ext cx="4408487" cy="6858000"/>
          </a:xfrm>
        </p:spPr>
      </p:pic>
    </p:spTree>
    <p:extLst>
      <p:ext uri="{BB962C8B-B14F-4D97-AF65-F5344CB8AC3E}">
        <p14:creationId xmlns:p14="http://schemas.microsoft.com/office/powerpoint/2010/main" val="208854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Sõidukiirus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Piirkiiruse ületamine (Slaid 11-12)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77B0C-979F-AE4B-A9AC-3D612BAAC7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noProof="0" dirty="0"/>
              <a:t>Kõige sagedamini ja kõige enam ületatakse kiirust</a:t>
            </a:r>
            <a:r>
              <a:rPr lang="et-EE" noProof="0" dirty="0">
                <a:solidFill>
                  <a:srgbClr val="A01E28"/>
                </a:solidFill>
              </a:rPr>
              <a:t> linnadevahelistel põhiteedel </a:t>
            </a:r>
            <a:r>
              <a:rPr lang="et-EE" noProof="0" dirty="0"/>
              <a:t>(73%, s.h 29% enam kui 5 km/h), seejärel </a:t>
            </a:r>
            <a:r>
              <a:rPr lang="et-EE" noProof="0" dirty="0">
                <a:solidFill>
                  <a:srgbClr val="A01E28"/>
                </a:solidFill>
              </a:rPr>
              <a:t>kohalikel maanteedel </a:t>
            </a:r>
            <a:r>
              <a:rPr lang="et-EE" noProof="0" dirty="0"/>
              <a:t>(63%, s.h 21% enam kui 5 km/h) ning </a:t>
            </a:r>
            <a:r>
              <a:rPr lang="et-EE" noProof="0" dirty="0">
                <a:solidFill>
                  <a:srgbClr val="A01E28"/>
                </a:solidFill>
              </a:rPr>
              <a:t>linnades ja asulates </a:t>
            </a:r>
            <a:r>
              <a:rPr lang="et-EE" noProof="0" dirty="0"/>
              <a:t>(46%, s.h 10% enam kui 5 km/h).</a:t>
            </a:r>
          </a:p>
          <a:p>
            <a:r>
              <a:rPr lang="et-EE" noProof="0" dirty="0"/>
              <a:t>Kiiruse ületajate osakaalud erinevatel teedel on viimasel kolmel aastal püsinud üsna samal tasemel. Kiirust ületavate sõidukijuhtide osakaal kokku on erinevatel aastatel jäänud vahemikku 71-77%, sel aastal 77% ehk vaadeldava aja kõrgeim.</a:t>
            </a:r>
          </a:p>
          <a:p>
            <a:endParaRPr lang="et-EE" noProof="0" dirty="0"/>
          </a:p>
          <a:p>
            <a:r>
              <a:rPr lang="et-EE" noProof="0" dirty="0"/>
              <a:t>Vastavalt sellele, kuivõrd eelpool mainitud erinevatel teedel kiirusepiirangut tavaliselt ületatakse, jagasime sõidukijuhid erinevatesse gruppidesse järgnevalt:</a:t>
            </a:r>
          </a:p>
          <a:p>
            <a:pPr lvl="1"/>
            <a:r>
              <a:rPr lang="et-EE" noProof="0" dirty="0">
                <a:solidFill>
                  <a:srgbClr val="A01E28"/>
                </a:solidFill>
              </a:rPr>
              <a:t>Ei ületa kiirust 22% </a:t>
            </a:r>
            <a:r>
              <a:rPr lang="et-EE" noProof="0" dirty="0"/>
              <a:t>– sõidavad kõikidel teedel lubatud kiirusepiirangu järgi – sagedamini üle 74-aastased, madalamasse sissetulekugruppi kuulujad ja kuni 5 000 kilometraažiga sõidukijuhid;</a:t>
            </a:r>
          </a:p>
          <a:p>
            <a:pPr lvl="1"/>
            <a:r>
              <a:rPr lang="et-EE" noProof="0" dirty="0">
                <a:solidFill>
                  <a:srgbClr val="A01E28"/>
                </a:solidFill>
              </a:rPr>
              <a:t>Ei ületa kiirust olulisel määral 44% </a:t>
            </a:r>
            <a:r>
              <a:rPr lang="et-EE" noProof="0" dirty="0"/>
              <a:t>– mõnel teel ületavad lubatud kiirusepiirangut kuni 5 km/h;</a:t>
            </a:r>
          </a:p>
          <a:p>
            <a:pPr lvl="1"/>
            <a:r>
              <a:rPr lang="et-EE" noProof="0" dirty="0">
                <a:solidFill>
                  <a:srgbClr val="A01E28"/>
                </a:solidFill>
              </a:rPr>
              <a:t>Osalised kiiruseületajad 24% </a:t>
            </a:r>
            <a:r>
              <a:rPr lang="et-EE" noProof="0" dirty="0"/>
              <a:t>– mõnel teel ületavad kiirusepiirangut üle 5 km/h – sagedamini üle 20 000 kilometraažiga sõidukijuhid;</a:t>
            </a:r>
          </a:p>
          <a:p>
            <a:pPr lvl="1"/>
            <a:r>
              <a:rPr lang="et-EE" noProof="0" dirty="0">
                <a:solidFill>
                  <a:srgbClr val="A01E28"/>
                </a:solidFill>
              </a:rPr>
              <a:t>Alatised kiiruseületajad 9% </a:t>
            </a:r>
            <a:r>
              <a:rPr lang="et-EE" noProof="0" dirty="0"/>
              <a:t>– kõikidel teedel ületavad kiirusepiirangut üle 5 km/h – sagedamini mehed, tallinlased ja Põhja-Eesti, töösõite tegevad sõidukijuhid.</a:t>
            </a:r>
          </a:p>
        </p:txBody>
      </p:sp>
    </p:spTree>
    <p:extLst>
      <p:ext uri="{BB962C8B-B14F-4D97-AF65-F5344CB8AC3E}">
        <p14:creationId xmlns:p14="http://schemas.microsoft.com/office/powerpoint/2010/main" val="262519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0177C-9A79-8046-B2DF-A409AA10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Sõidukiirus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F245D-D9BB-4249-9781-CDD833DCEA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Piirkiiruse ületamine erinevatel teedel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34183B-174E-7B54-3B23-467611C1C1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6704" y="1498600"/>
            <a:ext cx="9862142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0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5B66-3002-BF4D-9F41-D0EE835C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932FE2-577E-D147-AEE0-032562CFB7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Piirkiiruse ületamine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CEBD424-EBCB-17F2-4BE5-BF851DF067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4282" y="1498600"/>
            <a:ext cx="4855861" cy="4886325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C3F555C-C83A-7EB0-5D7F-B8B9C040199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Sõidukiirus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77B0C-979F-AE4B-A9AC-3D612BAAC7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noProof="0" dirty="0"/>
              <a:t>Kõige tüüpilisem on jälgida sõiduki kiirust </a:t>
            </a:r>
            <a:r>
              <a:rPr lang="et-EE" noProof="0" dirty="0">
                <a:solidFill>
                  <a:srgbClr val="A01E28"/>
                </a:solidFill>
              </a:rPr>
              <a:t>spidomeetrilt</a:t>
            </a:r>
            <a:r>
              <a:rPr lang="et-EE" noProof="0" dirty="0"/>
              <a:t> (94%, sagedamini muukeelsed), muude vahenditena kasutab ligi neljandik GPS-seadmeid (sagedamini mehed, üle 15 000 aastase kilometraažiga ja töösõitude tegijad), kuuendik järgib mobiili äppi (sagedamini 18-24-aastased) ja kümnendik teisi sõidukeid.</a:t>
            </a:r>
          </a:p>
          <a:p>
            <a:r>
              <a:rPr lang="et-EE" noProof="0" dirty="0"/>
              <a:t>Eelnevate aastatega võrreldes on hakatud enam lisaks jälgima GPS seadmeid kui ka mobiili äppe.</a:t>
            </a:r>
          </a:p>
          <a:p>
            <a:r>
              <a:rPr lang="et-EE" noProof="0" dirty="0"/>
              <a:t>Muu vastusena nimetati peamiselt tunnetust.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Piirkiiruse ületamine – sõidukiiruse jälgimise vahend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E5C439C-453D-4C8D-1107-33978F139A9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506020"/>
            <a:ext cx="4859337" cy="487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Sõidukiirus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77B0C-979F-AE4B-A9AC-3D612BAAC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t-EE" noProof="0" dirty="0"/>
              <a:t>Piirkiirust ületavatelt sõidukijuhtidelt uuriti, mis on selle põhjusteks.</a:t>
            </a:r>
          </a:p>
          <a:p>
            <a:r>
              <a:rPr lang="et-EE" noProof="0" dirty="0"/>
              <a:t>Kiiruseületamise peamiseks põhjuseks peetakse:</a:t>
            </a:r>
          </a:p>
          <a:p>
            <a:pPr lvl="1"/>
            <a:r>
              <a:rPr lang="et-EE" noProof="0" dirty="0">
                <a:solidFill>
                  <a:srgbClr val="A01E28"/>
                </a:solidFill>
              </a:rPr>
              <a:t>teiste liiklejate kiirusest tingitud kiirusevalikut (62%) </a:t>
            </a:r>
            <a:r>
              <a:rPr lang="et-EE" noProof="0" dirty="0"/>
              <a:t>– sagedamini 18-34-aastased;</a:t>
            </a:r>
          </a:p>
          <a:p>
            <a:pPr lvl="1"/>
            <a:r>
              <a:rPr lang="et-EE" noProof="0" dirty="0">
                <a:solidFill>
                  <a:srgbClr val="A01E28"/>
                </a:solidFill>
              </a:rPr>
              <a:t>möödasõidu vajadust (57%) </a:t>
            </a:r>
            <a:r>
              <a:rPr lang="et-EE" noProof="0" dirty="0"/>
              <a:t>– sagedamini 25-34-aastased, eestikeelsed elanikud;</a:t>
            </a:r>
            <a:endParaRPr lang="et-EE" noProof="0" dirty="0">
              <a:solidFill>
                <a:srgbClr val="A01E28"/>
              </a:solidFill>
            </a:endParaRPr>
          </a:p>
          <a:p>
            <a:r>
              <a:rPr lang="et-EE" noProof="0" dirty="0"/>
              <a:t>Kiiruseületamise sagedasteks põhjusteks peetakse ka järgnevat:</a:t>
            </a:r>
          </a:p>
          <a:p>
            <a:pPr lvl="1"/>
            <a:r>
              <a:rPr lang="et-EE" noProof="0" dirty="0">
                <a:solidFill>
                  <a:schemeClr val="accent1"/>
                </a:solidFill>
              </a:rPr>
              <a:t>soodustavad sõidutingimused </a:t>
            </a:r>
            <a:r>
              <a:rPr lang="et-EE" noProof="0" dirty="0"/>
              <a:t>(47%) – sagedamini 18-24-aastased; kõrgharidusega elanikud.</a:t>
            </a:r>
          </a:p>
          <a:p>
            <a:pPr lvl="1"/>
            <a:r>
              <a:rPr lang="et-EE" noProof="0" dirty="0">
                <a:solidFill>
                  <a:schemeClr val="accent1"/>
                </a:solidFill>
              </a:rPr>
              <a:t>kogemata</a:t>
            </a:r>
            <a:r>
              <a:rPr lang="et-EE" noProof="0" dirty="0"/>
              <a:t> (42%) – sagedamini naised, 18-24-aastased, kõrgharidusega elanikud;</a:t>
            </a:r>
            <a:endParaRPr lang="et-EE" noProof="0" dirty="0">
              <a:solidFill>
                <a:schemeClr val="accent1"/>
              </a:solidFill>
            </a:endParaRPr>
          </a:p>
          <a:p>
            <a:r>
              <a:rPr lang="et-EE" noProof="0" dirty="0"/>
              <a:t>Muid põhjuseid toodi välja juba oluliselt vähesemate vastajate poolt. </a:t>
            </a:r>
          </a:p>
          <a:p>
            <a:r>
              <a:rPr lang="et-EE" noProof="0" dirty="0"/>
              <a:t>Varasemaga võrreldes toodi kiiruse ület</a:t>
            </a:r>
            <a:r>
              <a:rPr lang="en-US" noProof="0" dirty="0"/>
              <a:t>a</a:t>
            </a:r>
            <a:r>
              <a:rPr lang="et-EE" noProof="0" dirty="0"/>
              <a:t>mise põhjuseks sagedamini kogemata tegutsemist, vähem aga teiste liiklejate kiirusest tingitud kiirusevalikut ja möödasõidu vajadust.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Piirkiiruse ületamine – põhjused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CD72C32-A859-7195-FAF0-85E15C79433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8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5B66-3002-BF4D-9F41-D0EE835C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932FE2-577E-D147-AEE0-032562CFB79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784446"/>
          </a:xfrm>
        </p:spPr>
        <p:txBody>
          <a:bodyPr>
            <a:normAutofit/>
          </a:bodyPr>
          <a:lstStyle/>
          <a:p>
            <a:r>
              <a:rPr lang="et-EE" noProof="0" dirty="0"/>
              <a:t>Piirkiiruse ületamine –</a:t>
            </a:r>
          </a:p>
          <a:p>
            <a:r>
              <a:rPr lang="et-EE" noProof="0" dirty="0"/>
              <a:t>liiklusohtlikesse olukordadesse sattumine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A34BD-080E-EB40-AA03-C193456AC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872311"/>
            <a:ext cx="4860000" cy="4512781"/>
          </a:xfrm>
        </p:spPr>
        <p:txBody>
          <a:bodyPr/>
          <a:lstStyle/>
          <a:p>
            <a:r>
              <a:rPr lang="et-EE" noProof="0" dirty="0">
                <a:solidFill>
                  <a:srgbClr val="A01E28"/>
                </a:solidFill>
              </a:rPr>
              <a:t>Piirkiiruse ületamise tõttu on viimase 12 kuu jooksul liiklusohtlikku olukorda sattunud 21% kiirust ületanud sõidukijuhtidest, s.o 98 – 136 tuhat sõidukijuhti.</a:t>
            </a:r>
          </a:p>
          <a:p>
            <a:r>
              <a:rPr lang="et-EE" noProof="0" dirty="0"/>
              <a:t>Viimasel kolmel aastal on liiklusohtlikku olukorda sattunute osakaal püsinud ühetaolisena.</a:t>
            </a:r>
          </a:p>
          <a:p>
            <a:r>
              <a:rPr lang="et-EE" noProof="0" dirty="0">
                <a:solidFill>
                  <a:srgbClr val="A01E28"/>
                </a:solidFill>
              </a:rPr>
              <a:t>Avarii on viimase 12 kuu jooksul teinud 0,5% kiirust ületanud sõidukijuhtidest, s.o kuni 6 400 sõidukijuhti</a:t>
            </a:r>
            <a:r>
              <a:rPr lang="et-EE" noProof="0" dirty="0"/>
              <a:t>.</a:t>
            </a:r>
          </a:p>
          <a:p>
            <a:r>
              <a:rPr lang="et-EE" noProof="0" dirty="0"/>
              <a:t>Liiklusohtlikku olukorda sattumise peamiseks põhjuseks peetakse </a:t>
            </a:r>
            <a:r>
              <a:rPr lang="et-EE" noProof="0" dirty="0">
                <a:solidFill>
                  <a:srgbClr val="A01E28"/>
                </a:solidFill>
              </a:rPr>
              <a:t>äkkpidurdust</a:t>
            </a:r>
            <a:r>
              <a:rPr lang="et-EE" noProof="0" dirty="0"/>
              <a:t>, et eessõitvale sõidukile mitte otsa sõita, sellega on kokku puutunud pea iga kuues.</a:t>
            </a:r>
          </a:p>
          <a:p>
            <a:r>
              <a:rPr lang="et-EE" noProof="0" dirty="0"/>
              <a:t>6% on sattunud liiklusohtlikku olukorda, kuna ei märganud õigeaegselt jalakäijat või jalgratturit või valgusfoori, liiklusmärki. Muid põhjuseid nimetati oluliselt vähem. </a:t>
            </a:r>
          </a:p>
          <a:p>
            <a:r>
              <a:rPr lang="et-EE" noProof="0" dirty="0"/>
              <a:t>Tulemused pole ajas oluliselt muutunud.</a:t>
            </a:r>
          </a:p>
          <a:p>
            <a:pPr marL="0" indent="0">
              <a:buNone/>
            </a:pPr>
            <a:endParaRPr lang="et-EE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EE768-02BC-9992-AC0B-353353C58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50" y="335012"/>
            <a:ext cx="4944285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6BEDC-17CB-204B-9EAB-BCC00F545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670641"/>
            <a:ext cx="4860000" cy="4885901"/>
          </a:xfrm>
        </p:spPr>
        <p:txBody>
          <a:bodyPr/>
          <a:lstStyle/>
          <a:p>
            <a:r>
              <a:rPr lang="et-EE" noProof="0" dirty="0">
                <a:solidFill>
                  <a:srgbClr val="A01E28"/>
                </a:solidFill>
              </a:rPr>
              <a:t>Kui üks inimene ootab kõnniteel reguleerimata ülekäigurajal sõidutee ületamist, siis peatab sõiduki 99% sõidukijuhtidest </a:t>
            </a:r>
            <a:r>
              <a:rPr lang="et-EE" noProof="0" dirty="0"/>
              <a:t>– 85% teeb seda kindlasti ja 14% pigem kindlasti.</a:t>
            </a:r>
          </a:p>
          <a:p>
            <a:r>
              <a:rPr lang="et-EE" noProof="0" dirty="0"/>
              <a:t>Taustandemete lõikes tulemustes erinevusi ei esine.</a:t>
            </a:r>
          </a:p>
          <a:p>
            <a:r>
              <a:rPr lang="et-EE" noProof="0" dirty="0"/>
              <a:t>Peatuvate sõidukijuhtide osakaal kokku pole aastatega oluliselt muutunud, küll on viimasel kolmel aastal enam neid, kes väidavad, et nad peatuvad kindlasti.</a:t>
            </a:r>
          </a:p>
          <a:p>
            <a:endParaRPr lang="et-EE" noProof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C24F59-0243-E64A-8C52-65DBC6D405F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558204"/>
          </a:xfrm>
        </p:spPr>
        <p:txBody>
          <a:bodyPr>
            <a:normAutofit lnSpcReduction="10000"/>
          </a:bodyPr>
          <a:lstStyle/>
          <a:p>
            <a:r>
              <a:rPr lang="et-EE" noProof="0" dirty="0"/>
              <a:t>Sõidukijuhtide käitumine  - Peatumine reguleerimata ülekäigurajal, kui jalakäija ootab kõnniteel sõidutee ületamise võimalust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71EFD3-403D-E085-11C2-CB49C1D806C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25037" y="1498600"/>
            <a:ext cx="4598188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3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CE7D5D-4DD2-414F-8BF8-EFB75EA271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noProof="0" dirty="0"/>
              <a:t>Elanikkonna teadlikkust peatumisteekonnast testiti kahe küsimusega, eraldi nii kuiva kui ka märja teekatte osas, seda juhul kui sõiduk sõidab 50 km/h. Vastusevariandid olid ette antud. Õigeks loeti </a:t>
            </a:r>
            <a:r>
              <a:rPr lang="et-EE" noProof="0" dirty="0">
                <a:solidFill>
                  <a:schemeClr val="accent1"/>
                </a:solidFill>
              </a:rPr>
              <a:t>kuiva </a:t>
            </a:r>
            <a:r>
              <a:rPr lang="et-EE" noProof="0" dirty="0">
                <a:solidFill>
                  <a:srgbClr val="A01E28"/>
                </a:solidFill>
              </a:rPr>
              <a:t>asfaldi puhul </a:t>
            </a:r>
            <a:r>
              <a:rPr lang="et-EE" noProof="0" dirty="0">
                <a:solidFill>
                  <a:schemeClr val="tx1"/>
                </a:solidFill>
              </a:rPr>
              <a:t>vastus</a:t>
            </a:r>
            <a:r>
              <a:rPr lang="et-EE" noProof="0" dirty="0">
                <a:solidFill>
                  <a:srgbClr val="A01E28"/>
                </a:solidFill>
              </a:rPr>
              <a:t> 28 meetrit</a:t>
            </a:r>
            <a:r>
              <a:rPr lang="et-EE" noProof="0" dirty="0">
                <a:solidFill>
                  <a:schemeClr val="tx1"/>
                </a:solidFill>
              </a:rPr>
              <a:t> ja </a:t>
            </a:r>
            <a:r>
              <a:rPr lang="et-EE" noProof="0" dirty="0">
                <a:solidFill>
                  <a:srgbClr val="A01E28"/>
                </a:solidFill>
              </a:rPr>
              <a:t>märja teekatte puhul </a:t>
            </a:r>
            <a:r>
              <a:rPr lang="et-EE" noProof="0" dirty="0">
                <a:solidFill>
                  <a:schemeClr val="tx1"/>
                </a:solidFill>
              </a:rPr>
              <a:t>vastus</a:t>
            </a:r>
            <a:r>
              <a:rPr lang="et-EE" noProof="0" dirty="0">
                <a:solidFill>
                  <a:srgbClr val="A01E28"/>
                </a:solidFill>
              </a:rPr>
              <a:t> 38 meetrit</a:t>
            </a:r>
            <a:r>
              <a:rPr lang="et-EE" noProof="0" dirty="0"/>
              <a:t>.</a:t>
            </a:r>
          </a:p>
          <a:p>
            <a:r>
              <a:rPr lang="et-EE" noProof="0" dirty="0">
                <a:solidFill>
                  <a:srgbClr val="A01E28"/>
                </a:solidFill>
              </a:rPr>
              <a:t>Õige vastuse andsid vastavalt 24% ja 25% elanikkonnast</a:t>
            </a:r>
            <a:r>
              <a:rPr lang="et-EE" noProof="0" dirty="0"/>
              <a:t>, sõidukijuhtide teadlikkus oli kõrgem - vastavalt 27% ja 27%. Kuival kui ka märjal teekattel peeti peatumisteekonda valdavalt lühemaks. </a:t>
            </a:r>
          </a:p>
          <a:p>
            <a:r>
              <a:rPr lang="et-EE" noProof="0" dirty="0"/>
              <a:t>Õige vastuse andsid sagedamini mehed ja eestikeelne elanikkond ning töösõite tegevad sõidukijuhid.</a:t>
            </a:r>
          </a:p>
          <a:p>
            <a:r>
              <a:rPr lang="et-EE" noProof="0" dirty="0"/>
              <a:t>Võrreldes eelmiste aastatega on teadlikkus peatumisteekonna pikkusest nii kuival kui märjal teekattel püsinud üsna muutumatuna nii kogu elanikkonnas kui ka sõidukijuhtide seas.</a:t>
            </a:r>
          </a:p>
          <a:p>
            <a:endParaRPr lang="et-EE" noProof="0" dirty="0"/>
          </a:p>
          <a:p>
            <a:endParaRPr lang="et-EE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79CC85-CD73-2E4C-B268-C2BCBD1E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Sõidukiirus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4B1E537-986C-2A46-84DD-7519C08CBD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Sõidukijuhtide teadlikkus - peatumisteekonnast kuival ja märjal teekattel (Slaid 18)</a:t>
            </a:r>
          </a:p>
        </p:txBody>
      </p:sp>
    </p:spTree>
    <p:extLst>
      <p:ext uri="{BB962C8B-B14F-4D97-AF65-F5344CB8AC3E}">
        <p14:creationId xmlns:p14="http://schemas.microsoft.com/office/powerpoint/2010/main" val="2416978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C24F59-0243-E64A-8C52-65DBC6D405F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558204"/>
          </a:xfrm>
        </p:spPr>
        <p:txBody>
          <a:bodyPr>
            <a:normAutofit/>
          </a:bodyPr>
          <a:lstStyle/>
          <a:p>
            <a:r>
              <a:rPr lang="et-EE" noProof="0" dirty="0"/>
              <a:t>Sõidukijuhtide teadlikkus - peatumisteekonnast kuival ja märjal teekattel</a:t>
            </a:r>
          </a:p>
          <a:p>
            <a:endParaRPr lang="et-EE" noProof="0" dirty="0"/>
          </a:p>
          <a:p>
            <a:endParaRPr lang="et-EE" noProof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657059-982B-84CA-FAAA-89BB93B4E8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7242" y="1518392"/>
            <a:ext cx="4669941" cy="484674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FB87D0F-EEEE-B839-07B1-E231E1CE9AE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89161" y="1518392"/>
            <a:ext cx="4669941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noProof="0" dirty="0">
                <a:solidFill>
                  <a:srgbClr val="A01E28"/>
                </a:solidFill>
              </a:rPr>
              <a:t>Sõidukiirus</a:t>
            </a:r>
            <a:endParaRPr lang="et-EE" noProof="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sz="1800" noProof="0" dirty="0">
                <a:solidFill>
                  <a:srgbClr val="A01E28"/>
                </a:solidFill>
              </a:rPr>
              <a:t>Ohutu sõidukiiruse kampaania märkamine </a:t>
            </a:r>
            <a:r>
              <a:rPr lang="et-EE" noProof="0" dirty="0"/>
              <a:t>(Slaid 20-21)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3B090-A450-D74E-AD4F-685211A8E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noProof="0" dirty="0">
                <a:solidFill>
                  <a:srgbClr val="A01E28"/>
                </a:solidFill>
              </a:rPr>
              <a:t>Sel aastal arvas ohutu sõidukiiruse kampaaniat “Õige kiirusega võidad!“ märganud olevat 24% elanikkonnast, sõidukijuhtidest arvas antud kampaaniat näinud olevat 26%</a:t>
            </a:r>
            <a:r>
              <a:rPr lang="et-EE" noProof="0" dirty="0"/>
              <a:t>. </a:t>
            </a:r>
          </a:p>
          <a:p>
            <a:r>
              <a:rPr lang="et-EE" noProof="0" dirty="0"/>
              <a:t>Keskmisest enam arvasid seda kampaaniat näinud olevat 25-34-aastased, eestikeelsed ja kõrgemasse sissetulekugruppi kuuluvad elanikud ja üle 20 000 aastase kilometraažiga sõidukijuhid; keskmisest vähem aga üle 64-aastased ja muukeelsed, Kirde-Eesti elanikud. </a:t>
            </a:r>
          </a:p>
          <a:p>
            <a:endParaRPr lang="et-EE" noProof="0" dirty="0"/>
          </a:p>
          <a:p>
            <a:r>
              <a:rPr lang="et-EE" noProof="0" dirty="0"/>
              <a:t>Iga kampaaniat märganud inimene märkas seda keskmiselt 1,6-s erinevas teabekanalis. Kampaania märkamise peamisteks kanaliteks peeti </a:t>
            </a:r>
            <a:r>
              <a:rPr lang="et-EE" noProof="0" dirty="0">
                <a:solidFill>
                  <a:schemeClr val="accent1"/>
                </a:solidFill>
              </a:rPr>
              <a:t>plakateid teede/tänavate ääres </a:t>
            </a:r>
            <a:r>
              <a:rPr lang="et-EE" noProof="0" dirty="0"/>
              <a:t>(68%) ja </a:t>
            </a:r>
            <a:r>
              <a:rPr lang="et-EE" noProof="0" dirty="0">
                <a:solidFill>
                  <a:schemeClr val="accent1"/>
                </a:solidFill>
              </a:rPr>
              <a:t>televisiooni</a:t>
            </a:r>
            <a:r>
              <a:rPr lang="et-EE" noProof="0" dirty="0"/>
              <a:t> (28%). Oluliselt harvemini arvati kampaaniat märgatud olevat internetist ja raadiost.</a:t>
            </a:r>
          </a:p>
          <a:p>
            <a:r>
              <a:rPr lang="et-EE" noProof="0" dirty="0"/>
              <a:t>Elanikkonnast tervikuna märkasid sõidukijuhid märgatavalt sagedamini </a:t>
            </a:r>
            <a:r>
              <a:rPr lang="et-EE" noProof="0" dirty="0">
                <a:solidFill>
                  <a:schemeClr val="accent1"/>
                </a:solidFill>
              </a:rPr>
              <a:t>plakateid teede/tänavate ääres.</a:t>
            </a:r>
            <a:endParaRPr lang="et-EE" noProof="0" dirty="0"/>
          </a:p>
          <a:p>
            <a:r>
              <a:rPr lang="et-EE" noProof="0" dirty="0"/>
              <a:t>Kampaaniat märganud elanikkonnast:</a:t>
            </a:r>
          </a:p>
          <a:p>
            <a:pPr lvl="1"/>
            <a:r>
              <a:rPr lang="et-EE" noProof="0" dirty="0">
                <a:solidFill>
                  <a:schemeClr val="accent1"/>
                </a:solidFill>
              </a:rPr>
              <a:t>plakateid teede/tänavate ääres </a:t>
            </a:r>
            <a:r>
              <a:rPr lang="et-EE" noProof="0" dirty="0"/>
              <a:t>on sagedamini märganud 25-34-aastased, harvemini üle 64-aastased, muukeelsed elanikud;</a:t>
            </a:r>
          </a:p>
          <a:p>
            <a:pPr lvl="1"/>
            <a:r>
              <a:rPr lang="et-EE" noProof="0" dirty="0">
                <a:solidFill>
                  <a:schemeClr val="accent1"/>
                </a:solidFill>
              </a:rPr>
              <a:t>televisioonis</a:t>
            </a:r>
            <a:r>
              <a:rPr lang="et-EE" noProof="0" dirty="0"/>
              <a:t> on kampaaniat sagedamini märganud eestikeelsed, üle 74-aastased, Lõuna- ja Lääne-Eesti elanikud; harvemini muukeelsed elanikud ja Tallinna ja muude suuremate linnade elanikud. </a:t>
            </a:r>
          </a:p>
        </p:txBody>
      </p:sp>
    </p:spTree>
    <p:extLst>
      <p:ext uri="{BB962C8B-B14F-4D97-AF65-F5344CB8AC3E}">
        <p14:creationId xmlns:p14="http://schemas.microsoft.com/office/powerpoint/2010/main" val="202768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6A5F8-3261-6C4A-A2CF-CE6DC565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960" y="457202"/>
            <a:ext cx="10051312" cy="425303"/>
          </a:xfrm>
        </p:spPr>
        <p:txBody>
          <a:bodyPr/>
          <a:lstStyle/>
          <a:p>
            <a:r>
              <a:rPr lang="et-EE" noProof="0" dirty="0"/>
              <a:t>Uuringu teemad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D85DF5-79FD-BF4E-B4FD-E65DCD9AD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390705"/>
            <a:ext cx="4860000" cy="5358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noProof="0" dirty="0">
                <a:solidFill>
                  <a:schemeClr val="accent1"/>
                </a:solidFill>
              </a:rPr>
              <a:t>SÕIDUKIJUHTIDE TAUST</a:t>
            </a:r>
            <a:endParaRPr lang="et-EE" sz="1200" noProof="0" dirty="0"/>
          </a:p>
          <a:p>
            <a:r>
              <a:rPr lang="et-EE" sz="1200" noProof="0" dirty="0">
                <a:solidFill>
                  <a:srgbClr val="A01E28"/>
                </a:solidFill>
              </a:rPr>
              <a:t>Mootorsõiduki juhtimisõigus </a:t>
            </a:r>
            <a:r>
              <a:rPr lang="et-EE" sz="1200" noProof="0" dirty="0"/>
              <a:t>(küsimus T1 ja T2)</a:t>
            </a:r>
          </a:p>
          <a:p>
            <a:pPr lvl="1"/>
            <a:r>
              <a:rPr lang="et-EE" sz="1200" noProof="0" dirty="0"/>
              <a:t>Kilometraaž viimase 12 kuu jooksul (küsimus T3)</a:t>
            </a:r>
          </a:p>
          <a:p>
            <a:pPr lvl="1"/>
            <a:r>
              <a:rPr lang="et-EE" sz="1200" noProof="0" dirty="0"/>
              <a:t>Sõidukijuhi staaž (T4)</a:t>
            </a:r>
          </a:p>
          <a:p>
            <a:r>
              <a:rPr lang="et-EE" sz="1200" noProof="0" dirty="0">
                <a:solidFill>
                  <a:srgbClr val="A01E28"/>
                </a:solidFill>
              </a:rPr>
              <a:t>Töösõidud</a:t>
            </a:r>
            <a:r>
              <a:rPr lang="et-EE" sz="1200" noProof="0" dirty="0"/>
              <a:t> (küsimus T5)</a:t>
            </a:r>
            <a:endParaRPr lang="et-EE" sz="1200" noProof="0" dirty="0">
              <a:solidFill>
                <a:srgbClr val="A01E28"/>
              </a:solidFill>
            </a:endParaRPr>
          </a:p>
          <a:p>
            <a:pPr marL="0" indent="0">
              <a:buNone/>
            </a:pPr>
            <a:r>
              <a:rPr lang="et-EE" sz="1200" noProof="0" dirty="0">
                <a:solidFill>
                  <a:srgbClr val="A01E28"/>
                </a:solidFill>
              </a:rPr>
              <a:t>SÕIDUKIIRUS</a:t>
            </a:r>
            <a:endParaRPr lang="et-EE" sz="1200" noProof="0" dirty="0"/>
          </a:p>
          <a:p>
            <a:r>
              <a:rPr lang="et-EE" sz="1200" noProof="0" dirty="0">
                <a:solidFill>
                  <a:srgbClr val="A01E28"/>
                </a:solidFill>
              </a:rPr>
              <a:t>Piirkiiruse ületamine</a:t>
            </a:r>
          </a:p>
          <a:p>
            <a:pPr lvl="1"/>
            <a:r>
              <a:rPr lang="et-EE" sz="1200" noProof="0" dirty="0"/>
              <a:t>Piirkiiruse ületamine (küsimus 4)</a:t>
            </a:r>
          </a:p>
          <a:p>
            <a:pPr lvl="2"/>
            <a:r>
              <a:rPr lang="et-EE" sz="1200" noProof="0" dirty="0"/>
              <a:t>Piirkiiruse jälgimise seade (küsimus 3)</a:t>
            </a:r>
          </a:p>
          <a:p>
            <a:pPr lvl="1"/>
            <a:r>
              <a:rPr lang="et-EE" sz="1200" noProof="0" dirty="0"/>
              <a:t>Piirkiiruse ületamise põhjused (küsimus 5)</a:t>
            </a:r>
          </a:p>
          <a:p>
            <a:pPr lvl="1"/>
            <a:r>
              <a:rPr lang="et-EE" sz="1200" noProof="0" dirty="0"/>
              <a:t>Piirkiiruse ületamise tõttu liiklusohtlikesse olukordadesse sattumine (küsimus 6)</a:t>
            </a:r>
          </a:p>
          <a:p>
            <a:r>
              <a:rPr lang="et-EE" sz="1200" noProof="0" dirty="0">
                <a:solidFill>
                  <a:srgbClr val="A01E28"/>
                </a:solidFill>
              </a:rPr>
              <a:t>Sõidukijuhtide käitumine ja teadlikkus </a:t>
            </a:r>
          </a:p>
          <a:p>
            <a:pPr lvl="1"/>
            <a:r>
              <a:rPr lang="et-EE" sz="1200" noProof="0" dirty="0"/>
              <a:t>Peatumine reguleerimata ülekäigurajal, kui jalakäija ootab kõnniteel sõidutee ületamise võimalust (küsimus 7)</a:t>
            </a:r>
          </a:p>
          <a:p>
            <a:pPr lvl="1"/>
            <a:r>
              <a:rPr lang="et-EE" sz="1200" noProof="0" dirty="0"/>
              <a:t>Teadlikkus peatumisteekonnast kuival ja märjal teekattel (küsimus 1 ja 2)</a:t>
            </a:r>
            <a:r>
              <a:rPr lang="et-EE" sz="1200" noProof="0" dirty="0">
                <a:solidFill>
                  <a:srgbClr val="A01E28"/>
                </a:solidFill>
              </a:rPr>
              <a:t> </a:t>
            </a:r>
          </a:p>
          <a:p>
            <a:r>
              <a:rPr lang="et-EE" sz="1200" noProof="0" dirty="0">
                <a:solidFill>
                  <a:srgbClr val="A01E28"/>
                </a:solidFill>
              </a:rPr>
              <a:t>Ohutu sõidukiiruse kampaania märkamine </a:t>
            </a:r>
            <a:r>
              <a:rPr lang="et-EE" sz="1200" noProof="0" dirty="0"/>
              <a:t>(küsimus 20-21)</a:t>
            </a:r>
          </a:p>
          <a:p>
            <a:pPr lvl="1"/>
            <a:r>
              <a:rPr lang="et-EE" sz="1200" noProof="0" dirty="0">
                <a:solidFill>
                  <a:schemeClr val="tx1"/>
                </a:solidFill>
              </a:rPr>
              <a:t>Vajalikkus (küsimus 22)</a:t>
            </a:r>
          </a:p>
          <a:p>
            <a:pPr lvl="1"/>
            <a:r>
              <a:rPr lang="et-EE" sz="1200" noProof="0" dirty="0">
                <a:solidFill>
                  <a:schemeClr val="tx1"/>
                </a:solidFill>
              </a:rPr>
              <a:t>Mõju käitumisele (küsimus 23)</a:t>
            </a:r>
          </a:p>
          <a:p>
            <a:pPr lvl="1"/>
            <a:endParaRPr lang="et-EE" sz="1200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8B232-5537-494E-92DF-66E65C4EFB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390705"/>
            <a:ext cx="4860000" cy="488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noProof="0" dirty="0">
                <a:solidFill>
                  <a:schemeClr val="accent1"/>
                </a:solidFill>
              </a:rPr>
              <a:t>JOOBES JUHTIMINE </a:t>
            </a:r>
          </a:p>
          <a:p>
            <a:r>
              <a:rPr lang="et-EE" sz="1200" noProof="0" dirty="0">
                <a:solidFill>
                  <a:schemeClr val="accent1"/>
                </a:solidFill>
              </a:rPr>
              <a:t>Teadlikkus alkoholi mõjust </a:t>
            </a:r>
            <a:r>
              <a:rPr lang="et-EE" sz="1200" noProof="0" dirty="0"/>
              <a:t>(küsimus 11-12)</a:t>
            </a:r>
          </a:p>
          <a:p>
            <a:pPr lvl="1"/>
            <a:r>
              <a:rPr lang="et-EE" sz="1200" noProof="0" dirty="0"/>
              <a:t>Joobes seisundi kontrollimine (küsimus 13)</a:t>
            </a:r>
          </a:p>
          <a:p>
            <a:r>
              <a:rPr lang="et-EE" sz="1200" noProof="0" dirty="0">
                <a:solidFill>
                  <a:srgbClr val="A01E28"/>
                </a:solidFill>
              </a:rPr>
              <a:t>Alko- ja narkojoobes sõiduki juhtimine</a:t>
            </a:r>
          </a:p>
          <a:p>
            <a:pPr lvl="1"/>
            <a:r>
              <a:rPr lang="et-EE" sz="1200" noProof="0" dirty="0"/>
              <a:t>Alko- ja narkojoobes juhiga sõidukis viibimine (küsimus 8)</a:t>
            </a:r>
          </a:p>
          <a:p>
            <a:pPr lvl="1"/>
            <a:r>
              <a:rPr lang="et-EE" sz="1200" noProof="0" dirty="0"/>
              <a:t>Alko- ja narkojoobes sõiduki juhtimine (küsimus 14)</a:t>
            </a:r>
          </a:p>
          <a:p>
            <a:pPr lvl="2"/>
            <a:r>
              <a:rPr lang="et-EE" sz="1200" noProof="0" dirty="0"/>
              <a:t>Alko- ja narkojoobes liiklusohtlikku olukorda sattumine (küsimus 15)</a:t>
            </a:r>
          </a:p>
          <a:p>
            <a:pPr lvl="2"/>
            <a:r>
              <a:rPr lang="et-EE" sz="1200" noProof="0" dirty="0"/>
              <a:t>Politsei poolt joobes sõidukijuhtimise kontrollimine (küsimus 16)</a:t>
            </a:r>
          </a:p>
          <a:p>
            <a:r>
              <a:rPr lang="et-EE" sz="1200" noProof="0" dirty="0">
                <a:solidFill>
                  <a:srgbClr val="A01E28"/>
                </a:solidFill>
              </a:rPr>
              <a:t>Alko- ja narkojoobes sõidukijuhtide takistamine </a:t>
            </a:r>
            <a:r>
              <a:rPr lang="et-EE" sz="1200" noProof="0" dirty="0"/>
              <a:t>(küsimus 9 ja 10)</a:t>
            </a:r>
          </a:p>
          <a:p>
            <a:pPr marL="0" indent="0">
              <a:buNone/>
            </a:pPr>
            <a:r>
              <a:rPr lang="et-EE" sz="1200" noProof="0" dirty="0">
                <a:solidFill>
                  <a:schemeClr val="accent1"/>
                </a:solidFill>
              </a:rPr>
              <a:t>VÄSIMUSSEISUNDIS JUHTIMINE</a:t>
            </a:r>
          </a:p>
          <a:p>
            <a:pPr lvl="1"/>
            <a:r>
              <a:rPr lang="et-EE" sz="1200" noProof="0" dirty="0"/>
              <a:t>Väsimusseisundis juhtimine (küsimus 17)</a:t>
            </a:r>
          </a:p>
          <a:p>
            <a:pPr lvl="1"/>
            <a:r>
              <a:rPr lang="et-EE" sz="1200" noProof="0" dirty="0"/>
              <a:t>Väsimusseisundis juhtimise põhjused (küsimus 18)</a:t>
            </a:r>
          </a:p>
          <a:p>
            <a:pPr lvl="1"/>
            <a:r>
              <a:rPr lang="et-EE" sz="1200" noProof="0" dirty="0"/>
              <a:t>Väsimusseisundis liiklusohtlikku olukorda sattumine (küsimus 19)</a:t>
            </a:r>
          </a:p>
          <a:p>
            <a:pPr lvl="1"/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228568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7918-5A4F-4143-A356-3E730ADF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noProof="0" dirty="0">
                <a:solidFill>
                  <a:srgbClr val="A01E28"/>
                </a:solidFill>
              </a:rPr>
              <a:t>Sõidukiirus</a:t>
            </a:r>
            <a:endParaRPr lang="et-EE" noProof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865E1-568A-A14B-A71D-6D53DAD9D8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sz="1800" noProof="0" dirty="0">
                <a:solidFill>
                  <a:srgbClr val="A01E28"/>
                </a:solidFill>
              </a:rPr>
              <a:t>Ohutu sõidukiiruse kampaania märkamine</a:t>
            </a:r>
            <a:endParaRPr lang="et-EE" noProof="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E15AEB9-9759-E2D7-466E-4A70CCE982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5794" y="1603744"/>
            <a:ext cx="4852837" cy="4676037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C310D620-A20C-7AF0-E8F2-F5541D416E3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F3B789-FD6C-803E-A39C-92CCFE75A2E8}"/>
              </a:ext>
            </a:extLst>
          </p:cNvPr>
          <p:cNvCxnSpPr>
            <a:cxnSpLocks/>
          </p:cNvCxnSpPr>
          <p:nvPr/>
        </p:nvCxnSpPr>
        <p:spPr>
          <a:xfrm>
            <a:off x="8745415" y="1824429"/>
            <a:ext cx="0" cy="471170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01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0CEAA7-5A2B-8C04-77A2-CFDB9FB434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546831"/>
            <a:ext cx="10052050" cy="47898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Sõidukiirus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>
            <a:normAutofit/>
          </a:bodyPr>
          <a:lstStyle/>
          <a:p>
            <a:r>
              <a:rPr lang="et-EE" sz="1800" noProof="0" dirty="0">
                <a:solidFill>
                  <a:srgbClr val="A01E28"/>
                </a:solidFill>
              </a:rPr>
              <a:t>Ohutu sõidukiiruse kampaania märkamine </a:t>
            </a:r>
            <a:r>
              <a:rPr lang="et-EE" noProof="0" dirty="0"/>
              <a:t>– märkamise kanal (% kõigist vastajatest)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89FBAA-A4A2-7748-9AD6-752DEF6F67C8}"/>
              </a:ext>
            </a:extLst>
          </p:cNvPr>
          <p:cNvCxnSpPr>
            <a:cxnSpLocks/>
          </p:cNvCxnSpPr>
          <p:nvPr/>
        </p:nvCxnSpPr>
        <p:spPr>
          <a:xfrm>
            <a:off x="2894795" y="1868071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E4069A-05C2-CE4B-8D81-95B9BDBFAE68}"/>
              </a:ext>
            </a:extLst>
          </p:cNvPr>
          <p:cNvCxnSpPr>
            <a:cxnSpLocks/>
          </p:cNvCxnSpPr>
          <p:nvPr/>
        </p:nvCxnSpPr>
        <p:spPr>
          <a:xfrm>
            <a:off x="5015321" y="189213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F8DB87-6931-0449-A767-FD6D349E070E}"/>
              </a:ext>
            </a:extLst>
          </p:cNvPr>
          <p:cNvCxnSpPr>
            <a:cxnSpLocks/>
          </p:cNvCxnSpPr>
          <p:nvPr/>
        </p:nvCxnSpPr>
        <p:spPr>
          <a:xfrm>
            <a:off x="7151851" y="189213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810F29-6E3C-90BC-786A-0BD4AA44F573}"/>
              </a:ext>
            </a:extLst>
          </p:cNvPr>
          <p:cNvCxnSpPr>
            <a:cxnSpLocks/>
          </p:cNvCxnSpPr>
          <p:nvPr/>
        </p:nvCxnSpPr>
        <p:spPr>
          <a:xfrm>
            <a:off x="9421809" y="189213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55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569B9CB-9FE0-A7AD-8A1E-F448DDE70E2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5E7918-5A4F-4143-A356-3E730ADF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Sõidukiirus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58EE3-13DB-8D0E-9D34-A993706B21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noProof="0" dirty="0"/>
              <a:t>Ohutu sõidukiiruse kampaaniat peab vajalikuks 84% vähemalt 18-aastasest elanikkonnast, s.h väga vajalikuks pidajaid on 42%.</a:t>
            </a:r>
          </a:p>
          <a:p>
            <a:r>
              <a:rPr lang="et-EE" noProof="0" dirty="0"/>
              <a:t>Sõidukijuhtide seas on kampaaniat vajalikuks pidajate osakaal veidi madalam - 82%, s.h väga vajalikuks pidajaid on 37%.</a:t>
            </a:r>
          </a:p>
          <a:p>
            <a:r>
              <a:rPr lang="et-EE" noProof="0" dirty="0"/>
              <a:t>Mida suurem kiiruseületaja ollakse, seda vähem vajalikuks ohutu sõidukiiruse kampaaniat peetakse.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865E1-568A-A14B-A71D-6D53DAD9D80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sz="1800" noProof="0" dirty="0">
                <a:solidFill>
                  <a:srgbClr val="A01E28"/>
                </a:solidFill>
              </a:rPr>
              <a:t>Ohutu sõidukiiruse kampaania märkamine </a:t>
            </a:r>
            <a:r>
              <a:rPr lang="et-EE" noProof="0" dirty="0"/>
              <a:t>– vajalikkus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8408AA-3A94-B54B-B870-B58EF9AA9582}"/>
              </a:ext>
            </a:extLst>
          </p:cNvPr>
          <p:cNvCxnSpPr>
            <a:cxnSpLocks/>
          </p:cNvCxnSpPr>
          <p:nvPr/>
        </p:nvCxnSpPr>
        <p:spPr>
          <a:xfrm>
            <a:off x="10645881" y="2550695"/>
            <a:ext cx="0" cy="3832727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39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0FB4131-EAA9-8C3E-5D90-5DBA3BA779B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6201" y="1498600"/>
            <a:ext cx="4855861" cy="488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5E7918-5A4F-4143-A356-3E730ADF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93D3D-E9F8-237D-9F0C-0919D16E38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noProof="0" dirty="0"/>
              <a:t>Ohutu sõidukiiruse kampaania mõju käitumisele peavad seda märganud valdavalt pigem positiivseks (42%), lisaks pidas kuuendik seda kindlasti positiivseks. </a:t>
            </a:r>
          </a:p>
          <a:p>
            <a:r>
              <a:rPr lang="et-EE" noProof="0" dirty="0"/>
              <a:t>Sõidukijuhtide arvamused jagunesid sarnaselt elanikkonnale tervikuna.</a:t>
            </a:r>
          </a:p>
          <a:p>
            <a:r>
              <a:rPr lang="et-EE" noProof="0" dirty="0"/>
              <a:t>Mida suurem kiiruseületaja ollakse, seda vähem positiivseks ohutu sõidukiiruse kampaaniat mõju käitumisele peetakse.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865E1-568A-A14B-A71D-6D53DAD9D80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sz="1800" noProof="0" dirty="0">
                <a:solidFill>
                  <a:srgbClr val="A01E28"/>
                </a:solidFill>
              </a:rPr>
              <a:t>Ohutu sõidukiiruse kampaania märkamine </a:t>
            </a:r>
            <a:r>
              <a:rPr lang="et-EE" noProof="0" dirty="0"/>
              <a:t>– mõju käitumisele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8408AA-3A94-B54B-B870-B58EF9AA9582}"/>
              </a:ext>
            </a:extLst>
          </p:cNvPr>
          <p:cNvCxnSpPr>
            <a:cxnSpLocks/>
          </p:cNvCxnSpPr>
          <p:nvPr/>
        </p:nvCxnSpPr>
        <p:spPr>
          <a:xfrm>
            <a:off x="9984145" y="2714380"/>
            <a:ext cx="0" cy="3806736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AD25825-BA4B-66A5-319D-F2D22B93C96A}"/>
              </a:ext>
            </a:extLst>
          </p:cNvPr>
          <p:cNvSpPr txBox="1"/>
          <p:nvPr/>
        </p:nvSpPr>
        <p:spPr>
          <a:xfrm>
            <a:off x="6494665" y="6521116"/>
            <a:ext cx="485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* Vastajate arv on üldistuste tegemiseks vähene</a:t>
            </a:r>
            <a:endParaRPr lang="et-EE" sz="800" i="1" dirty="0"/>
          </a:p>
        </p:txBody>
      </p:sp>
    </p:spTree>
    <p:extLst>
      <p:ext uri="{BB962C8B-B14F-4D97-AF65-F5344CB8AC3E}">
        <p14:creationId xmlns:p14="http://schemas.microsoft.com/office/powerpoint/2010/main" val="732514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315" y="2956181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noProof="0" dirty="0"/>
              <a:t>Joobes juhtimine</a:t>
            </a:r>
          </a:p>
        </p:txBody>
      </p:sp>
    </p:spTree>
    <p:extLst>
      <p:ext uri="{BB962C8B-B14F-4D97-AF65-F5344CB8AC3E}">
        <p14:creationId xmlns:p14="http://schemas.microsoft.com/office/powerpoint/2010/main" val="176654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893B2-062E-7441-96F6-66CF6BEA0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5051238"/>
          </a:xfrm>
        </p:spPr>
        <p:txBody>
          <a:bodyPr>
            <a:normAutofit/>
          </a:bodyPr>
          <a:lstStyle/>
          <a:p>
            <a:r>
              <a:rPr lang="et-EE" noProof="0" dirty="0"/>
              <a:t>Teadmist alkoholi mõjust meestele testiti küsimusega: “Ligikaudu mitu tundi kulub 85 kg kaaluval tervel mehel täielikuks kainenemiseks peale 5%-se alkoholi sisaldusega pooleliitrise õlle tarbimist?” Õige vastus on </a:t>
            </a:r>
            <a:r>
              <a:rPr lang="et-EE" noProof="0" dirty="0">
                <a:solidFill>
                  <a:schemeClr val="accent1"/>
                </a:solidFill>
              </a:rPr>
              <a:t>2-3 tundi</a:t>
            </a:r>
            <a:r>
              <a:rPr lang="et-EE" noProof="0" dirty="0"/>
              <a:t>. Vastava vastuse andis </a:t>
            </a:r>
            <a:r>
              <a:rPr lang="et-EE" noProof="0" dirty="0">
                <a:solidFill>
                  <a:schemeClr val="accent1"/>
                </a:solidFill>
              </a:rPr>
              <a:t>27%</a:t>
            </a:r>
            <a:r>
              <a:rPr lang="et-EE" noProof="0" dirty="0"/>
              <a:t>, 22% arvas, et kainenemisele kuluv aeg on lühem ja 34%, et see on pikem; üldse ei osanud vastata 17%.</a:t>
            </a:r>
          </a:p>
          <a:p>
            <a:r>
              <a:rPr lang="et-EE" noProof="0" dirty="0"/>
              <a:t>Teadmisi alkoholi mõjust naistele testiti küsimusega: “Ligikaudu mitu tundi kulub 65 kg kaaluva naise täielikuks kainenemiseks peale 4,5%-se alkoholi sisaldusega pooleliitrise siidri tarbimist?”. Õige vastus on </a:t>
            </a:r>
            <a:r>
              <a:rPr lang="et-EE" noProof="0" dirty="0">
                <a:solidFill>
                  <a:schemeClr val="accent1"/>
                </a:solidFill>
              </a:rPr>
              <a:t>2-3 tundi</a:t>
            </a:r>
            <a:r>
              <a:rPr lang="et-EE" noProof="0" dirty="0"/>
              <a:t>. Õige vastuse andis </a:t>
            </a:r>
            <a:r>
              <a:rPr lang="et-EE" noProof="0" dirty="0">
                <a:solidFill>
                  <a:schemeClr val="accent1"/>
                </a:solidFill>
              </a:rPr>
              <a:t>23%</a:t>
            </a:r>
            <a:r>
              <a:rPr lang="et-EE" noProof="0" dirty="0"/>
              <a:t>, pea kümnendik arvas, et kainenemisele kuluv aeg on lühem ja pooled, et see on pikem; üldse ei osanud vastata 17%. </a:t>
            </a:r>
          </a:p>
          <a:p>
            <a:r>
              <a:rPr lang="et-EE" noProof="0" dirty="0"/>
              <a:t>Elanikkonna üldise teadlikkusega võrreldes s</a:t>
            </a:r>
            <a:r>
              <a:rPr lang="et-EE" noProof="0" dirty="0">
                <a:solidFill>
                  <a:schemeClr val="accent1"/>
                </a:solidFill>
              </a:rPr>
              <a:t>õidukijuhtide </a:t>
            </a:r>
            <a:r>
              <a:rPr lang="et-EE" noProof="0" dirty="0"/>
              <a:t>vastused vastavalt soole veidi erinesid – õige vastuse andnute osakaal oli sõidukijuhtidest meeste seas 30% (+3%) ja sõidukijuhtidest naiste seas 19% (-4%). Lisaks selgus, et sõidukijuhtidest mehed peavad kainenemisele kuluvat aega sagedamini oluliselt lühemaks kui see tegelikult on (34%), samas kui sõidukijuhtidest naised peavad kainenemisele kuluvat aega sagedamini oluliselt pikemaks kui see tegelikult on (62%). Seejuures sõidukijuhtide vastavad arvamused on rohkem juurdunud, kui elanikkonnas tervikuna.</a:t>
            </a:r>
          </a:p>
          <a:p>
            <a:endParaRPr lang="et-EE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Joobes juhtimine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Teadlikkus alkoholi mõjust (Slaid 26)</a:t>
            </a:r>
          </a:p>
        </p:txBody>
      </p:sp>
    </p:spTree>
    <p:extLst>
      <p:ext uri="{BB962C8B-B14F-4D97-AF65-F5344CB8AC3E}">
        <p14:creationId xmlns:p14="http://schemas.microsoft.com/office/powerpoint/2010/main" val="3923436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Joobes juhtimine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68FEE2-3A4A-554F-ACA8-E85A30EE90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Teadlikkus alkoholi mõjust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D786BA-ECB9-E988-95F0-F4C1400AF7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6387" y="1585454"/>
            <a:ext cx="4651651" cy="471261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487ED94-E684-D51D-A47F-10B4BB6145E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92209" y="1585454"/>
            <a:ext cx="4663844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61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Joobes juhtimine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3A01A-4B5B-4849-A121-04BF71413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630017"/>
            <a:ext cx="4860000" cy="4755075"/>
          </a:xfrm>
        </p:spPr>
        <p:txBody>
          <a:bodyPr/>
          <a:lstStyle/>
          <a:p>
            <a:r>
              <a:rPr lang="et-EE" noProof="0" dirty="0">
                <a:solidFill>
                  <a:schemeClr val="accent1"/>
                </a:solidFill>
              </a:rPr>
              <a:t>Sõidukijuhtidest 51% ei tarvita alkoholi</a:t>
            </a:r>
            <a:r>
              <a:rPr lang="et-EE" noProof="0" dirty="0"/>
              <a:t>; sagedamini naised, üle 64-aastased, madalamasse sissetulekugruppi kuulujad ja kiiruse mitte-ületajad.  Alkoholi mitte-tarvitajate osakaal on varasemaga võrreldes veidi tõusnud.</a:t>
            </a:r>
          </a:p>
          <a:p>
            <a:r>
              <a:rPr lang="et-EE" noProof="0" dirty="0"/>
              <a:t>Peamiseks viisiks kontrollimaks enne sõitma minekut, kas alkohol on verest kadunud, on </a:t>
            </a:r>
            <a:r>
              <a:rPr lang="et-EE" noProof="0" dirty="0">
                <a:solidFill>
                  <a:schemeClr val="accent1"/>
                </a:solidFill>
              </a:rPr>
              <a:t>hinnata alkoholi tarbimisest möödunud aega </a:t>
            </a:r>
            <a:r>
              <a:rPr lang="et-EE" noProof="0" dirty="0"/>
              <a:t>(kolmandik sõidukijuhtidest); sagedamini teevad seda mehed ja 18-34-aastased.</a:t>
            </a:r>
          </a:p>
          <a:p>
            <a:r>
              <a:rPr lang="et-EE" noProof="0" dirty="0">
                <a:solidFill>
                  <a:schemeClr val="accent1"/>
                </a:solidFill>
              </a:rPr>
              <a:t>Alkomeetrit kasutab 20% sõidukijuhtidest</a:t>
            </a:r>
            <a:r>
              <a:rPr lang="et-EE" noProof="0" dirty="0"/>
              <a:t>; sagedamini mehed, 18-35-aastased ja eestikeelsed sõidukijuhid. Alkomeetri kasutajate osakaal on langenud madalaimale tasemele.</a:t>
            </a:r>
          </a:p>
          <a:p>
            <a:r>
              <a:rPr lang="et-EE" noProof="0" dirty="0"/>
              <a:t>Kuuendik sõidukijuhtidest järgivad oma enesetunnet (sagedamini mehed ja 18-34-aastased), kümnendik joob rohkelt vett (sagedamini 18-34-aastased), sama paljud ei pea vajalikuks oma seisundit kontrollida.</a:t>
            </a:r>
          </a:p>
          <a:p>
            <a:r>
              <a:rPr lang="et-EE" dirty="0"/>
              <a:t>Diagrammi alumiste tulpade väärtused on 2023. aasta kohta:</a:t>
            </a:r>
            <a:endParaRPr lang="et-EE" noProof="0" dirty="0"/>
          </a:p>
          <a:p>
            <a:endParaRPr lang="et-EE" noProof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68FEE2-3A4A-554F-ACA8-E85A30EE904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5130117" cy="689030"/>
          </a:xfrm>
          <a:noFill/>
        </p:spPr>
        <p:txBody>
          <a:bodyPr>
            <a:normAutofit/>
          </a:bodyPr>
          <a:lstStyle/>
          <a:p>
            <a:r>
              <a:rPr lang="et-EE" noProof="0" dirty="0">
                <a:solidFill>
                  <a:schemeClr val="accent1"/>
                </a:solidFill>
              </a:rPr>
              <a:t>Teadlikkus alkoholi mõjust –                      Joobes seisundi kontrollimine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AB8BC2-9859-C806-7D9B-DBABEA2C0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770" y="353042"/>
            <a:ext cx="4865030" cy="60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2A653-7424-844C-BFF2-A1D3AD93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Joobes juhtimine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30390B-DF0A-254C-A36D-8CB736C707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noProof="0" dirty="0"/>
              <a:t>Alko- ja narkojoobes juhiga samas sõidukis viibimine ja sõidukijuhtimine (Slaid 28-29)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2FAA013-3F2A-E040-9613-0F7DB1700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7" y="1499192"/>
            <a:ext cx="4994403" cy="5119818"/>
          </a:xfrm>
        </p:spPr>
        <p:txBody>
          <a:bodyPr>
            <a:normAutofit/>
          </a:bodyPr>
          <a:lstStyle/>
          <a:p>
            <a:r>
              <a:rPr lang="et-EE" noProof="0" dirty="0"/>
              <a:t>Sõidukis, mille </a:t>
            </a:r>
            <a:r>
              <a:rPr lang="et-EE" noProof="0" dirty="0">
                <a:solidFill>
                  <a:schemeClr val="accent1"/>
                </a:solidFill>
              </a:rPr>
              <a:t>juht on olnud alko- või narkojoobes, on viibinud </a:t>
            </a:r>
            <a:r>
              <a:rPr lang="et-EE" noProof="0" dirty="0"/>
              <a:t>viimase 12 kuu jooksul </a:t>
            </a:r>
            <a:r>
              <a:rPr lang="et-EE" noProof="0" dirty="0">
                <a:solidFill>
                  <a:schemeClr val="accent1"/>
                </a:solidFill>
              </a:rPr>
              <a:t>3,5% </a:t>
            </a:r>
            <a:r>
              <a:rPr lang="et-EE" noProof="0" dirty="0"/>
              <a:t>Eesti vähemalt 18-aastasest elanikkonnast, s.o 95% tõenäosusega </a:t>
            </a:r>
            <a:r>
              <a:rPr lang="et-EE" noProof="0" dirty="0">
                <a:solidFill>
                  <a:schemeClr val="accent1"/>
                </a:solidFill>
              </a:rPr>
              <a:t>25 – 51 tuhat elanikku, </a:t>
            </a:r>
            <a:r>
              <a:rPr lang="et-EE" noProof="0" dirty="0"/>
              <a:t>s.h enam kui pooled neist on viibinud joobes juhiga sõidukis korduvalt. Joobes juhiga samas sõidukis viibinute osakaal on vaadeldava aja keskmisel tasemel.</a:t>
            </a:r>
          </a:p>
          <a:p>
            <a:r>
              <a:rPr lang="et-EE" noProof="0" dirty="0"/>
              <a:t>Sõidukis, mille juht on olnud alko- või narkojoobes, on viibinud sagedamini 18-24-aastased ja 35-49-aastased.</a:t>
            </a:r>
          </a:p>
          <a:p>
            <a:r>
              <a:rPr lang="et-EE" noProof="0" dirty="0">
                <a:solidFill>
                  <a:schemeClr val="accent1"/>
                </a:solidFill>
              </a:rPr>
              <a:t>Alkoholi või narkootilise aine mõju all on juhtinud sõidukit </a:t>
            </a:r>
            <a:r>
              <a:rPr lang="et-EE" noProof="0" dirty="0"/>
              <a:t>viimase 12 kuu jooksul </a:t>
            </a:r>
            <a:r>
              <a:rPr lang="et-EE" noProof="0" dirty="0">
                <a:solidFill>
                  <a:schemeClr val="accent1"/>
                </a:solidFill>
              </a:rPr>
              <a:t>3,4% </a:t>
            </a:r>
            <a:r>
              <a:rPr lang="et-EE" noProof="0" dirty="0"/>
              <a:t>Eesti vähemalt 18-aastastest sõidukijuhtidest, s.o 95% tõenäosusega </a:t>
            </a:r>
            <a:r>
              <a:rPr lang="et-EE" noProof="0" dirty="0">
                <a:solidFill>
                  <a:schemeClr val="accent1"/>
                </a:solidFill>
              </a:rPr>
              <a:t> 15 – 35 tuhat elanikku</a:t>
            </a:r>
            <a:r>
              <a:rPr lang="et-EE" noProof="0" dirty="0"/>
              <a:t>. Iga neljas neist on juhtinud sõidukit joobes korduvalt. Joobes sõidukijuhtide osakaal on üks vaadeldava aja kõrgeimaid.</a:t>
            </a:r>
          </a:p>
          <a:p>
            <a:r>
              <a:rPr lang="et-EE" noProof="0" dirty="0"/>
              <a:t>Joobes sõidukit juhtinute seas on sagedamini mehi, kuni 34-aastaseid, samuti üle 74-aastaseid ja Kirde-Eesti elanikke.</a:t>
            </a:r>
          </a:p>
          <a:p>
            <a:r>
              <a:rPr lang="et-EE" noProof="0" dirty="0"/>
              <a:t>Viimase 12 kuu jooksul on liiklusohtlikku olukorda või liiklusõnnetusse alkoholi või narkootilise aine mõju all juhtides sattunud 7% (kald</a:t>
            </a:r>
            <a:r>
              <a:rPr lang="en-US" noProof="0" dirty="0"/>
              <a:t>u</a:t>
            </a:r>
            <a:r>
              <a:rPr lang="et-EE" noProof="0" dirty="0"/>
              <a:t>mine sõiduraja</a:t>
            </a:r>
            <a:r>
              <a:rPr lang="en-US" noProof="0" dirty="0"/>
              <a:t>l</a:t>
            </a:r>
            <a:r>
              <a:rPr lang="et-EE" noProof="0" dirty="0"/>
              <a:t>t välja ja äkkpidurdus), 2023. aastal oli neid 3%, 2022. aastal ei olnud üldse, 2021. aastal oli neid 8% ja 2020. aastal 22%.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72A3B1-8ABF-4CE7-67B8-900A2751626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527147"/>
            <a:ext cx="4859337" cy="48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36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9DA6FBB-03ED-2FF9-C2AC-59BC5B57AB9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F777382B-93B0-A201-52C1-5FEBEA9F99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2488" y="1470218"/>
            <a:ext cx="4858933" cy="4883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3376F1-6C6B-874E-9FBB-6494CC9D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Joobes juhtimine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AA279-C633-844C-A5B9-619037A7669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noProof="0" dirty="0"/>
              <a:t>Alko- ja narkojoobes juhiga samas sõidukis viibijad ja sõiduki juhtijad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F56540-669F-AD47-93E4-D18B1DA6F4A1}"/>
              </a:ext>
            </a:extLst>
          </p:cNvPr>
          <p:cNvCxnSpPr>
            <a:cxnSpLocks/>
          </p:cNvCxnSpPr>
          <p:nvPr/>
        </p:nvCxnSpPr>
        <p:spPr>
          <a:xfrm>
            <a:off x="3152817" y="1879916"/>
            <a:ext cx="0" cy="4529271"/>
          </a:xfrm>
          <a:prstGeom prst="line">
            <a:avLst/>
          </a:prstGeom>
          <a:ln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27D6BD-F53B-B044-9E67-AEC7A9EA6CC6}"/>
              </a:ext>
            </a:extLst>
          </p:cNvPr>
          <p:cNvCxnSpPr>
            <a:cxnSpLocks/>
          </p:cNvCxnSpPr>
          <p:nvPr/>
        </p:nvCxnSpPr>
        <p:spPr>
          <a:xfrm>
            <a:off x="8321898" y="1873177"/>
            <a:ext cx="0" cy="4575765"/>
          </a:xfrm>
          <a:prstGeom prst="line">
            <a:avLst/>
          </a:prstGeom>
          <a:ln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noProof="0" dirty="0"/>
              <a:t>Üldkogum: üle 18-aastane Eesti elanikkond (Eesti Statistikaameti andemetel), varasemalt üle 15-aastane elanikkond</a:t>
            </a:r>
          </a:p>
          <a:p>
            <a:r>
              <a:rPr lang="et-EE" noProof="0" dirty="0"/>
              <a:t>Meetod: Omnibuss (50% telefoni-intervjuud, 50% Turu-uuringute AS veebipaneel).</a:t>
            </a:r>
          </a:p>
          <a:p>
            <a:r>
              <a:rPr lang="et-EE" noProof="0" dirty="0"/>
              <a:t>Valimi koostamine: kasutati üldkogumi proportsionaalset mudelit, hiljem tulemused kaaluti üldkogumile vastavaks soo, vanusegruppide, rahvuse, hariduse, piirkonna ja asulatüübi järgi. </a:t>
            </a:r>
          </a:p>
          <a:p>
            <a:r>
              <a:rPr lang="et-EE" noProof="0" dirty="0"/>
              <a:t>Planeeritud valim: 1000</a:t>
            </a:r>
          </a:p>
          <a:p>
            <a:r>
              <a:rPr lang="et-EE" noProof="0" dirty="0"/>
              <a:t>Valimiviga: 1000 vastaja puhul ±3,1%, väiksemate gruppide vaatlemisel võib viga olla suurem</a:t>
            </a:r>
          </a:p>
          <a:p>
            <a:r>
              <a:rPr lang="et-EE" noProof="0" dirty="0"/>
              <a:t>Küsitluse pikkus: 5 lehekülge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t-EE" noProof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t-EE" noProof="0" dirty="0"/>
          </a:p>
          <a:p>
            <a:pPr marL="0" indent="0">
              <a:buNone/>
            </a:pPr>
            <a:endParaRPr lang="et-EE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Uuringu metoodika ja vastutajad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F2FB9D-7BE4-5040-B0C4-4FCC1C204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324089"/>
              </p:ext>
            </p:extLst>
          </p:nvPr>
        </p:nvGraphicFramePr>
        <p:xfrm>
          <a:off x="1647471" y="3680775"/>
          <a:ext cx="8205580" cy="275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395">
                  <a:extLst>
                    <a:ext uri="{9D8B030D-6E8A-4147-A177-3AD203B41FA5}">
                      <a16:colId xmlns:a16="http://schemas.microsoft.com/office/drawing/2014/main" val="3252374032"/>
                    </a:ext>
                  </a:extLst>
                </a:gridCol>
                <a:gridCol w="2051395">
                  <a:extLst>
                    <a:ext uri="{9D8B030D-6E8A-4147-A177-3AD203B41FA5}">
                      <a16:colId xmlns:a16="http://schemas.microsoft.com/office/drawing/2014/main" val="2192519203"/>
                    </a:ext>
                  </a:extLst>
                </a:gridCol>
                <a:gridCol w="2051395">
                  <a:extLst>
                    <a:ext uri="{9D8B030D-6E8A-4147-A177-3AD203B41FA5}">
                      <a16:colId xmlns:a16="http://schemas.microsoft.com/office/drawing/2014/main" val="1659556557"/>
                    </a:ext>
                  </a:extLst>
                </a:gridCol>
                <a:gridCol w="2051395">
                  <a:extLst>
                    <a:ext uri="{9D8B030D-6E8A-4147-A177-3AD203B41FA5}">
                      <a16:colId xmlns:a16="http://schemas.microsoft.com/office/drawing/2014/main" val="724087640"/>
                    </a:ext>
                  </a:extLst>
                </a:gridCol>
              </a:tblGrid>
              <a:tr h="38885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Aasta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Üldkogum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Küsitlusperiood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Tegelik valim </a:t>
                      </a:r>
                    </a:p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(vastajate arv)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363816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1 102 953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09.08 - 22.08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617235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1 100 881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07.08 - 27.08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6854785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1 102 616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06.08 - 21.08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2558841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1 102 616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12.08 - 24.08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096416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r>
                        <a:rPr lang="et-EE" sz="1100" dirty="0"/>
                        <a:t> 102 616</a:t>
                      </a:r>
                      <a:endParaRPr lang="et-EE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5.08 - 13.08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209137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1 103 331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4.08 - 17.08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168544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1 141 965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3.08 - 13.08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00298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+mn-lt"/>
                        </a:rPr>
                        <a:t>2024</a:t>
                      </a:r>
                      <a:endParaRPr lang="et-EE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+mn-lt"/>
                        </a:rPr>
                        <a:t>1 096 773</a:t>
                      </a:r>
                      <a:endParaRPr lang="et-EE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+mn-lt"/>
                        </a:rPr>
                        <a:t>01.08 - 09.08</a:t>
                      </a:r>
                      <a:endParaRPr lang="et-EE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+mn-lt"/>
                        </a:rPr>
                        <a:t>1010</a:t>
                      </a:r>
                      <a:endParaRPr lang="et-EE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10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F365-9F9B-464D-875B-E2D01054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Joobes juhtimine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3B3A7-409D-AB4D-82EB-882EA75645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noProof="0" dirty="0">
                <a:solidFill>
                  <a:schemeClr val="accent1"/>
                </a:solidFill>
              </a:rPr>
              <a:t>59% sõidukijuhtidest on viimase 12 kuu jooksul politsei poolt peatatud, et kontrollida nende võimalikku joobes sõidukijuhtimist</a:t>
            </a:r>
            <a:r>
              <a:rPr lang="et-EE" noProof="0" dirty="0"/>
              <a:t>, s.h 37% on kontrollitud korduvalt.</a:t>
            </a:r>
          </a:p>
          <a:p>
            <a:r>
              <a:rPr lang="et-EE" noProof="0" dirty="0"/>
              <a:t>Eelmise aastaga võrreldes puutus sel aastal joobes sõidukijuhtimise kontrolliga kokku mõnevõrra vähem sõidukijuhte, s.h oli  kokkupuude valdavalt korduv.</a:t>
            </a:r>
          </a:p>
          <a:p>
            <a:r>
              <a:rPr lang="et-EE" noProof="0" dirty="0"/>
              <a:t>Sagedamini on kontrollitud 18-,34-aastaseid, Lääne-Eesti ja maapiirkondade sõidukijuhte.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AD352B-8EEB-0441-9697-5108126328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Politsei poolt joobes sõidukijuhtimise kontrollimine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6D7BD0-275B-E0C9-DFE5-8B588E28BF2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0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Joobes juhtimine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Alko- ja narkojoobes sõidukijuhtide takistamine (Slaid 32)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3B090-A450-D74E-AD4F-685211A8E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noProof="0" dirty="0">
                <a:solidFill>
                  <a:schemeClr val="accent1"/>
                </a:solidFill>
              </a:rPr>
              <a:t>90</a:t>
            </a:r>
            <a:r>
              <a:rPr lang="et-EE" noProof="0" dirty="0">
                <a:solidFill>
                  <a:srgbClr val="A01E28"/>
                </a:solidFill>
              </a:rPr>
              <a:t>% </a:t>
            </a:r>
            <a:r>
              <a:rPr lang="et-EE" noProof="0" dirty="0">
                <a:solidFill>
                  <a:schemeClr val="accent1"/>
                </a:solidFill>
              </a:rPr>
              <a:t>elanikkonnast püüaks takistada joobes juhil </a:t>
            </a:r>
            <a:r>
              <a:rPr lang="et-EE" noProof="0" dirty="0">
                <a:solidFill>
                  <a:srgbClr val="A01E28"/>
                </a:solidFill>
              </a:rPr>
              <a:t>sõiduki rooli minemast </a:t>
            </a:r>
            <a:r>
              <a:rPr lang="et-EE" noProof="0" dirty="0"/>
              <a:t>- s.h kõiki takistaks 63% ja 27% püüaks takistada vaid oma tuttavaid; takistada ei prooviks 6% elanikkonnast ja 4% ei osanud vastata. </a:t>
            </a:r>
          </a:p>
          <a:p>
            <a:r>
              <a:rPr lang="et-EE" noProof="0" dirty="0"/>
              <a:t>Aastatega on takistada püüdjate osakaal tasapisi kasvanud, eelkõige nende arvelt, kes püüaksid takistada kõiki, mitte ainult oma tuttavaid. </a:t>
            </a:r>
          </a:p>
          <a:p>
            <a:r>
              <a:rPr lang="et-EE" noProof="0" dirty="0"/>
              <a:t>Sõidukijuhtide valmisolek joobes juhti takistada on veidi kõrgem kui elanikkonnas keskmiselt (+1%), eelkõige on sõidukijuhid valmis takistama kõiki (+5%).</a:t>
            </a:r>
          </a:p>
          <a:p>
            <a:endParaRPr lang="et-EE" noProof="0" dirty="0">
              <a:solidFill>
                <a:srgbClr val="A01E28"/>
              </a:solidFill>
            </a:endParaRPr>
          </a:p>
          <a:p>
            <a:r>
              <a:rPr lang="et-EE" noProof="0" dirty="0">
                <a:solidFill>
                  <a:srgbClr val="A01E28"/>
                </a:solidFill>
              </a:rPr>
              <a:t>Reaalselt on joobes juhti takistanud või püüdnud takistada 41% elanikkonnast</a:t>
            </a:r>
            <a:r>
              <a:rPr lang="et-EE" noProof="0" dirty="0"/>
              <a:t>, s.h võõraid on valmis takistama 12%.</a:t>
            </a:r>
          </a:p>
          <a:p>
            <a:r>
              <a:rPr lang="et-EE" noProof="0" dirty="0"/>
              <a:t>Joobes juhti takistanute osakaal pole aastatega oluliselt muutunud.</a:t>
            </a:r>
          </a:p>
          <a:p>
            <a:r>
              <a:rPr lang="et-EE" noProof="0" dirty="0"/>
              <a:t>Sagedamini on takistanud või püüdnud takistada joobes inimest autorooli istuma 35-49-aastased, eestlased, kõrgemasse sissetulekugruppi kuulujad ja maapiirkondade elanikud.</a:t>
            </a:r>
          </a:p>
          <a:p>
            <a:r>
              <a:rPr lang="et-EE" noProof="0" dirty="0"/>
              <a:t>Sõidukijuhtidest on ka reaalselt joobes juhti takistanud 46% (+5% kõrgem kui elanikkonnas tervikuna), see näitaja pole aastatega oluliselt muutunud.</a:t>
            </a:r>
          </a:p>
          <a:p>
            <a:endParaRPr lang="et-EE" noProof="0" dirty="0"/>
          </a:p>
          <a:p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4239460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F58-9CF0-F84A-AB1D-A5537D1B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Joobes juhtimine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B9D06B5-5985-C14B-A479-8A895573EA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Alko- ja narkojoobes sõidukijuhtide takistamine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848E0D-56CE-0488-B417-A9E08493D4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5868" y="1498600"/>
            <a:ext cx="4772689" cy="4886325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C312B57-50F5-50E3-D4C9-8409E0620C5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463" y="1527147"/>
            <a:ext cx="4859337" cy="48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86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315" y="3355192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noProof="0" dirty="0"/>
              <a:t>Väsimusseisundis juhtimine</a:t>
            </a:r>
          </a:p>
        </p:txBody>
      </p:sp>
    </p:spTree>
    <p:extLst>
      <p:ext uri="{BB962C8B-B14F-4D97-AF65-F5344CB8AC3E}">
        <p14:creationId xmlns:p14="http://schemas.microsoft.com/office/powerpoint/2010/main" val="161434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E155-9B73-8943-AE6B-76A6271CED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noProof="0" dirty="0">
                <a:solidFill>
                  <a:srgbClr val="A01E28"/>
                </a:solidFill>
              </a:rPr>
              <a:t>Viimase 12 kuu jooksul on väsimusseisundis sõidukit juhtinud 50% sõidukijuhtidest, s.o 365 </a:t>
            </a:r>
            <a:r>
              <a:rPr lang="et-EE" noProof="0" dirty="0">
                <a:solidFill>
                  <a:schemeClr val="accent1"/>
                </a:solidFill>
              </a:rPr>
              <a:t>± 27 tuhat </a:t>
            </a:r>
            <a:r>
              <a:rPr lang="et-EE" noProof="0" dirty="0">
                <a:solidFill>
                  <a:srgbClr val="A01E28"/>
                </a:solidFill>
              </a:rPr>
              <a:t>sõidukijuhti</a:t>
            </a:r>
            <a:r>
              <a:rPr lang="et-EE" noProof="0" dirty="0"/>
              <a:t>; see on veidi vähem, kui eelmisel aastal, kuid oluliselt enam, kui varem.</a:t>
            </a:r>
          </a:p>
          <a:p>
            <a:r>
              <a:rPr lang="et-EE" noProof="0" dirty="0"/>
              <a:t>Väsimusseisundis on sõitnud sagedamini kuni 49-aastased, kõrgemasse sissetulekugruppi kuuluvad, töösõite tegevad ja aastas üle 15 000 kilometraažiga sõidukijuhid, samuti osalised kui ka alatised kiiruseületajad.</a:t>
            </a:r>
          </a:p>
          <a:p>
            <a:endParaRPr lang="et-EE" noProof="0" dirty="0"/>
          </a:p>
          <a:p>
            <a:r>
              <a:rPr lang="et-EE" noProof="0" dirty="0"/>
              <a:t>Väsimusseisundis sõidukit juhtinud sõidukijuhid on juhtinud sõidukit peamiselt seetõttu, et </a:t>
            </a:r>
            <a:r>
              <a:rPr lang="et-EE" noProof="0" dirty="0">
                <a:solidFill>
                  <a:schemeClr val="accent1"/>
                </a:solidFill>
              </a:rPr>
              <a:t>sihtkohta on pikk teekond, vaja kohale jõuda (hilja, vara), väsimus tekkis sõidu ajal </a:t>
            </a:r>
            <a:r>
              <a:rPr lang="et-EE" noProof="0" dirty="0">
                <a:solidFill>
                  <a:schemeClr val="tx1"/>
                </a:solidFill>
              </a:rPr>
              <a:t>(55%; sagedamini 25-34-aastased); </a:t>
            </a:r>
            <a:r>
              <a:rPr lang="et-EE" noProof="0" dirty="0">
                <a:solidFill>
                  <a:schemeClr val="accent1"/>
                </a:solidFill>
              </a:rPr>
              <a:t>28% ei tundnud sõitma asudes end väsinuna </a:t>
            </a:r>
            <a:r>
              <a:rPr lang="et-EE" noProof="0" dirty="0"/>
              <a:t>või </a:t>
            </a:r>
            <a:r>
              <a:rPr lang="et-EE" noProof="0" dirty="0">
                <a:solidFill>
                  <a:srgbClr val="A01E28"/>
                </a:solidFill>
              </a:rPr>
              <a:t>töö iseloom tingis. </a:t>
            </a:r>
            <a:r>
              <a:rPr lang="et-EE" noProof="0" dirty="0"/>
              <a:t>18% on </a:t>
            </a:r>
            <a:r>
              <a:rPr lang="et-EE" noProof="0" dirty="0">
                <a:solidFill>
                  <a:schemeClr val="accent1"/>
                </a:solidFill>
              </a:rPr>
              <a:t>kiirustanud sihtkohta jõudmisega </a:t>
            </a:r>
            <a:r>
              <a:rPr lang="et-EE" noProof="0" dirty="0"/>
              <a:t>(sagedamini 18-24-aastased).</a:t>
            </a:r>
          </a:p>
          <a:p>
            <a:r>
              <a:rPr lang="et-EE" noProof="0" dirty="0"/>
              <a:t>Sel aastal lisati väsimusseisundi põhjenduste hulka ka väide, et sihtkohta on pikk teekond, vaja kohale jõuda (hilja, vara), väsimus tekkis sõidu ajal, sellest tulenevalt on veidi vähenenud ülejäänud põhjenduste osakaalud.</a:t>
            </a:r>
          </a:p>
          <a:p>
            <a:endParaRPr lang="et-EE" noProof="0" dirty="0"/>
          </a:p>
          <a:p>
            <a:r>
              <a:rPr lang="et-EE" noProof="0" dirty="0">
                <a:solidFill>
                  <a:srgbClr val="A01E28"/>
                </a:solidFill>
              </a:rPr>
              <a:t>Viimase 12 kuu jooksul on väsimusseisundi tõttu liiklusohtlikku olukorda sattunud 3% sõidukijuhtidest, s.o 20 </a:t>
            </a:r>
            <a:r>
              <a:rPr lang="et-EE" noProof="0" dirty="0">
                <a:solidFill>
                  <a:schemeClr val="accent1"/>
                </a:solidFill>
              </a:rPr>
              <a:t>± 9 tuhat </a:t>
            </a:r>
            <a:r>
              <a:rPr lang="et-EE" noProof="0" dirty="0">
                <a:solidFill>
                  <a:srgbClr val="A01E28"/>
                </a:solidFill>
              </a:rPr>
              <a:t>sõidukijuhti</a:t>
            </a:r>
            <a:r>
              <a:rPr lang="et-EE" noProof="0" dirty="0"/>
              <a:t>; aastate jooksul on see näitaja tasapisi kahanemas.</a:t>
            </a:r>
          </a:p>
          <a:p>
            <a:endParaRPr lang="et-EE" noProof="0" dirty="0"/>
          </a:p>
          <a:p>
            <a:endParaRPr lang="et-EE" noProof="0" dirty="0"/>
          </a:p>
          <a:p>
            <a:endParaRPr lang="et-EE" noProof="0" dirty="0"/>
          </a:p>
          <a:p>
            <a:endParaRPr lang="et-EE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48763-9226-4844-8527-14ACB912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Väsimusseisundis juhtimine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E99CED-3236-1643-9BA5-2D8DD24B89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noProof="0" dirty="0"/>
              <a:t>Väsimusseisundis juhtimine (Slaidid 35-36) </a:t>
            </a:r>
          </a:p>
        </p:txBody>
      </p:sp>
    </p:spTree>
    <p:extLst>
      <p:ext uri="{BB962C8B-B14F-4D97-AF65-F5344CB8AC3E}">
        <p14:creationId xmlns:p14="http://schemas.microsoft.com/office/powerpoint/2010/main" val="117053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230D73-B2A7-3CCC-0E4F-7C419E85F25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20571" y="1498600"/>
            <a:ext cx="4807120" cy="488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C48763-9226-4844-8527-14ACB912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Väsimusseisundis juhtimine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E99CED-3236-1643-9BA5-2D8DD24B89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Väsimusseisundis juhtimine ja liiklusohtlikku olukorda sattumine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F13523-D076-2043-AD5B-2AE8E884590D}"/>
              </a:ext>
            </a:extLst>
          </p:cNvPr>
          <p:cNvCxnSpPr/>
          <p:nvPr/>
        </p:nvCxnSpPr>
        <p:spPr>
          <a:xfrm>
            <a:off x="8529328" y="2071338"/>
            <a:ext cx="0" cy="4272456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8EE838-F389-1946-BED4-1667DA4368B6}"/>
              </a:ext>
            </a:extLst>
          </p:cNvPr>
          <p:cNvCxnSpPr/>
          <p:nvPr/>
        </p:nvCxnSpPr>
        <p:spPr>
          <a:xfrm>
            <a:off x="9713865" y="2121994"/>
            <a:ext cx="0" cy="427245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7338AB8-A01B-C473-292C-4443F3E074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2746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51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8763-9226-4844-8527-14ACB912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Väsimusseisundis juhtimine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E99CED-3236-1643-9BA5-2D8DD24B89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noProof="0" dirty="0"/>
              <a:t>Väsimusseisundis liiklusohtlikku olukorda sattumise põhjused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A9FFA45-1F89-F56D-4FFB-33A06E0016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2746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8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940" y="3055933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noProof="0" dirty="0"/>
              <a:t>Ankeet</a:t>
            </a:r>
          </a:p>
        </p:txBody>
      </p:sp>
    </p:spTree>
    <p:extLst>
      <p:ext uri="{BB962C8B-B14F-4D97-AF65-F5344CB8AC3E}">
        <p14:creationId xmlns:p14="http://schemas.microsoft.com/office/powerpoint/2010/main" val="138731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Ankeet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t-EE" sz="1100" noProof="0" dirty="0"/>
              <a:t>KÕIK:</a:t>
            </a:r>
          </a:p>
          <a:p>
            <a:pPr marL="0" indent="0">
              <a:buNone/>
            </a:pPr>
            <a:r>
              <a:rPr lang="et-EE" sz="1100" b="1" noProof="0" dirty="0"/>
              <a:t>T1. Kas Teil on mootorsõiduki juhiluba?</a:t>
            </a:r>
          </a:p>
          <a:p>
            <a:pPr lvl="1"/>
            <a:r>
              <a:rPr lang="et-EE" sz="1100" noProof="0" dirty="0"/>
              <a:t>Jah</a:t>
            </a:r>
          </a:p>
          <a:p>
            <a:pPr lvl="1"/>
            <a:r>
              <a:rPr lang="et-EE" sz="1100" noProof="0" dirty="0"/>
              <a:t>Ei			</a:t>
            </a:r>
          </a:p>
          <a:p>
            <a:pPr lvl="1"/>
            <a:r>
              <a:rPr lang="et-EE" sz="1100" noProof="0" dirty="0"/>
              <a:t>Ei oska öelda</a:t>
            </a:r>
          </a:p>
          <a:p>
            <a:pPr marL="0" indent="0">
              <a:buNone/>
            </a:pPr>
            <a:r>
              <a:rPr lang="et-EE" sz="1100" noProof="0" dirty="0"/>
              <a:t>T1=1</a:t>
            </a:r>
          </a:p>
          <a:p>
            <a:pPr marL="0" indent="0">
              <a:buNone/>
            </a:pPr>
            <a:r>
              <a:rPr lang="et-EE" sz="1100" b="1" noProof="0" dirty="0"/>
              <a:t>T4. Mis kategoora mootorsõiduki juhtimisõigus Teil on? </a:t>
            </a:r>
            <a:r>
              <a:rPr lang="et-EE" sz="1100" noProof="0" dirty="0"/>
              <a:t>VÕIB MITU VASTUST!</a:t>
            </a:r>
          </a:p>
          <a:p>
            <a:pPr lvl="1"/>
            <a:r>
              <a:rPr lang="et-EE" sz="1100" noProof="0" dirty="0"/>
              <a:t>A – kategooria (mootorrattas)</a:t>
            </a:r>
          </a:p>
          <a:p>
            <a:pPr lvl="1"/>
            <a:r>
              <a:rPr lang="et-EE" sz="1100" noProof="0" dirty="0"/>
              <a:t>B – kategooria (sõiduauto)</a:t>
            </a:r>
          </a:p>
          <a:p>
            <a:pPr lvl="1"/>
            <a:r>
              <a:rPr lang="et-EE" sz="1100" noProof="0" dirty="0"/>
              <a:t>C – kategooria (veoauto)</a:t>
            </a:r>
          </a:p>
          <a:p>
            <a:pPr lvl="1"/>
            <a:r>
              <a:rPr lang="et-EE" sz="1100" noProof="0" dirty="0"/>
              <a:t>D – kategooria (buss)</a:t>
            </a:r>
          </a:p>
          <a:p>
            <a:pPr lvl="1"/>
            <a:r>
              <a:rPr lang="et-EE" sz="1100" noProof="0" dirty="0"/>
              <a:t>muu kategooria (näiteks mopeed)</a:t>
            </a:r>
          </a:p>
          <a:p>
            <a:pPr lvl="1"/>
            <a:r>
              <a:rPr lang="et-EE" sz="1100" noProof="0" dirty="0"/>
              <a:t>Ei oska öelda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sz="1100" noProof="0" dirty="0"/>
              <a:t>T1=1</a:t>
            </a:r>
          </a:p>
          <a:p>
            <a:pPr marL="0" indent="0">
              <a:buNone/>
            </a:pPr>
            <a:r>
              <a:rPr lang="et-EE" sz="1100" b="1" noProof="0" dirty="0"/>
              <a:t>T2. Kui suur on olnud Teie viimase 12 kuu kilometraaž mootorsõidukijuhina?</a:t>
            </a:r>
          </a:p>
          <a:p>
            <a:pPr lvl="1"/>
            <a:r>
              <a:rPr lang="et-EE" sz="1100" noProof="0" dirty="0"/>
              <a:t>Ei ole juhtinud mootorsõidukit viimase 12 kuu jooksul (0 km)</a:t>
            </a:r>
          </a:p>
          <a:p>
            <a:pPr lvl="1"/>
            <a:r>
              <a:rPr lang="et-EE" sz="1100" noProof="0" dirty="0"/>
              <a:t>1 - 5 000km</a:t>
            </a:r>
          </a:p>
          <a:p>
            <a:pPr lvl="1"/>
            <a:r>
              <a:rPr lang="et-EE" sz="1100" noProof="0" dirty="0"/>
              <a:t>5 001 - 10 000 km</a:t>
            </a:r>
          </a:p>
          <a:p>
            <a:pPr lvl="1"/>
            <a:r>
              <a:rPr lang="et-EE" sz="1100" noProof="0" dirty="0"/>
              <a:t>10 001 - 15 000 km</a:t>
            </a:r>
          </a:p>
          <a:p>
            <a:pPr lvl="1"/>
            <a:r>
              <a:rPr lang="et-EE" sz="1100" noProof="0" dirty="0"/>
              <a:t>15 001 - 20 000 km</a:t>
            </a:r>
          </a:p>
          <a:p>
            <a:pPr lvl="1"/>
            <a:r>
              <a:rPr lang="et-EE" sz="1100" noProof="0" dirty="0"/>
              <a:t>üle 20 000 km</a:t>
            </a:r>
          </a:p>
          <a:p>
            <a:pPr lvl="1"/>
            <a:r>
              <a:rPr lang="et-EE" sz="1100" noProof="0" dirty="0"/>
              <a:t>Ei oska öelda</a:t>
            </a:r>
          </a:p>
          <a:p>
            <a:pPr marL="0" indent="0">
              <a:buNone/>
            </a:pPr>
            <a:r>
              <a:rPr lang="et-EE" sz="1100" noProof="0" dirty="0"/>
              <a:t>T4-T6 KUI T1=1 JA T3=2-99 (SÕIDUKIJUHT: JUHILOAGA, ON JUHTINUD VIIMASE 12 KUU JOOKSUL)</a:t>
            </a:r>
          </a:p>
          <a:p>
            <a:pPr marL="0" indent="0">
              <a:buNone/>
            </a:pPr>
            <a:r>
              <a:rPr lang="et-EE" sz="1100" b="1" noProof="0" dirty="0"/>
              <a:t>T3. Kui pikk on Teie sõidukijuhi staaž (aastates)?   </a:t>
            </a:r>
            <a:endParaRPr lang="et-EE" sz="1100" noProof="0" dirty="0"/>
          </a:p>
          <a:p>
            <a:pPr lvl="1"/>
            <a:r>
              <a:rPr lang="et-EE" sz="1100" noProof="0" dirty="0"/>
              <a:t>Alla 6 aasta             </a:t>
            </a:r>
          </a:p>
          <a:p>
            <a:pPr lvl="1"/>
            <a:r>
              <a:rPr lang="et-EE" sz="1100" noProof="0" dirty="0"/>
              <a:t>6 - 10 aastat            </a:t>
            </a:r>
          </a:p>
          <a:p>
            <a:pPr lvl="1"/>
            <a:r>
              <a:rPr lang="et-EE" sz="1100" noProof="0" dirty="0"/>
              <a:t>11 - 20 aastat          </a:t>
            </a:r>
          </a:p>
          <a:p>
            <a:pPr lvl="1"/>
            <a:r>
              <a:rPr lang="et-EE" sz="1100" noProof="0" dirty="0"/>
              <a:t>21 - 40 aastat          </a:t>
            </a:r>
          </a:p>
          <a:p>
            <a:pPr lvl="1"/>
            <a:r>
              <a:rPr lang="et-EE" sz="1100" noProof="0" dirty="0"/>
              <a:t>40+ aastat</a:t>
            </a:r>
          </a:p>
          <a:p>
            <a:pPr lvl="1"/>
            <a:r>
              <a:rPr lang="et-EE" sz="1100" noProof="0" dirty="0"/>
              <a:t>Ei oska öelda    </a:t>
            </a:r>
          </a:p>
          <a:p>
            <a:pPr marL="0" indent="0">
              <a:buNone/>
            </a:pPr>
            <a:r>
              <a:rPr lang="et-EE" sz="1100" noProof="0" dirty="0"/>
              <a:t>KUI T1=1 ja T2=2-7</a:t>
            </a:r>
          </a:p>
          <a:p>
            <a:pPr marL="0" indent="0">
              <a:buNone/>
            </a:pPr>
            <a:r>
              <a:rPr lang="et-EE" sz="1100" b="1" noProof="0" dirty="0"/>
              <a:t>T5. Kas Te olete teinud viimase 12 kuu jooksul sõidukijuhina töösõite (kas siis isikliku autoga või tööautoga)?</a:t>
            </a:r>
            <a:endParaRPr lang="et-EE" sz="1100" noProof="0" dirty="0"/>
          </a:p>
          <a:p>
            <a:pPr lvl="1"/>
            <a:r>
              <a:rPr lang="et-EE" sz="1100" noProof="0" dirty="0"/>
              <a:t>Jah</a:t>
            </a:r>
          </a:p>
          <a:p>
            <a:pPr lvl="1"/>
            <a:r>
              <a:rPr lang="et-EE" sz="1100" noProof="0" dirty="0"/>
              <a:t>Ei</a:t>
            </a:r>
          </a:p>
          <a:p>
            <a:endParaRPr lang="et-EE" noProof="0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3DA3DA6C-3288-88B8-B6BF-B114771A04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Taust</a:t>
            </a:r>
          </a:p>
        </p:txBody>
      </p:sp>
    </p:spTree>
    <p:extLst>
      <p:ext uri="{BB962C8B-B14F-4D97-AF65-F5344CB8AC3E}">
        <p14:creationId xmlns:p14="http://schemas.microsoft.com/office/powerpoint/2010/main" val="340085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C4925-6294-9A44-B2A9-CC3A021F8B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b="1" noProof="0" dirty="0"/>
              <a:t>1. Ligikaudu mitu meetrit on sõiduauto peatumisteekond sõites kuival asfaldil kiirusega 50 km/h, kui juhi reageerimiskiirus on 1 sekund? </a:t>
            </a:r>
            <a:r>
              <a:rPr lang="et-EE" sz="1100" noProof="0" dirty="0"/>
              <a:t>(õige variant: 28 m)</a:t>
            </a:r>
          </a:p>
          <a:p>
            <a:pPr lvl="1"/>
            <a:r>
              <a:rPr lang="et-EE" sz="1100" noProof="0" dirty="0"/>
              <a:t>8 m</a:t>
            </a:r>
          </a:p>
          <a:p>
            <a:pPr lvl="1"/>
            <a:r>
              <a:rPr lang="et-EE" sz="1100" noProof="0" dirty="0"/>
              <a:t>18 m </a:t>
            </a:r>
          </a:p>
          <a:p>
            <a:pPr lvl="1"/>
            <a:r>
              <a:rPr lang="et-EE" sz="1100" noProof="0" dirty="0"/>
              <a:t>28 m</a:t>
            </a:r>
          </a:p>
          <a:p>
            <a:pPr lvl="1"/>
            <a:r>
              <a:rPr lang="et-EE" sz="1100" noProof="0" dirty="0"/>
              <a:t>38 m</a:t>
            </a:r>
          </a:p>
          <a:p>
            <a:pPr lvl="1"/>
            <a:r>
              <a:rPr lang="et-EE" sz="1100" noProof="0" dirty="0"/>
              <a:t>ei oska öelda</a:t>
            </a:r>
          </a:p>
          <a:p>
            <a:pPr marL="0" indent="0">
              <a:buNone/>
            </a:pPr>
            <a:r>
              <a:rPr lang="et-EE" sz="1100" b="1" noProof="0" dirty="0"/>
              <a:t>2. Ligikaudu mitu meetrit on sõiduauto peatumisteekond sõites märjal teekattel kiirusega 50 km/h, kui juhi reageerimiskiirus on 1 sekund? </a:t>
            </a:r>
            <a:r>
              <a:rPr lang="et-EE" sz="1100" noProof="0" dirty="0"/>
              <a:t>(õige variant: 38 m)</a:t>
            </a:r>
          </a:p>
          <a:p>
            <a:pPr lvl="1"/>
            <a:r>
              <a:rPr lang="et-EE" sz="1100" noProof="0" dirty="0"/>
              <a:t>18 m </a:t>
            </a:r>
          </a:p>
          <a:p>
            <a:pPr lvl="1"/>
            <a:r>
              <a:rPr lang="et-EE" sz="1100" noProof="0" dirty="0"/>
              <a:t>28 m</a:t>
            </a:r>
          </a:p>
          <a:p>
            <a:pPr lvl="1"/>
            <a:r>
              <a:rPr lang="et-EE" sz="1100" noProof="0" dirty="0"/>
              <a:t>38 m</a:t>
            </a:r>
          </a:p>
          <a:p>
            <a:pPr lvl="1"/>
            <a:r>
              <a:rPr lang="et-EE" sz="1100" noProof="0" dirty="0"/>
              <a:t>48 m</a:t>
            </a:r>
          </a:p>
          <a:p>
            <a:pPr lvl="1"/>
            <a:r>
              <a:rPr lang="et-EE" sz="1100" noProof="0" dirty="0"/>
              <a:t>ei oska öelda</a:t>
            </a:r>
          </a:p>
          <a:p>
            <a:pPr marL="0" indent="0">
              <a:buNone/>
            </a:pPr>
            <a:endParaRPr lang="et-EE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4DCFED-8EF3-B54F-B9AD-6E391D85AB3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noProof="0" dirty="0"/>
              <a:t>KUI T1=1 ja T2=2-7 (SÕIDUKIJUHT):</a:t>
            </a:r>
            <a:endParaRPr lang="et-EE" sz="1100" b="1" noProof="0" dirty="0"/>
          </a:p>
          <a:p>
            <a:pPr marL="0" indent="0">
              <a:buNone/>
            </a:pPr>
            <a:r>
              <a:rPr lang="et-EE" sz="1100" b="1" noProof="0" dirty="0"/>
              <a:t>3.</a:t>
            </a:r>
            <a:r>
              <a:rPr lang="et-EE" sz="1100" noProof="0" dirty="0"/>
              <a:t> </a:t>
            </a:r>
            <a:r>
              <a:rPr lang="et-EE" sz="1100" b="1" noProof="0" dirty="0"/>
              <a:t> Mille järgi hindate sõidukit juhtides selle sõidukiirust? </a:t>
            </a:r>
          </a:p>
          <a:p>
            <a:pPr marL="0" indent="0">
              <a:buNone/>
            </a:pPr>
            <a:r>
              <a:rPr lang="et-EE" sz="1100" noProof="0" dirty="0"/>
              <a:t>VÕIB MITU VASTUST!</a:t>
            </a:r>
          </a:p>
          <a:p>
            <a:pPr lvl="1"/>
            <a:r>
              <a:rPr lang="et-EE" sz="1100" noProof="0" dirty="0"/>
              <a:t>Spidomeeter</a:t>
            </a:r>
          </a:p>
          <a:p>
            <a:pPr lvl="1"/>
            <a:r>
              <a:rPr lang="et-EE" sz="1100" noProof="0" dirty="0"/>
              <a:t>GPS</a:t>
            </a:r>
          </a:p>
          <a:p>
            <a:pPr lvl="1"/>
            <a:r>
              <a:rPr lang="et-EE" sz="1100" noProof="0" dirty="0"/>
              <a:t>Mobiili äpp</a:t>
            </a:r>
          </a:p>
          <a:p>
            <a:pPr lvl="1"/>
            <a:r>
              <a:rPr lang="et-EE" sz="1100" noProof="0" dirty="0"/>
              <a:t>Teised sõidukid</a:t>
            </a:r>
          </a:p>
          <a:p>
            <a:pPr lvl="1"/>
            <a:r>
              <a:rPr lang="et-EE" sz="1100" noProof="0" dirty="0"/>
              <a:t>Muu, mis? ____________</a:t>
            </a:r>
          </a:p>
          <a:p>
            <a:pPr marL="0" indent="0">
              <a:buNone/>
            </a:pPr>
            <a:r>
              <a:rPr lang="et-EE" sz="1100" noProof="0" dirty="0"/>
              <a:t>KUI T1=1 ja T2=2-7 (SÕIDUKIJUHT):</a:t>
            </a:r>
            <a:endParaRPr lang="et-EE" sz="1100" b="1" noProof="0" dirty="0"/>
          </a:p>
          <a:p>
            <a:pPr marL="0" indent="0">
              <a:buNone/>
            </a:pPr>
            <a:r>
              <a:rPr lang="et-EE" sz="1100" b="1" noProof="0" dirty="0"/>
              <a:t>4. Mitu km/h Te tavaliselt ületate kehtestatud kiiruspiirangut …?</a:t>
            </a:r>
          </a:p>
          <a:p>
            <a:pPr marL="0" indent="0">
              <a:buNone/>
            </a:pPr>
            <a:r>
              <a:rPr lang="et-EE" sz="1100" noProof="0" dirty="0"/>
              <a:t>Ei ületa kiirust / 1-5 km/h / 6-10 km/h / Üle 11 km/h / Ei oska öelda</a:t>
            </a:r>
          </a:p>
          <a:p>
            <a:pPr lvl="1"/>
            <a:r>
              <a:rPr lang="et-EE" sz="1100" noProof="0" dirty="0"/>
              <a:t>Linnadevahelistel põhiteedel </a:t>
            </a:r>
          </a:p>
          <a:p>
            <a:pPr lvl="1"/>
            <a:r>
              <a:rPr lang="et-EE" sz="1100" noProof="0" dirty="0"/>
              <a:t>Kohalikel (väiksematel) maanteedel  </a:t>
            </a:r>
          </a:p>
          <a:p>
            <a:pPr lvl="1"/>
            <a:r>
              <a:rPr lang="et-EE" sz="1100" noProof="0" dirty="0"/>
              <a:t>Linnades, asulates</a:t>
            </a:r>
          </a:p>
          <a:p>
            <a:pPr marL="0" indent="0">
              <a:buNone/>
            </a:pPr>
            <a:endParaRPr lang="et-EE" noProof="0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3AAB97D1-6670-AA6F-259F-2EC8AC7AEF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Sõidukiirus</a:t>
            </a:r>
          </a:p>
        </p:txBody>
      </p:sp>
    </p:spTree>
    <p:extLst>
      <p:ext uri="{BB962C8B-B14F-4D97-AF65-F5344CB8AC3E}">
        <p14:creationId xmlns:p14="http://schemas.microsoft.com/office/powerpoint/2010/main" val="268773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noProof="0" dirty="0"/>
              <a:t>Tellijapoolne kontaktisik			Raul Rom</a:t>
            </a:r>
          </a:p>
          <a:p>
            <a:endParaRPr lang="et-EE" noProof="0" dirty="0"/>
          </a:p>
          <a:p>
            <a:r>
              <a:rPr lang="et-EE" noProof="0" dirty="0"/>
              <a:t>Uuringu projektijuht ja aruande koostamine		Liis Grünberg, </a:t>
            </a:r>
            <a:r>
              <a:rPr lang="et-EE" noProof="0" dirty="0">
                <a:hlinkClick r:id="rId2"/>
              </a:rPr>
              <a:t>liis@turu-uuringute.ee</a:t>
            </a:r>
            <a:r>
              <a:rPr lang="et-EE" noProof="0" dirty="0"/>
              <a:t>, 58529707</a:t>
            </a:r>
          </a:p>
          <a:p>
            <a:r>
              <a:rPr lang="et-EE" noProof="0" dirty="0"/>
              <a:t>Küsitlustöö koordineerimine			Anglina Oblikas</a:t>
            </a:r>
            <a:r>
              <a:rPr lang="en-US" noProof="0" dirty="0"/>
              <a:t>, Kaia Jäppinen</a:t>
            </a:r>
            <a:endParaRPr lang="et-EE" noProof="0" dirty="0"/>
          </a:p>
          <a:p>
            <a:r>
              <a:rPr lang="et-EE" noProof="0" dirty="0"/>
              <a:t>Valim, ankeedi programmeerimine 		Kristel Merusk</a:t>
            </a:r>
          </a:p>
          <a:p>
            <a:r>
              <a:rPr lang="et-EE" noProof="0" dirty="0"/>
              <a:t>Andmetöötlus			  	Reijo Pohl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Vastutajad</a:t>
            </a:r>
          </a:p>
        </p:txBody>
      </p:sp>
    </p:spTree>
    <p:extLst>
      <p:ext uri="{BB962C8B-B14F-4D97-AF65-F5344CB8AC3E}">
        <p14:creationId xmlns:p14="http://schemas.microsoft.com/office/powerpoint/2010/main" val="1153687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153D4-F066-5C43-BCAE-317CD9E35D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noProof="0" dirty="0"/>
          </a:p>
          <a:p>
            <a:endParaRPr lang="et-EE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76E564-CA1B-5443-9C60-F5B6E7F5056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noProof="0" dirty="0"/>
              <a:t>KUI K4=veerud 2-4 (ÜLETAB KIIRUSEPIIRANGUT)</a:t>
            </a:r>
          </a:p>
          <a:p>
            <a:pPr marL="0" indent="0">
              <a:buNone/>
            </a:pPr>
            <a:r>
              <a:rPr lang="et-EE" sz="1100" b="1" noProof="0" dirty="0"/>
              <a:t>6. Kas ja millistesse liiklusohtlikesse olukordadesse Te olete viimase 12 kuu jooksul kiiruse ületamise tõttu sattunud?</a:t>
            </a:r>
          </a:p>
          <a:p>
            <a:pPr lvl="1"/>
            <a:r>
              <a:rPr lang="et-EE" sz="1100" noProof="0" dirty="0"/>
              <a:t>Pidurdasin äkiliselt, et eessõitvale sõidukile mitte otsa sõita</a:t>
            </a:r>
          </a:p>
          <a:p>
            <a:pPr lvl="1"/>
            <a:r>
              <a:rPr lang="et-EE" sz="1100" noProof="0" dirty="0"/>
              <a:t>Ei märganud õigeaegselt jalakäijat või jalgratturit</a:t>
            </a:r>
          </a:p>
          <a:p>
            <a:pPr lvl="1"/>
            <a:r>
              <a:rPr lang="et-EE" sz="1100" noProof="0" dirty="0"/>
              <a:t>Ei märganud õigeaegselt valgusfoori märguannet või liiklusmärki</a:t>
            </a:r>
          </a:p>
          <a:p>
            <a:pPr lvl="1"/>
            <a:r>
              <a:rPr lang="et-EE" sz="1100" noProof="0" dirty="0"/>
              <a:t>Sõiduk hakkas kurvis libisema</a:t>
            </a:r>
          </a:p>
          <a:p>
            <a:pPr lvl="1"/>
            <a:r>
              <a:rPr lang="et-EE" sz="1100" noProof="0" dirty="0"/>
              <a:t>Tegin avarii (sõitsin teisele autole sisse või toimus muu liiklusõnnetus)</a:t>
            </a:r>
          </a:p>
          <a:p>
            <a:pPr lvl="1"/>
            <a:r>
              <a:rPr lang="et-EE" sz="1100" noProof="0" dirty="0"/>
              <a:t>Muu, mis? _____________</a:t>
            </a:r>
          </a:p>
          <a:p>
            <a:pPr lvl="1"/>
            <a:r>
              <a:rPr lang="et-EE" sz="1100" noProof="0" dirty="0"/>
              <a:t>Ei ole kiiruse ületamise tõttu liiklusohtlikku olukorda sattunud </a:t>
            </a:r>
          </a:p>
          <a:p>
            <a:pPr marL="0" indent="0">
              <a:buNone/>
            </a:pPr>
            <a:r>
              <a:rPr lang="et-EE" sz="1100" noProof="0" dirty="0"/>
              <a:t>KUI T1=1 ja T2=2-7 (SÕIDUKIJUHT):</a:t>
            </a:r>
            <a:endParaRPr lang="et-EE" sz="1100" b="1" noProof="0" dirty="0"/>
          </a:p>
          <a:p>
            <a:pPr marL="0" indent="0">
              <a:buNone/>
            </a:pPr>
            <a:r>
              <a:rPr lang="et-EE" sz="1100" b="1" noProof="0" dirty="0"/>
              <a:t>7. Kas Te peatute reguleerimata ülekäiguraja ees juhul, kui üks inimene ootab kõnniteel sõidutee ületamise võimalust?</a:t>
            </a:r>
          </a:p>
          <a:p>
            <a:pPr lvl="1"/>
            <a:r>
              <a:rPr lang="et-EE" sz="1100" noProof="0" dirty="0"/>
              <a:t>kindlasti peatute</a:t>
            </a:r>
          </a:p>
          <a:p>
            <a:pPr lvl="1"/>
            <a:r>
              <a:rPr lang="et-EE" sz="1100" noProof="0" dirty="0"/>
              <a:t>pigem peatute</a:t>
            </a:r>
          </a:p>
          <a:p>
            <a:pPr lvl="1"/>
            <a:r>
              <a:rPr lang="et-EE" sz="1100" noProof="0" dirty="0"/>
              <a:t>pigem ei peatu</a:t>
            </a:r>
          </a:p>
          <a:p>
            <a:pPr lvl="1"/>
            <a:r>
              <a:rPr lang="et-EE" sz="1100" noProof="0" dirty="0"/>
              <a:t>kindlasti ei peatu</a:t>
            </a:r>
          </a:p>
          <a:p>
            <a:pPr lvl="1"/>
            <a:r>
              <a:rPr lang="et-EE" sz="1100" noProof="0" dirty="0"/>
              <a:t>ei oska öelda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98A0604-C6A9-EC44-A5A4-91B8D5F3D710}"/>
              </a:ext>
            </a:extLst>
          </p:cNvPr>
          <p:cNvSpPr txBox="1">
            <a:spLocks/>
          </p:cNvSpPr>
          <p:nvPr/>
        </p:nvSpPr>
        <p:spPr>
          <a:xfrm>
            <a:off x="1302488" y="1499191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100" dirty="0"/>
              <a:t>KUI K4=veerud 2-4 (ÜLETAB KIIRUSEPIIRANGUT</a:t>
            </a:r>
            <a:endParaRPr lang="et-EE" sz="1100" b="1" dirty="0"/>
          </a:p>
          <a:p>
            <a:pPr marL="0" indent="0">
              <a:buNone/>
            </a:pPr>
            <a:r>
              <a:rPr lang="et-EE" sz="1100" b="1" dirty="0"/>
              <a:t>5. </a:t>
            </a:r>
            <a:r>
              <a:rPr lang="en-US" sz="1100" b="1" dirty="0"/>
              <a:t>Millistel põhjustel Te viimase 12 kuu jooksul olete kehtestatud kiiruspiirangut ületanud? </a:t>
            </a:r>
            <a:r>
              <a:rPr lang="en-US" sz="1100" dirty="0"/>
              <a:t>VÕIB MITU VASTUST!</a:t>
            </a:r>
            <a:endParaRPr lang="et-EE" sz="1100" dirty="0"/>
          </a:p>
          <a:p>
            <a:pPr lvl="1"/>
            <a:r>
              <a:rPr lang="et-EE" sz="1100" dirty="0"/>
              <a:t>Kiiruspiirangu ületamist soodustavad sõidutingimused (ilm ja teeseisund on head, hõre liiklus vms) </a:t>
            </a:r>
          </a:p>
          <a:p>
            <a:pPr lvl="1"/>
            <a:r>
              <a:rPr lang="et-EE" sz="1100" dirty="0"/>
              <a:t>Teiste liiklejate kiirusest tingitud kiirusvalik, ühtlases liiklusvoos sõitmine</a:t>
            </a:r>
          </a:p>
          <a:p>
            <a:pPr lvl="1"/>
            <a:r>
              <a:rPr lang="et-EE" sz="1100" dirty="0"/>
              <a:t>Kiire sõidu nautimine  </a:t>
            </a:r>
          </a:p>
          <a:p>
            <a:pPr lvl="1"/>
            <a:r>
              <a:rPr lang="et-EE" sz="1100" dirty="0"/>
              <a:t>Kogemata  </a:t>
            </a:r>
          </a:p>
          <a:p>
            <a:pPr lvl="1"/>
            <a:r>
              <a:rPr lang="et-EE" sz="1100" dirty="0"/>
              <a:t>Kiirustamine kohtumisele, praamile vmt  </a:t>
            </a:r>
          </a:p>
          <a:p>
            <a:pPr lvl="1"/>
            <a:r>
              <a:rPr lang="et-EE" sz="1100" dirty="0"/>
              <a:t>Kehtestatud kiiruspiirang ei vasta tegelikele liiklustingimustele</a:t>
            </a:r>
          </a:p>
          <a:p>
            <a:pPr lvl="1"/>
            <a:r>
              <a:rPr lang="et-EE" sz="1100" dirty="0"/>
              <a:t>Kuni +10 km/h on üldiselt aktsepteeritav (heaks kiidetud)  </a:t>
            </a:r>
          </a:p>
          <a:p>
            <a:pPr lvl="1"/>
            <a:r>
              <a:rPr lang="et-EE" sz="1100" dirty="0"/>
              <a:t>Kuni +20 km/h on üldiselt aktsepteeritav (heaks kiidetud)  </a:t>
            </a:r>
          </a:p>
          <a:p>
            <a:pPr lvl="1"/>
            <a:r>
              <a:rPr lang="et-EE" sz="1100" dirty="0"/>
              <a:t>Auto võimekuse proovimine  </a:t>
            </a:r>
          </a:p>
          <a:p>
            <a:pPr lvl="1"/>
            <a:r>
              <a:rPr lang="et-EE" sz="1100" dirty="0"/>
              <a:t>Vahelejäämise väike risk  </a:t>
            </a:r>
          </a:p>
          <a:p>
            <a:pPr lvl="1"/>
            <a:r>
              <a:rPr lang="et-EE" sz="1100" dirty="0"/>
              <a:t>Möödasõit  </a:t>
            </a:r>
          </a:p>
          <a:p>
            <a:pPr lvl="1"/>
            <a:r>
              <a:rPr lang="et-EE" sz="1100" dirty="0"/>
              <a:t>Kõrvaliste (tähelepanu häirinud) tegevustega tegelemine</a:t>
            </a:r>
          </a:p>
          <a:p>
            <a:pPr lvl="1"/>
            <a:r>
              <a:rPr lang="et-EE" sz="1100" dirty="0"/>
              <a:t>Muu põhjus, mis? ___________</a:t>
            </a:r>
          </a:p>
          <a:p>
            <a:pPr marL="0" indent="0">
              <a:buFontTx/>
              <a:buNone/>
            </a:pPr>
            <a:endParaRPr lang="et-EE" sz="1200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87D0FB22-2375-02FD-2B46-BDE10D9382A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noProof="0" dirty="0"/>
              <a:t>Sõidukiirus</a:t>
            </a:r>
          </a:p>
        </p:txBody>
      </p:sp>
    </p:spTree>
    <p:extLst>
      <p:ext uri="{BB962C8B-B14F-4D97-AF65-F5344CB8AC3E}">
        <p14:creationId xmlns:p14="http://schemas.microsoft.com/office/powerpoint/2010/main" val="4290793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Ankeet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7E43AF-6369-F247-A25D-E939FECB98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noProof="0" dirty="0"/>
              <a:t>KÕIK</a:t>
            </a:r>
          </a:p>
          <a:p>
            <a:pPr marL="0" indent="0">
              <a:buNone/>
            </a:pPr>
            <a:r>
              <a:rPr lang="et-EE" sz="1100" b="1" noProof="0" dirty="0"/>
              <a:t>8. Kas ja kui sageli Te olete viimase 12 kuu jooksul viibinud sõidukis, mida juhtis alko- või narkojoobes juht?</a:t>
            </a:r>
          </a:p>
          <a:p>
            <a:pPr lvl="1"/>
            <a:r>
              <a:rPr lang="et-EE" sz="1100" noProof="0" dirty="0"/>
              <a:t>Mitte kordagi</a:t>
            </a:r>
          </a:p>
          <a:p>
            <a:pPr lvl="1"/>
            <a:r>
              <a:rPr lang="et-EE" sz="1100" noProof="0" dirty="0"/>
              <a:t>Ühel korral</a:t>
            </a:r>
          </a:p>
          <a:p>
            <a:pPr lvl="1"/>
            <a:r>
              <a:rPr lang="et-EE" sz="1100" noProof="0" dirty="0"/>
              <a:t>Enam kui korra</a:t>
            </a:r>
          </a:p>
          <a:p>
            <a:pPr lvl="1"/>
            <a:r>
              <a:rPr lang="et-EE" sz="1100" noProof="0" dirty="0"/>
              <a:t>Ei oska öelda</a:t>
            </a:r>
            <a:endParaRPr lang="et-EE" sz="1200" noProof="0" dirty="0"/>
          </a:p>
          <a:p>
            <a:pPr marL="0" indent="0">
              <a:buNone/>
            </a:pPr>
            <a:r>
              <a:rPr lang="et-EE" sz="1100" b="1" noProof="0" dirty="0"/>
              <a:t>9. Kas Te püüaksite takistada inimest, kes soovib sõidukit juhtida alko- või narkojoobes?</a:t>
            </a:r>
          </a:p>
          <a:p>
            <a:pPr lvl="1"/>
            <a:r>
              <a:rPr lang="et-EE" sz="1100" noProof="0" dirty="0"/>
              <a:t>Ei</a:t>
            </a:r>
          </a:p>
          <a:p>
            <a:pPr lvl="1"/>
            <a:r>
              <a:rPr lang="et-EE" sz="1100" noProof="0" dirty="0"/>
              <a:t>Jah, takistaksin vaid tuttavaid</a:t>
            </a:r>
          </a:p>
          <a:p>
            <a:pPr lvl="1"/>
            <a:r>
              <a:rPr lang="et-EE" sz="1100" noProof="0" dirty="0"/>
              <a:t>Jah, takistaksin kõiki (ka võõraid)</a:t>
            </a:r>
          </a:p>
          <a:p>
            <a:pPr lvl="1"/>
            <a:r>
              <a:rPr lang="et-EE" sz="1100" noProof="0" dirty="0"/>
              <a:t>Ei oska öelda</a:t>
            </a:r>
          </a:p>
          <a:p>
            <a:pPr marL="0" indent="0">
              <a:buNone/>
            </a:pPr>
            <a:r>
              <a:rPr lang="et-EE" sz="1100" b="1" noProof="0" dirty="0"/>
              <a:t>10. Kas Te olete takistanud või püüdnud takistada inimest, kes soovib sõidukit juhtida alko- või narkojoobes? </a:t>
            </a:r>
          </a:p>
          <a:p>
            <a:pPr marL="0" indent="0">
              <a:buNone/>
            </a:pPr>
            <a:r>
              <a:rPr lang="et-EE" sz="1100" noProof="0" dirty="0"/>
              <a:t>VÕIB MITU VASTUST!</a:t>
            </a:r>
          </a:p>
          <a:p>
            <a:pPr lvl="1"/>
            <a:r>
              <a:rPr lang="et-EE" sz="1100" noProof="0" dirty="0"/>
              <a:t>Ei</a:t>
            </a:r>
          </a:p>
          <a:p>
            <a:pPr lvl="1"/>
            <a:r>
              <a:rPr lang="et-EE" sz="1100" noProof="0" dirty="0"/>
              <a:t>Jah, olen takistanud või püüdnud takistada tuttavaid</a:t>
            </a:r>
          </a:p>
          <a:p>
            <a:pPr lvl="1"/>
            <a:r>
              <a:rPr lang="et-EE" sz="1100" noProof="0" dirty="0"/>
              <a:t>Jah, olen takistanud või püüdnud takistada võõraid inimesi</a:t>
            </a:r>
          </a:p>
          <a:p>
            <a:pPr lvl="1"/>
            <a:r>
              <a:rPr lang="et-EE" sz="1100" noProof="0" dirty="0"/>
              <a:t>Ei oska öelda</a:t>
            </a:r>
          </a:p>
          <a:p>
            <a:pPr lvl="1"/>
            <a:endParaRPr lang="et-EE" sz="1100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DEF840-8B63-AD49-ADF2-D838915D5EA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lvl="1"/>
            <a:endParaRPr lang="et-EE" sz="1200" noProof="0" dirty="0"/>
          </a:p>
          <a:p>
            <a:pPr marL="0" indent="0">
              <a:buNone/>
            </a:pPr>
            <a:r>
              <a:rPr lang="et-EE" sz="1200" noProof="0" dirty="0"/>
              <a:t>	</a:t>
            </a:r>
          </a:p>
          <a:p>
            <a:endParaRPr lang="et-EE" noProof="0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550AF682-97F5-8950-0C77-EE27DF5ADF2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noProof="0" dirty="0"/>
              <a:t>Joobes juhtimine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46F2E-F9C0-701B-2815-5D3B987F78DB}"/>
              </a:ext>
            </a:extLst>
          </p:cNvPr>
          <p:cNvSpPr txBox="1">
            <a:spLocks/>
          </p:cNvSpPr>
          <p:nvPr/>
        </p:nvSpPr>
        <p:spPr>
          <a:xfrm>
            <a:off x="6328144" y="1499190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t-EE" sz="1100" b="1" dirty="0"/>
              <a:t>1</a:t>
            </a:r>
            <a:r>
              <a:rPr lang="en-US" sz="1100" b="1" dirty="0"/>
              <a:t>1</a:t>
            </a:r>
            <a:r>
              <a:rPr lang="et-EE" sz="1100" b="1" dirty="0"/>
              <a:t>. Ligikaudu mitu tundi kulub 85 kg kaaluval tervel mehel täielikuks kainenemiseks peale 5% kangusega pooleliitrise õlle tarbimist?</a:t>
            </a:r>
          </a:p>
          <a:p>
            <a:pPr lvl="1"/>
            <a:r>
              <a:rPr lang="et-EE" sz="1100" dirty="0"/>
              <a:t>Kuni 1 tund</a:t>
            </a:r>
          </a:p>
          <a:p>
            <a:pPr lvl="1"/>
            <a:r>
              <a:rPr lang="et-EE" sz="1100" dirty="0"/>
              <a:t>1-2 tundi</a:t>
            </a:r>
          </a:p>
          <a:p>
            <a:pPr lvl="1"/>
            <a:r>
              <a:rPr lang="et-EE" sz="1100" dirty="0"/>
              <a:t>2-3 tundi</a:t>
            </a:r>
          </a:p>
          <a:p>
            <a:pPr lvl="1"/>
            <a:r>
              <a:rPr lang="et-EE" sz="1100" dirty="0"/>
              <a:t>3-4 tundi	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FontTx/>
              <a:buNone/>
            </a:pPr>
            <a:r>
              <a:rPr lang="et-EE" sz="1100" b="1" dirty="0"/>
              <a:t>1</a:t>
            </a:r>
            <a:r>
              <a:rPr lang="en-US" sz="1100" b="1" dirty="0"/>
              <a:t>2</a:t>
            </a:r>
            <a:r>
              <a:rPr lang="et-EE" sz="1100" b="1" dirty="0"/>
              <a:t>. Ligikaudu mitu tundi kulub 65 kg kaaluval tervel naisel täielikuks kainenemiseks peale 4,5% kangusega pooleliitrise siidri tarbimist?</a:t>
            </a:r>
          </a:p>
          <a:p>
            <a:pPr lvl="1"/>
            <a:r>
              <a:rPr lang="et-EE" sz="1100" dirty="0"/>
              <a:t>Kuni 1 tund</a:t>
            </a:r>
          </a:p>
          <a:p>
            <a:pPr lvl="1"/>
            <a:r>
              <a:rPr lang="et-EE" sz="1100" dirty="0"/>
              <a:t>1-2 tundi</a:t>
            </a:r>
          </a:p>
          <a:p>
            <a:pPr lvl="1"/>
            <a:r>
              <a:rPr lang="et-EE" sz="1100" dirty="0"/>
              <a:t>2-3 tundi</a:t>
            </a:r>
          </a:p>
          <a:p>
            <a:pPr lvl="1"/>
            <a:r>
              <a:rPr lang="et-EE" sz="1100" dirty="0"/>
              <a:t>3-4 tundi	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endParaRPr lang="et-EE" sz="1100" dirty="0"/>
          </a:p>
        </p:txBody>
      </p:sp>
    </p:spTree>
    <p:extLst>
      <p:ext uri="{BB962C8B-B14F-4D97-AF65-F5344CB8AC3E}">
        <p14:creationId xmlns:p14="http://schemas.microsoft.com/office/powerpoint/2010/main" val="51988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Ankeet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noProof="0" dirty="0"/>
          </a:p>
          <a:p>
            <a:endParaRPr lang="et-E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b="1" noProof="0" dirty="0"/>
              <a:t>15. Millistesse liiklusohtlikesse olukordadesse või liiklusõnnetusse olete viimase 12 kuu jooksul sattunud alkoholi või narkootilise aine mõju all juhtimise tõttu? </a:t>
            </a:r>
          </a:p>
          <a:p>
            <a:pPr marL="0" indent="0">
              <a:buNone/>
            </a:pPr>
            <a:r>
              <a:rPr lang="et-EE" sz="1100" noProof="0" dirty="0"/>
              <a:t>VÕIB MITU VASTUST!</a:t>
            </a:r>
          </a:p>
          <a:p>
            <a:pPr lvl="1"/>
            <a:r>
              <a:rPr lang="et-EE" sz="1100" noProof="0" dirty="0"/>
              <a:t>Ei mäletanud lühemaid või pikemaid lõike teekonnast</a:t>
            </a:r>
          </a:p>
          <a:p>
            <a:pPr lvl="1"/>
            <a:r>
              <a:rPr lang="et-EE" sz="1100" noProof="0" dirty="0"/>
              <a:t>Sõiduk kaldus oma sõidurajalt kõrvale </a:t>
            </a:r>
          </a:p>
          <a:p>
            <a:pPr lvl="1"/>
            <a:r>
              <a:rPr lang="et-EE" sz="1100" noProof="0" dirty="0"/>
              <a:t>Pidurdasin äkitselt, et eessõitvale sõidukile mitte otsa sõita</a:t>
            </a:r>
          </a:p>
          <a:p>
            <a:pPr lvl="1"/>
            <a:r>
              <a:rPr lang="et-EE" sz="1100" noProof="0" dirty="0"/>
              <a:t>Ei märganud õigeaegselt jalakäijat või jalgratturit</a:t>
            </a:r>
          </a:p>
          <a:p>
            <a:pPr lvl="1"/>
            <a:r>
              <a:rPr lang="et-EE" sz="1100" noProof="0" dirty="0"/>
              <a:t>Ei märganud õigeaegselt valgusfoori märguannet või liiklusmärki</a:t>
            </a:r>
          </a:p>
          <a:p>
            <a:pPr lvl="1"/>
            <a:r>
              <a:rPr lang="et-EE" sz="1100" noProof="0" dirty="0"/>
              <a:t>Tegin avarii (sõitsin teelt välja või teisele autole sisse või muu õnnetus)</a:t>
            </a:r>
          </a:p>
          <a:p>
            <a:pPr lvl="1"/>
            <a:r>
              <a:rPr lang="et-EE" sz="1100" noProof="0" dirty="0"/>
              <a:t>Muu, mis?______________</a:t>
            </a:r>
          </a:p>
          <a:p>
            <a:pPr lvl="1"/>
            <a:r>
              <a:rPr lang="et-EE" sz="1100" noProof="0" dirty="0"/>
              <a:t>Ei ole joobes liiklusohtlikku olukorda sattunud</a:t>
            </a:r>
          </a:p>
          <a:p>
            <a:pPr marL="0" indent="0">
              <a:buNone/>
            </a:pPr>
            <a:r>
              <a:rPr lang="et-EE" sz="1100" noProof="0" dirty="0"/>
              <a:t>KUI T1=1 ja T2=2-7 (SÕIDUKIJUHT):</a:t>
            </a:r>
            <a:endParaRPr lang="et-EE" sz="1100" b="1" noProof="0" dirty="0"/>
          </a:p>
          <a:p>
            <a:pPr marL="0" indent="0">
              <a:buNone/>
            </a:pPr>
            <a:r>
              <a:rPr lang="et-EE" sz="1100" b="1" noProof="0" dirty="0"/>
              <a:t>16.</a:t>
            </a:r>
            <a:r>
              <a:rPr lang="et-EE" sz="1100" noProof="0" dirty="0"/>
              <a:t> </a:t>
            </a:r>
            <a:r>
              <a:rPr lang="et-EE" sz="1100" b="1" noProof="0" dirty="0"/>
              <a:t> Kas ja kui sageli on viimase 12 kuu jooksul politsei Teid peatanud ja kontrollinud joobes sõidukijuhtimise vastast järelevalvet teostades?</a:t>
            </a:r>
            <a:endParaRPr lang="et-EE" sz="1100" noProof="0" dirty="0"/>
          </a:p>
          <a:p>
            <a:pPr lvl="1" eaLnBrk="0" fontAlgn="base" hangingPunct="0"/>
            <a:r>
              <a:rPr lang="et-EE" sz="1100" noProof="0" dirty="0"/>
              <a:t>Mitte kordagi</a:t>
            </a:r>
          </a:p>
          <a:p>
            <a:pPr lvl="1" eaLnBrk="0" fontAlgn="base" hangingPunct="0"/>
            <a:r>
              <a:rPr lang="et-EE" sz="1100" noProof="0" dirty="0"/>
              <a:t>Ühel korral</a:t>
            </a:r>
          </a:p>
          <a:p>
            <a:pPr lvl="1" eaLnBrk="0" fontAlgn="base" hangingPunct="0"/>
            <a:r>
              <a:rPr lang="et-EE" sz="1100" noProof="0" dirty="0"/>
              <a:t>Enam kui korra</a:t>
            </a:r>
          </a:p>
          <a:p>
            <a:pPr lvl="1" eaLnBrk="0" fontAlgn="base" hangingPunct="0"/>
            <a:r>
              <a:rPr lang="et-EE" sz="1100" i="1" noProof="0" dirty="0"/>
              <a:t>Ei oska öelda</a:t>
            </a:r>
            <a:endParaRPr lang="et-EE" sz="1100" noProof="0" dirty="0"/>
          </a:p>
          <a:p>
            <a:endParaRPr lang="et-EE" sz="1100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F7D87E-3010-3544-A27C-3AE95DB7D371}"/>
              </a:ext>
            </a:extLst>
          </p:cNvPr>
          <p:cNvSpPr txBox="1">
            <a:spLocks/>
          </p:cNvSpPr>
          <p:nvPr/>
        </p:nvSpPr>
        <p:spPr>
          <a:xfrm>
            <a:off x="1302488" y="1499191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t-EE" sz="1100" dirty="0"/>
              <a:t>K14-K17 KUI T1=1 ja T3=2-7 (SÕIDUKIJUHID)</a:t>
            </a:r>
          </a:p>
          <a:p>
            <a:pPr marL="0" indent="0">
              <a:buFontTx/>
              <a:buNone/>
            </a:pPr>
            <a:r>
              <a:rPr lang="et-EE" sz="1100" b="1" dirty="0"/>
              <a:t>1</a:t>
            </a:r>
            <a:r>
              <a:rPr lang="en-US" sz="1100" b="1" dirty="0"/>
              <a:t>3</a:t>
            </a:r>
            <a:r>
              <a:rPr lang="et-EE" sz="1100" b="1" dirty="0"/>
              <a:t>. Kas ja kuidas Te kontrollite oma seisundit enne juhtima minekut, et veenduda, kas alkohol on verest kadunud?</a:t>
            </a:r>
          </a:p>
          <a:p>
            <a:pPr lvl="1"/>
            <a:r>
              <a:rPr lang="et-EE" sz="1100" dirty="0"/>
              <a:t>Ei tarvita alkoholi</a:t>
            </a:r>
          </a:p>
          <a:p>
            <a:pPr lvl="1"/>
            <a:r>
              <a:rPr lang="et-EE" sz="1100" dirty="0"/>
              <a:t>Ei pea vajalikuks seisundit kontrollida</a:t>
            </a:r>
          </a:p>
          <a:p>
            <a:pPr lvl="1"/>
            <a:r>
              <a:rPr lang="et-EE" sz="1100" dirty="0"/>
              <a:t>Tarbitud kogus ei mõjuta teie sesiundit</a:t>
            </a:r>
          </a:p>
          <a:p>
            <a:pPr lvl="1"/>
            <a:r>
              <a:rPr lang="et-EE" sz="1100" dirty="0"/>
              <a:t>Kasutate alkomeetrit (alkotestrit)</a:t>
            </a:r>
          </a:p>
          <a:p>
            <a:pPr lvl="1"/>
            <a:r>
              <a:rPr lang="et-EE" sz="1100" dirty="0"/>
              <a:t>Hindate alkoholi tarbimisest möödunud aega</a:t>
            </a:r>
          </a:p>
          <a:p>
            <a:pPr lvl="1"/>
            <a:r>
              <a:rPr lang="et-EE" sz="1100" dirty="0"/>
              <a:t>Magate vähemalt tunnikese</a:t>
            </a:r>
          </a:p>
          <a:p>
            <a:pPr lvl="1"/>
            <a:r>
              <a:rPr lang="et-EE" sz="1100" dirty="0"/>
              <a:t>Joote rohkelt vett</a:t>
            </a:r>
          </a:p>
          <a:p>
            <a:pPr lvl="1"/>
            <a:r>
              <a:rPr lang="et-EE" sz="1100" dirty="0"/>
              <a:t>Jälgite enesetunnet</a:t>
            </a:r>
          </a:p>
          <a:p>
            <a:pPr lvl="1"/>
            <a:r>
              <a:rPr lang="et-EE" sz="1100" dirty="0"/>
              <a:t>Ei osaka öelda</a:t>
            </a:r>
          </a:p>
          <a:p>
            <a:pPr marL="0" indent="0">
              <a:buNone/>
            </a:pPr>
            <a:r>
              <a:rPr lang="et-EE" sz="1100" b="1" dirty="0"/>
              <a:t>1</a:t>
            </a:r>
            <a:r>
              <a:rPr lang="en-US" sz="1100" b="1" dirty="0"/>
              <a:t>4</a:t>
            </a:r>
            <a:r>
              <a:rPr lang="et-EE" sz="1100" b="1" dirty="0"/>
              <a:t>. Kas ja kui sageli Te olete viimase 12 kuu jooksul juhtinud mootorsõidukit alkoholi või narkootilise aine mõju all? </a:t>
            </a:r>
          </a:p>
          <a:p>
            <a:pPr lvl="1"/>
            <a:r>
              <a:rPr lang="et-EE" sz="1100" dirty="0"/>
              <a:t>Mitte kordagi </a:t>
            </a:r>
          </a:p>
          <a:p>
            <a:pPr lvl="1"/>
            <a:r>
              <a:rPr lang="et-EE" sz="1100" dirty="0"/>
              <a:t>Ühel korral</a:t>
            </a:r>
          </a:p>
          <a:p>
            <a:pPr lvl="1"/>
            <a:r>
              <a:rPr lang="et-EE" sz="1100" dirty="0"/>
              <a:t>Enam kui korra</a:t>
            </a:r>
          </a:p>
          <a:p>
            <a:endParaRPr lang="et-EE" sz="1100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9B74838C-1506-03DB-91C1-40411807D5C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noProof="0" dirty="0"/>
              <a:t>Joobes juhtimine</a:t>
            </a:r>
          </a:p>
        </p:txBody>
      </p:sp>
    </p:spTree>
    <p:extLst>
      <p:ext uri="{BB962C8B-B14F-4D97-AF65-F5344CB8AC3E}">
        <p14:creationId xmlns:p14="http://schemas.microsoft.com/office/powerpoint/2010/main" val="3739362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BD67-EA87-08ED-0507-EA99EA4E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Ankeet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4A2A-AC8D-F858-AF49-AD1617B2D7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100" noProof="0" dirty="0"/>
              <a:t>KUI T1=1 ja T2=2-7 (SÕIDUKIJUHT):</a:t>
            </a:r>
            <a:endParaRPr lang="et-EE" sz="1100" b="1" noProof="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sz="1100" b="1" noProof="0" dirty="0"/>
              <a:t>17. Kas Te olete viimase 12 kuu jooksul juhtinud mootorsõidukit väsimusseisundis?</a:t>
            </a:r>
          </a:p>
          <a:p>
            <a:pPr marL="685789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100" noProof="0" dirty="0"/>
              <a:t>Jah</a:t>
            </a:r>
          </a:p>
          <a:p>
            <a:pPr marL="685789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100" noProof="0" dirty="0"/>
              <a:t>Ei</a:t>
            </a:r>
          </a:p>
          <a:p>
            <a:pPr marL="685789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100" noProof="0" dirty="0"/>
              <a:t>Ei oska öelda</a:t>
            </a:r>
          </a:p>
          <a:p>
            <a:endParaRPr lang="et-E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1CF64-7FA3-ED7C-8C0D-94461A1E70D8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noProof="0" dirty="0"/>
              <a:t>K17=1 (SÕITNUD VÄSIMUSSEISUNDIS)</a:t>
            </a:r>
          </a:p>
          <a:p>
            <a:r>
              <a:rPr lang="et-EE" sz="1100" b="1" noProof="0" dirty="0"/>
              <a:t>18. Mis põhjustel Te olete juhtinud mootorsõidukit väsimusseisundis? </a:t>
            </a:r>
          </a:p>
          <a:p>
            <a:pPr marL="0" indent="0">
              <a:buNone/>
            </a:pPr>
            <a:r>
              <a:rPr lang="et-EE" sz="1100" noProof="0" dirty="0"/>
              <a:t>VÕIB MITU VASTUST!</a:t>
            </a:r>
          </a:p>
          <a:p>
            <a:pPr lvl="1"/>
            <a:r>
              <a:rPr lang="et-EE" sz="1100" noProof="0" dirty="0"/>
              <a:t>Väsimusseisundis juhtimine ei ole ohtlik</a:t>
            </a:r>
          </a:p>
          <a:p>
            <a:pPr lvl="1"/>
            <a:r>
              <a:rPr lang="et-EE" sz="1100" noProof="0" dirty="0"/>
              <a:t>Sõitma asudes ei tundnud ennast väsinuna</a:t>
            </a:r>
          </a:p>
          <a:p>
            <a:pPr lvl="1"/>
            <a:r>
              <a:rPr lang="et-EE" sz="1100" noProof="0" dirty="0"/>
              <a:t>Sõit oli lühike ning selle aja jooksul ei juhtu midagi</a:t>
            </a:r>
          </a:p>
          <a:p>
            <a:pPr lvl="1"/>
            <a:r>
              <a:rPr lang="et-EE" sz="1100" noProof="0" dirty="0"/>
              <a:t>Sihtkohta jõudmisega oli kiire, mind oodati</a:t>
            </a:r>
          </a:p>
          <a:p>
            <a:pPr lvl="1"/>
            <a:r>
              <a:rPr lang="et-EE" sz="1100" noProof="0" dirty="0"/>
              <a:t>Sihtkohta pikk teekond, vaja kohale jõuda (hilja, vara), väsimus tekkis sõidu ajal</a:t>
            </a:r>
          </a:p>
          <a:p>
            <a:pPr lvl="1"/>
            <a:r>
              <a:rPr lang="et-EE" sz="1100" noProof="0" dirty="0"/>
              <a:t>Väsimusseisundis juhtimise tingib töö iseloom</a:t>
            </a:r>
          </a:p>
          <a:p>
            <a:pPr lvl="1"/>
            <a:r>
              <a:rPr lang="et-EE" sz="1100" noProof="0" dirty="0"/>
              <a:t>Muu mis? _____________</a:t>
            </a:r>
          </a:p>
          <a:p>
            <a:pPr lvl="1"/>
            <a:r>
              <a:rPr lang="et-EE" sz="1100" noProof="0" dirty="0"/>
              <a:t>Ei oska öelda</a:t>
            </a:r>
          </a:p>
          <a:p>
            <a:pPr marL="0" indent="0">
              <a:buNone/>
            </a:pPr>
            <a:r>
              <a:rPr lang="et-EE" sz="1100" noProof="0" dirty="0"/>
              <a:t>K17=1 (SÕITNUD VÄSIMUSSEISUNDIS)</a:t>
            </a:r>
          </a:p>
          <a:p>
            <a:r>
              <a:rPr lang="et-EE" sz="1100" b="1" noProof="0" dirty="0"/>
              <a:t>19. Kas Te olete väsimusseisundis mootorsõidukit juhtides viimase 12 kuu jooksul sattunud liiklusohtlikusse olukorda?</a:t>
            </a:r>
          </a:p>
          <a:p>
            <a:pPr lvl="1"/>
            <a:r>
              <a:rPr lang="et-EE" sz="1100" noProof="0" dirty="0"/>
              <a:t>Jah</a:t>
            </a:r>
          </a:p>
          <a:p>
            <a:pPr lvl="1"/>
            <a:r>
              <a:rPr lang="et-EE" sz="1100" noProof="0" dirty="0"/>
              <a:t>Ei</a:t>
            </a:r>
          </a:p>
          <a:p>
            <a:pPr lvl="1"/>
            <a:r>
              <a:rPr lang="et-EE" sz="1100" noProof="0" dirty="0"/>
              <a:t>Ei oska öelda  </a:t>
            </a:r>
          </a:p>
          <a:p>
            <a:endParaRPr lang="et-EE" noProof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C5C614-3628-A5E4-9DB4-7675E9DB6E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Väsimusseisundis juhtimine</a:t>
            </a:r>
          </a:p>
        </p:txBody>
      </p:sp>
    </p:spTree>
    <p:extLst>
      <p:ext uri="{BB962C8B-B14F-4D97-AF65-F5344CB8AC3E}">
        <p14:creationId xmlns:p14="http://schemas.microsoft.com/office/powerpoint/2010/main" val="1360459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76E73-F8D5-DF42-A5FF-CB583A7464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noProof="0" dirty="0"/>
              <a:t>KÕIK:</a:t>
            </a:r>
          </a:p>
          <a:p>
            <a:pPr marL="0" indent="0">
              <a:buNone/>
            </a:pPr>
            <a:r>
              <a:rPr lang="et-EE" sz="1100" b="1" noProof="0" dirty="0"/>
              <a:t>20. Kas Te olete käesoleval aastal märganud ohutu sõidukiiruse kampaaniat „Õige kiirusega võidad!“? </a:t>
            </a:r>
          </a:p>
          <a:p>
            <a:pPr lvl="1"/>
            <a:r>
              <a:rPr lang="et-EE" sz="1100" noProof="0" dirty="0"/>
              <a:t>Jah</a:t>
            </a:r>
          </a:p>
          <a:p>
            <a:pPr lvl="1"/>
            <a:r>
              <a:rPr lang="et-EE" sz="1100" noProof="0" dirty="0"/>
              <a:t>Ei 			</a:t>
            </a:r>
          </a:p>
          <a:p>
            <a:pPr lvl="1"/>
            <a:r>
              <a:rPr lang="et-EE" sz="1100" noProof="0" dirty="0"/>
              <a:t>Ei oska öelda 	</a:t>
            </a:r>
          </a:p>
          <a:p>
            <a:pPr marL="0" indent="0">
              <a:buNone/>
            </a:pPr>
            <a:r>
              <a:rPr lang="et-EE" sz="1100" noProof="0" dirty="0"/>
              <a:t>KUI K20=1</a:t>
            </a:r>
          </a:p>
          <a:p>
            <a:pPr marL="0" indent="0">
              <a:buNone/>
            </a:pPr>
            <a:r>
              <a:rPr lang="et-EE" sz="1100" b="1" noProof="0" dirty="0"/>
              <a:t>21. Kus Te seda kampaaniat märkasite? </a:t>
            </a:r>
            <a:r>
              <a:rPr lang="et-EE" sz="1100" noProof="0" dirty="0"/>
              <a:t>VÕIB MITU VASTUST!</a:t>
            </a:r>
          </a:p>
          <a:p>
            <a:pPr lvl="1"/>
            <a:r>
              <a:rPr lang="et-EE" sz="1100" noProof="0" dirty="0"/>
              <a:t>Televisioonis</a:t>
            </a:r>
          </a:p>
          <a:p>
            <a:pPr lvl="1"/>
            <a:r>
              <a:rPr lang="et-EE" sz="1100" noProof="0" dirty="0"/>
              <a:t>Raadios</a:t>
            </a:r>
          </a:p>
          <a:p>
            <a:pPr lvl="1"/>
            <a:r>
              <a:rPr lang="et-EE" sz="1100" noProof="0" dirty="0"/>
              <a:t>Plakatitel teede/tänavate ääres</a:t>
            </a:r>
          </a:p>
          <a:p>
            <a:pPr lvl="1"/>
            <a:r>
              <a:rPr lang="et-EE" sz="1100" noProof="0" dirty="0"/>
              <a:t>Internetis/sotsiaalmeedias</a:t>
            </a:r>
          </a:p>
          <a:p>
            <a:pPr lvl="1"/>
            <a:r>
              <a:rPr lang="et-EE" sz="1100" noProof="0" dirty="0"/>
              <a:t>Mujal, kus? ________</a:t>
            </a:r>
          </a:p>
          <a:p>
            <a:pPr lvl="1"/>
            <a:r>
              <a:rPr lang="et-EE" sz="1100" noProof="0" dirty="0"/>
              <a:t>Ei oska öelda</a:t>
            </a:r>
            <a:endParaRPr lang="et-EE" noProof="0" dirty="0"/>
          </a:p>
          <a:p>
            <a:endParaRPr lang="et-EE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4C743A-3481-06F4-8945-6B42165DADE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b="1" noProof="0" dirty="0"/>
              <a:t>22. Kui vajalikuks peate ohutu sõidukiiruse valikule suunatud liiklusohutuskampaaniaid?</a:t>
            </a:r>
          </a:p>
          <a:p>
            <a:pPr lvl="1"/>
            <a:r>
              <a:rPr lang="et-EE" sz="1100" noProof="0" dirty="0"/>
              <a:t>Väga vajalikuks</a:t>
            </a:r>
          </a:p>
          <a:p>
            <a:pPr lvl="1"/>
            <a:r>
              <a:rPr lang="et-EE" sz="1100" noProof="0" dirty="0"/>
              <a:t>Pigem vajalikuks</a:t>
            </a:r>
          </a:p>
          <a:p>
            <a:pPr lvl="1"/>
            <a:r>
              <a:rPr lang="et-EE" sz="1100" noProof="0" dirty="0"/>
              <a:t>Pigem ebavajalikuks</a:t>
            </a:r>
          </a:p>
          <a:p>
            <a:pPr lvl="1"/>
            <a:r>
              <a:rPr lang="et-EE" sz="1100" noProof="0" dirty="0"/>
              <a:t>Täiesti ebavajalikuks</a:t>
            </a:r>
          </a:p>
          <a:p>
            <a:pPr lvl="1"/>
            <a:r>
              <a:rPr lang="et-EE" sz="1100" noProof="0" dirty="0"/>
              <a:t>Ei oska öelda</a:t>
            </a:r>
          </a:p>
          <a:p>
            <a:pPr marL="0" indent="0">
              <a:buNone/>
            </a:pPr>
            <a:r>
              <a:rPr lang="et-EE" sz="1100" noProof="0" dirty="0"/>
              <a:t>KUI K20=1</a:t>
            </a:r>
          </a:p>
          <a:p>
            <a:pPr marL="0" indent="0">
              <a:buNone/>
            </a:pPr>
            <a:r>
              <a:rPr lang="et-EE" sz="1100" b="1" noProof="0" dirty="0"/>
              <a:t>23. Milline oli Teie hinnangul antud kampaania mõju sõidukijuhtide käitumisele?</a:t>
            </a:r>
          </a:p>
          <a:p>
            <a:pPr lvl="1"/>
            <a:r>
              <a:rPr lang="et-EE" sz="1100" noProof="0" dirty="0"/>
              <a:t>Kindlasti positiivne</a:t>
            </a:r>
          </a:p>
          <a:p>
            <a:pPr lvl="1"/>
            <a:r>
              <a:rPr lang="et-EE" sz="1100" noProof="0" dirty="0"/>
              <a:t>Pigem positiivne</a:t>
            </a:r>
          </a:p>
          <a:p>
            <a:pPr lvl="1"/>
            <a:r>
              <a:rPr lang="et-EE" sz="1100" noProof="0" dirty="0"/>
              <a:t>Pigem negatiivne</a:t>
            </a:r>
          </a:p>
          <a:p>
            <a:pPr lvl="1"/>
            <a:r>
              <a:rPr lang="et-EE" sz="1100" noProof="0" dirty="0"/>
              <a:t>Kindlasti negatiivne</a:t>
            </a:r>
          </a:p>
          <a:p>
            <a:pPr lvl="1"/>
            <a:r>
              <a:rPr lang="et-EE" sz="1100" noProof="0" dirty="0"/>
              <a:t>Kampaanial ei ole mõju</a:t>
            </a:r>
          </a:p>
          <a:p>
            <a:pPr lvl="1"/>
            <a:r>
              <a:rPr lang="et-EE" sz="1100" noProof="0" dirty="0"/>
              <a:t>Ei oska öelda</a:t>
            </a:r>
          </a:p>
          <a:p>
            <a:endParaRPr lang="et-EE" noProof="0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AC9F8949-96C0-803C-EE03-ACE6884DC5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noProof="0" dirty="0"/>
              <a:t>Ohutu sõidukiiruse kampaania</a:t>
            </a:r>
          </a:p>
        </p:txBody>
      </p:sp>
    </p:spTree>
    <p:extLst>
      <p:ext uri="{BB962C8B-B14F-4D97-AF65-F5344CB8AC3E}">
        <p14:creationId xmlns:p14="http://schemas.microsoft.com/office/powerpoint/2010/main" val="160533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543" y="2990865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noProof="0" dirty="0"/>
              <a:t>Sõidukijuhtide taust</a:t>
            </a:r>
          </a:p>
        </p:txBody>
      </p:sp>
    </p:spTree>
    <p:extLst>
      <p:ext uri="{BB962C8B-B14F-4D97-AF65-F5344CB8AC3E}">
        <p14:creationId xmlns:p14="http://schemas.microsoft.com/office/powerpoint/2010/main" val="157841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1487FE-DD67-6D45-BED4-D4E7F9641E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wrap="square">
            <a:noAutofit/>
          </a:bodyPr>
          <a:lstStyle/>
          <a:p>
            <a:r>
              <a:rPr lang="et-EE" noProof="0" dirty="0">
                <a:solidFill>
                  <a:srgbClr val="A01E28"/>
                </a:solidFill>
              </a:rPr>
              <a:t>Mootorsõiduki juhtimisoskusega juhilubade omanikke on vähemalt 18-aastase elanikkonna seas 70%, s.o 764 600 ± 31 100; </a:t>
            </a:r>
            <a:r>
              <a:rPr lang="et-EE" noProof="0" dirty="0"/>
              <a:t>viimase 12 kuu jooksul ei ole neist aga 4% ehk ligikaudu 36 tuhat elanikku mootorsõidukit juhtinud.</a:t>
            </a:r>
            <a:endParaRPr lang="et-EE" noProof="0" dirty="0">
              <a:solidFill>
                <a:srgbClr val="A01E28"/>
              </a:solidFill>
            </a:endParaRPr>
          </a:p>
          <a:p>
            <a:r>
              <a:rPr lang="et-EE" noProof="0" dirty="0"/>
              <a:t>Antud uuringu raames vaadeldakse aga </a:t>
            </a:r>
            <a:r>
              <a:rPr lang="et-EE" b="1" noProof="0" dirty="0">
                <a:solidFill>
                  <a:srgbClr val="A01E28"/>
                </a:solidFill>
              </a:rPr>
              <a:t>sõidukijuhtidena</a:t>
            </a:r>
            <a:r>
              <a:rPr lang="et-EE" noProof="0" dirty="0"/>
              <a:t> just neid juhilubade omanikke, kes on viimase 12 kuu jooksul mootorsõidukit juhtinud, seega jääb vaadeldava sihtgrupi suuruseks </a:t>
            </a:r>
            <a:r>
              <a:rPr lang="et-EE" noProof="0" dirty="0">
                <a:solidFill>
                  <a:srgbClr val="A01E28"/>
                </a:solidFill>
              </a:rPr>
              <a:t>66% üle 18-aastasest elanikkonnast, s.o 728 800 ± 31 900. </a:t>
            </a:r>
            <a:r>
              <a:rPr lang="et-EE" noProof="0" dirty="0"/>
              <a:t>Sõidukijuhtide osakaal on aastate jooksul tasapisi kasvanud</a:t>
            </a:r>
            <a:r>
              <a:rPr lang="et-EE" noProof="0" dirty="0">
                <a:solidFill>
                  <a:srgbClr val="A01E28"/>
                </a:solidFill>
              </a:rPr>
              <a:t>.</a:t>
            </a:r>
          </a:p>
          <a:p>
            <a:r>
              <a:rPr lang="et-EE" noProof="0" dirty="0"/>
              <a:t>Sõidukijuhtide seas on keskmisest enam mehi ja 35-64-aastaseid elanikke, eestlasi, kõrgharidusega ja kõrgemasse sissetulekugruppi kuulujaid, Põhja- ja Lõuna-Eesti ning maapiirkondade elanikke.</a:t>
            </a:r>
          </a:p>
          <a:p>
            <a:r>
              <a:rPr lang="et-EE" noProof="0" dirty="0"/>
              <a:t>Valdav osa sõidukijuhtidest omavad B-kategooria juhiluba (99%). Pooltel on ka mõne muu kategooria juhiluba.</a:t>
            </a:r>
          </a:p>
          <a:p>
            <a:r>
              <a:rPr lang="et-EE" noProof="0" dirty="0"/>
              <a:t>Sõidukijuhtide seas on kõige enam 11-40-aastase staažiga juhte, lausa 61%. Suurema staažiga juhtidel on tõenäolisemalt lisaks olemas ka mõne muu kategooria juhiload.</a:t>
            </a:r>
          </a:p>
          <a:p>
            <a:r>
              <a:rPr lang="et-EE" noProof="0" dirty="0"/>
              <a:t>Sõidukijuhtidest enam kui pooled sõidavad aastas kuni 10 000 kilomeetrit. Ülejäänud juhid on läbinud viimase 12 kuu jooksul veel suurema kilometraaži. Kuni 5 000 kilometraažiga sõitjate seas on enam naisi ja üle 65-aastaseid. Üle 20 000 kilometraažiga sõitjate seas on enam mehi, maapiirkondade ning C- ja D-kategooria juhilubade omanikke, samuti töösõitude tegijaid.</a:t>
            </a:r>
          </a:p>
          <a:p>
            <a:endParaRPr lang="et-EE" noProof="0" dirty="0">
              <a:solidFill>
                <a:srgbClr val="A01E28"/>
              </a:solidFill>
            </a:endParaRPr>
          </a:p>
          <a:p>
            <a:r>
              <a:rPr lang="et-EE" noProof="0" dirty="0">
                <a:solidFill>
                  <a:srgbClr val="A01E28"/>
                </a:solidFill>
              </a:rPr>
              <a:t>Töö või tööülesannete täitmisel on viimase 12 kuu jooksul sõidukit juhtunud 37% vähemalt 18-aastasest elanikkonnast, 57% sõidukijuhtidest, s.o ca 412 900 ± 27 100 sõidukijuhti. </a:t>
            </a:r>
          </a:p>
          <a:p>
            <a:r>
              <a:rPr lang="et-EE" noProof="0" dirty="0"/>
              <a:t>Töösõite teevad sagedamini mehed, 35-64-aastased, mitte-eestlased ning erinevate kategooriate (v.a B-kategooria) juhilubade omanikud.</a:t>
            </a:r>
          </a:p>
          <a:p>
            <a:endParaRPr lang="et-EE" noProof="0" dirty="0"/>
          </a:p>
          <a:p>
            <a:endParaRPr lang="et-EE" noProof="0" dirty="0"/>
          </a:p>
          <a:p>
            <a:endParaRPr lang="et-EE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5AB03E-EB73-CF4A-9A67-A17D4DDE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Sõidukijuhtide taust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776F95FB-2B08-0346-A617-D8F1593023A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noProof="0" dirty="0"/>
              <a:t>Mootorsõiduki juhtimisõigus (Slaid 7-8)</a:t>
            </a:r>
          </a:p>
        </p:txBody>
      </p:sp>
    </p:spTree>
    <p:extLst>
      <p:ext uri="{BB962C8B-B14F-4D97-AF65-F5344CB8AC3E}">
        <p14:creationId xmlns:p14="http://schemas.microsoft.com/office/powerpoint/2010/main" val="129466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Sõidukijuhtide taust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1FF163-5455-AB99-BDC0-77AE24556B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2746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1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8F8E7D-6B8D-3E3C-451E-7C1843A310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6780" y="1498600"/>
            <a:ext cx="4790865" cy="4886325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6B9C750-A43E-9266-3448-ACA1B9F7D932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/>
              <a:t>Sõidukijuhtide taust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9FC420-57F2-3E47-90D1-6CDDF9FA9EFF}"/>
              </a:ext>
            </a:extLst>
          </p:cNvPr>
          <p:cNvCxnSpPr/>
          <p:nvPr/>
        </p:nvCxnSpPr>
        <p:spPr>
          <a:xfrm>
            <a:off x="4864973" y="1649675"/>
            <a:ext cx="0" cy="488632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68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940" y="3055933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noProof="0" dirty="0"/>
              <a:t>Sõidukiirus</a:t>
            </a:r>
          </a:p>
        </p:txBody>
      </p:sp>
    </p:spTree>
    <p:extLst>
      <p:ext uri="{BB962C8B-B14F-4D97-AF65-F5344CB8AC3E}">
        <p14:creationId xmlns:p14="http://schemas.microsoft.com/office/powerpoint/2010/main" val="1024536178"/>
      </p:ext>
    </p:extLst>
  </p:cSld>
  <p:clrMapOvr>
    <a:masterClrMapping/>
  </p:clrMapOvr>
</p:sld>
</file>

<file path=ppt/theme/theme1.xml><?xml version="1.0" encoding="utf-8"?>
<a:theme xmlns:a="http://schemas.openxmlformats.org/drawingml/2006/main" name="TU_2018_ppt">
  <a:themeElements>
    <a:clrScheme name="TU_Diverge">
      <a:dk1>
        <a:srgbClr val="3F3F3F"/>
      </a:dk1>
      <a:lt1>
        <a:srgbClr val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TU_201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E886350-2ED7-5240-BAA7-EC2F68CA8BA7}" vid="{AF605000-255F-2046-893F-40928F4C91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TU_2018_ppt</Template>
  <TotalTime>82587</TotalTime>
  <Words>4039</Words>
  <Application>Microsoft Office PowerPoint</Application>
  <PresentationFormat>Laiekraan</PresentationFormat>
  <Paragraphs>456</Paragraphs>
  <Slides>44</Slides>
  <Notes>4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44</vt:i4>
      </vt:variant>
    </vt:vector>
  </HeadingPairs>
  <TitlesOfParts>
    <vt:vector size="48" baseType="lpstr">
      <vt:lpstr>Arial</vt:lpstr>
      <vt:lpstr>Calibri</vt:lpstr>
      <vt:lpstr>Helvetica</vt:lpstr>
      <vt:lpstr>TU_2018_ppt</vt:lpstr>
      <vt:lpstr>Sõiduki juhtimine (sõidukiirus, joobes ja väsimusseisundis juhtimine)</vt:lpstr>
      <vt:lpstr>Uuringu teemad</vt:lpstr>
      <vt:lpstr>Uuringu metoodika ja vastutajad</vt:lpstr>
      <vt:lpstr>Vastutajad</vt:lpstr>
      <vt:lpstr>Sõidukijuhtide taust</vt:lpstr>
      <vt:lpstr>Sõidukijuhtide taust</vt:lpstr>
      <vt:lpstr>Sõidukijuhtide taust</vt:lpstr>
      <vt:lpstr>Sõidukijuhtide taust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Joobes juhtimine</vt:lpstr>
      <vt:lpstr>Joobes juhtimine</vt:lpstr>
      <vt:lpstr>Joobes juhtimine</vt:lpstr>
      <vt:lpstr>Joobes juhtimine</vt:lpstr>
      <vt:lpstr>Joobes juhtimine</vt:lpstr>
      <vt:lpstr>Joobes juhtimine</vt:lpstr>
      <vt:lpstr>Joobes juhtimine</vt:lpstr>
      <vt:lpstr>Joobes juhtimine</vt:lpstr>
      <vt:lpstr>Joobes juhtimine</vt:lpstr>
      <vt:lpstr>Väsimusseisundis juhtimine</vt:lpstr>
      <vt:lpstr>Väsimusseisundis juhtimine</vt:lpstr>
      <vt:lpstr>Väsimusseisundis juhtimine</vt:lpstr>
      <vt:lpstr>Väsimusseisundis juhtimine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Liis Grünberg</dc:creator>
  <cp:lastModifiedBy>Raul Rom</cp:lastModifiedBy>
  <cp:revision>399</cp:revision>
  <cp:lastPrinted>2021-09-10T14:58:25Z</cp:lastPrinted>
  <dcterms:created xsi:type="dcterms:W3CDTF">2018-03-19T11:21:32Z</dcterms:created>
  <dcterms:modified xsi:type="dcterms:W3CDTF">2024-09-10T12:18:55Z</dcterms:modified>
</cp:coreProperties>
</file>