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76" r:id="rId3"/>
    <p:sldId id="258" r:id="rId4"/>
    <p:sldId id="344" r:id="rId5"/>
    <p:sldId id="259" r:id="rId6"/>
    <p:sldId id="348" r:id="rId7"/>
    <p:sldId id="313" r:id="rId8"/>
    <p:sldId id="347" r:id="rId9"/>
    <p:sldId id="346" r:id="rId10"/>
    <p:sldId id="424" r:id="rId11"/>
    <p:sldId id="345" r:id="rId12"/>
    <p:sldId id="423" r:id="rId13"/>
    <p:sldId id="353" r:id="rId14"/>
    <p:sldId id="355" r:id="rId15"/>
    <p:sldId id="375" r:id="rId16"/>
    <p:sldId id="357" r:id="rId17"/>
    <p:sldId id="407" r:id="rId18"/>
    <p:sldId id="404" r:id="rId19"/>
    <p:sldId id="359" r:id="rId20"/>
    <p:sldId id="361" r:id="rId21"/>
    <p:sldId id="364" r:id="rId22"/>
    <p:sldId id="363" r:id="rId23"/>
    <p:sldId id="380" r:id="rId24"/>
    <p:sldId id="370" r:id="rId25"/>
    <p:sldId id="372" r:id="rId26"/>
    <p:sldId id="401" r:id="rId27"/>
    <p:sldId id="382" r:id="rId28"/>
    <p:sldId id="387" r:id="rId29"/>
    <p:sldId id="383" r:id="rId30"/>
    <p:sldId id="412" r:id="rId31"/>
    <p:sldId id="395" r:id="rId32"/>
    <p:sldId id="388" r:id="rId33"/>
    <p:sldId id="391" r:id="rId34"/>
    <p:sldId id="418" r:id="rId35"/>
    <p:sldId id="389" r:id="rId36"/>
    <p:sldId id="406" r:id="rId37"/>
    <p:sldId id="422" r:id="rId38"/>
    <p:sldId id="305" r:id="rId39"/>
    <p:sldId id="311" r:id="rId40"/>
    <p:sldId id="314" r:id="rId41"/>
    <p:sldId id="309" r:id="rId42"/>
    <p:sldId id="326" r:id="rId43"/>
    <p:sldId id="398" r:id="rId44"/>
    <p:sldId id="301" r:id="rId45"/>
    <p:sldId id="426" r:id="rId46"/>
    <p:sldId id="413" r:id="rId47"/>
    <p:sldId id="337" r:id="rId48"/>
    <p:sldId id="338" r:id="rId49"/>
    <p:sldId id="415" r:id="rId50"/>
    <p:sldId id="339" r:id="rId51"/>
    <p:sldId id="341" r:id="rId52"/>
    <p:sldId id="414" r:id="rId53"/>
    <p:sldId id="378" r:id="rId54"/>
    <p:sldId id="379" r:id="rId55"/>
    <p:sldId id="425" r:id="rId56"/>
    <p:sldId id="392" r:id="rId57"/>
  </p:sldIdLst>
  <p:sldSz cx="12192000" cy="6858000"/>
  <p:notesSz cx="7099300" cy="9385300"/>
  <p:defaultTextStyle>
    <a:defPPr>
      <a:defRPr lang="et-EE"/>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ikejaotis" id="{BB580640-F412-46E5-A8B7-9C401A981E06}">
          <p14:sldIdLst>
            <p14:sldId id="256"/>
            <p14:sldId id="276"/>
            <p14:sldId id="258"/>
            <p14:sldId id="344"/>
            <p14:sldId id="259"/>
            <p14:sldId id="348"/>
            <p14:sldId id="313"/>
            <p14:sldId id="347"/>
            <p14:sldId id="346"/>
            <p14:sldId id="424"/>
            <p14:sldId id="345"/>
            <p14:sldId id="423"/>
            <p14:sldId id="353"/>
            <p14:sldId id="355"/>
            <p14:sldId id="375"/>
            <p14:sldId id="357"/>
            <p14:sldId id="407"/>
            <p14:sldId id="404"/>
            <p14:sldId id="359"/>
            <p14:sldId id="361"/>
            <p14:sldId id="364"/>
            <p14:sldId id="363"/>
            <p14:sldId id="380"/>
            <p14:sldId id="370"/>
            <p14:sldId id="372"/>
            <p14:sldId id="401"/>
            <p14:sldId id="382"/>
            <p14:sldId id="387"/>
            <p14:sldId id="383"/>
            <p14:sldId id="412"/>
            <p14:sldId id="395"/>
            <p14:sldId id="388"/>
            <p14:sldId id="391"/>
            <p14:sldId id="418"/>
            <p14:sldId id="389"/>
            <p14:sldId id="406"/>
            <p14:sldId id="422"/>
            <p14:sldId id="305"/>
            <p14:sldId id="311"/>
            <p14:sldId id="314"/>
            <p14:sldId id="309"/>
            <p14:sldId id="326"/>
            <p14:sldId id="398"/>
            <p14:sldId id="301"/>
            <p14:sldId id="426"/>
            <p14:sldId id="413"/>
            <p14:sldId id="337"/>
            <p14:sldId id="338"/>
            <p14:sldId id="415"/>
            <p14:sldId id="339"/>
            <p14:sldId id="341"/>
            <p14:sldId id="414"/>
            <p14:sldId id="378"/>
            <p14:sldId id="379"/>
            <p14:sldId id="425"/>
            <p14:sldId id="39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guide id="3" orient="horz" pos="22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is Grünberg" initials="LG" lastIdx="2" clrIdx="0">
    <p:extLst>
      <p:ext uri="{19B8F6BF-5375-455C-9EA6-DF929625EA0E}">
        <p15:presenceInfo xmlns:p15="http://schemas.microsoft.com/office/powerpoint/2012/main" userId="6ddec8af903642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1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86435"/>
  </p:normalViewPr>
  <p:slideViewPr>
    <p:cSldViewPr snapToGrid="0">
      <p:cViewPr varScale="1">
        <p:scale>
          <a:sx n="108" d="100"/>
          <a:sy n="108" d="100"/>
        </p:scale>
        <p:origin x="974" y="77"/>
      </p:cViewPr>
      <p:guideLst>
        <p:guide orient="horz" pos="2160"/>
        <p:guide pos="3840"/>
        <p:guide orient="horz" pos="22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t-EE"/>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E4329087-B8E6-5F44-BBC6-D1D3F01F08B3}" type="datetimeFigureOut">
              <a:rPr lang="et-EE" smtClean="0"/>
              <a:t>27.12.2023</a:t>
            </a:fld>
            <a:endParaRPr lang="et-EE"/>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t-EE"/>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t-EE"/>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EDC80EF8-E9CB-E84D-AF08-51E28286EE44}" type="slidenum">
              <a:rPr lang="et-EE" smtClean="0"/>
              <a:t>‹#›</a:t>
            </a:fld>
            <a:endParaRPr lang="et-EE"/>
          </a:p>
        </p:txBody>
      </p:sp>
    </p:spTree>
    <p:extLst>
      <p:ext uri="{BB962C8B-B14F-4D97-AF65-F5344CB8AC3E}">
        <p14:creationId xmlns:p14="http://schemas.microsoft.com/office/powerpoint/2010/main" val="266524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EDC80EF8-E9CB-E84D-AF08-51E28286EE44}" type="slidenum">
              <a:rPr lang="et-EE" smtClean="0"/>
              <a:t>2</a:t>
            </a:fld>
            <a:endParaRPr lang="et-EE"/>
          </a:p>
        </p:txBody>
      </p:sp>
    </p:spTree>
    <p:extLst>
      <p:ext uri="{BB962C8B-B14F-4D97-AF65-F5344CB8AC3E}">
        <p14:creationId xmlns:p14="http://schemas.microsoft.com/office/powerpoint/2010/main" val="745904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DC80EF8-E9CB-E84D-AF08-51E28286EE44}" type="slidenum">
              <a:rPr lang="et-EE" smtClean="0"/>
              <a:t>54</a:t>
            </a:fld>
            <a:endParaRPr lang="et-EE"/>
          </a:p>
        </p:txBody>
      </p:sp>
    </p:spTree>
    <p:extLst>
      <p:ext uri="{BB962C8B-B14F-4D97-AF65-F5344CB8AC3E}">
        <p14:creationId xmlns:p14="http://schemas.microsoft.com/office/powerpoint/2010/main" val="3972794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DC80EF8-E9CB-E84D-AF08-51E28286EE44}" type="slidenum">
              <a:rPr lang="et-EE" smtClean="0"/>
              <a:t>55</a:t>
            </a:fld>
            <a:endParaRPr lang="et-EE"/>
          </a:p>
        </p:txBody>
      </p:sp>
    </p:spTree>
    <p:extLst>
      <p:ext uri="{BB962C8B-B14F-4D97-AF65-F5344CB8AC3E}">
        <p14:creationId xmlns:p14="http://schemas.microsoft.com/office/powerpoint/2010/main" val="620288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DC80EF8-E9CB-E84D-AF08-51E28286EE44}" type="slidenum">
              <a:rPr lang="et-EE" smtClean="0"/>
              <a:t>56</a:t>
            </a:fld>
            <a:endParaRPr lang="et-EE"/>
          </a:p>
        </p:txBody>
      </p:sp>
    </p:spTree>
    <p:extLst>
      <p:ext uri="{BB962C8B-B14F-4D97-AF65-F5344CB8AC3E}">
        <p14:creationId xmlns:p14="http://schemas.microsoft.com/office/powerpoint/2010/main" val="1944956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DC80EF8-E9CB-E84D-AF08-51E28286EE44}" type="slidenum">
              <a:rPr lang="et-EE" smtClean="0"/>
              <a:t>13</a:t>
            </a:fld>
            <a:endParaRPr lang="et-EE"/>
          </a:p>
        </p:txBody>
      </p:sp>
    </p:spTree>
    <p:extLst>
      <p:ext uri="{BB962C8B-B14F-4D97-AF65-F5344CB8AC3E}">
        <p14:creationId xmlns:p14="http://schemas.microsoft.com/office/powerpoint/2010/main" val="3047758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DC80EF8-E9CB-E84D-AF08-51E28286EE44}" type="slidenum">
              <a:rPr lang="et-EE" smtClean="0"/>
              <a:t>25</a:t>
            </a:fld>
            <a:endParaRPr lang="et-EE"/>
          </a:p>
        </p:txBody>
      </p:sp>
    </p:spTree>
    <p:extLst>
      <p:ext uri="{BB962C8B-B14F-4D97-AF65-F5344CB8AC3E}">
        <p14:creationId xmlns:p14="http://schemas.microsoft.com/office/powerpoint/2010/main" val="4115910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EDC80EF8-E9CB-E84D-AF08-51E28286EE44}" type="slidenum">
              <a:rPr lang="et-EE" smtClean="0"/>
              <a:t>29</a:t>
            </a:fld>
            <a:endParaRPr lang="et-EE"/>
          </a:p>
        </p:txBody>
      </p:sp>
    </p:spTree>
    <p:extLst>
      <p:ext uri="{BB962C8B-B14F-4D97-AF65-F5344CB8AC3E}">
        <p14:creationId xmlns:p14="http://schemas.microsoft.com/office/powerpoint/2010/main" val="80023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EDC80EF8-E9CB-E84D-AF08-51E28286EE44}" type="slidenum">
              <a:rPr lang="et-EE" smtClean="0"/>
              <a:t>31</a:t>
            </a:fld>
            <a:endParaRPr lang="et-EE"/>
          </a:p>
        </p:txBody>
      </p:sp>
    </p:spTree>
    <p:extLst>
      <p:ext uri="{BB962C8B-B14F-4D97-AF65-F5344CB8AC3E}">
        <p14:creationId xmlns:p14="http://schemas.microsoft.com/office/powerpoint/2010/main" val="884956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DC80EF8-E9CB-E84D-AF08-51E28286EE44}" type="slidenum">
              <a:rPr lang="et-EE" smtClean="0"/>
              <a:t>33</a:t>
            </a:fld>
            <a:endParaRPr lang="et-EE"/>
          </a:p>
        </p:txBody>
      </p:sp>
    </p:spTree>
    <p:extLst>
      <p:ext uri="{BB962C8B-B14F-4D97-AF65-F5344CB8AC3E}">
        <p14:creationId xmlns:p14="http://schemas.microsoft.com/office/powerpoint/2010/main" val="334824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DC80EF8-E9CB-E84D-AF08-51E28286EE44}" type="slidenum">
              <a:rPr lang="et-EE" smtClean="0"/>
              <a:t>35</a:t>
            </a:fld>
            <a:endParaRPr lang="et-EE"/>
          </a:p>
        </p:txBody>
      </p:sp>
    </p:spTree>
    <p:extLst>
      <p:ext uri="{BB962C8B-B14F-4D97-AF65-F5344CB8AC3E}">
        <p14:creationId xmlns:p14="http://schemas.microsoft.com/office/powerpoint/2010/main" val="2589886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DC80EF8-E9CB-E84D-AF08-51E28286EE44}" type="slidenum">
              <a:rPr lang="et-EE" smtClean="0"/>
              <a:t>36</a:t>
            </a:fld>
            <a:endParaRPr lang="et-EE"/>
          </a:p>
        </p:txBody>
      </p:sp>
    </p:spTree>
    <p:extLst>
      <p:ext uri="{BB962C8B-B14F-4D97-AF65-F5344CB8AC3E}">
        <p14:creationId xmlns:p14="http://schemas.microsoft.com/office/powerpoint/2010/main" val="2299632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EDC80EF8-E9CB-E84D-AF08-51E28286EE44}" type="slidenum">
              <a:rPr lang="et-EE" smtClean="0"/>
              <a:t>42</a:t>
            </a:fld>
            <a:endParaRPr lang="et-EE"/>
          </a:p>
        </p:txBody>
      </p:sp>
    </p:spTree>
    <p:extLst>
      <p:ext uri="{BB962C8B-B14F-4D97-AF65-F5344CB8AC3E}">
        <p14:creationId xmlns:p14="http://schemas.microsoft.com/office/powerpoint/2010/main" val="704564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itel Pilt vasakul">
    <p:bg>
      <p:bgPr>
        <a:solidFill>
          <a:schemeClr val="bg1"/>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575999" y="0"/>
            <a:ext cx="4408923" cy="6858000"/>
          </a:xfrm>
          <a:custGeom>
            <a:avLst/>
            <a:gdLst>
              <a:gd name="connsiteX0" fmla="*/ 0 w 4408923"/>
              <a:gd name="connsiteY0" fmla="*/ 0 h 6858000"/>
              <a:gd name="connsiteX1" fmla="*/ 4408923 w 4408923"/>
              <a:gd name="connsiteY1" fmla="*/ 0 h 6858000"/>
              <a:gd name="connsiteX2" fmla="*/ 4408923 w 4408923"/>
              <a:gd name="connsiteY2" fmla="*/ 6858000 h 6858000"/>
              <a:gd name="connsiteX3" fmla="*/ 0 w 4408923"/>
              <a:gd name="connsiteY3" fmla="*/ 6858000 h 6858000"/>
              <a:gd name="connsiteX4" fmla="*/ 0 w 4408923"/>
              <a:gd name="connsiteY4" fmla="*/ 6034725 h 6858000"/>
              <a:gd name="connsiteX5" fmla="*/ 208 w 4408923"/>
              <a:gd name="connsiteY5" fmla="*/ 6034804 h 6858000"/>
              <a:gd name="connsiteX6" fmla="*/ 376702 w 4408923"/>
              <a:gd name="connsiteY6" fmla="*/ 6098185 h 6858000"/>
              <a:gd name="connsiteX7" fmla="*/ 1681141 w 4408923"/>
              <a:gd name="connsiteY7" fmla="*/ 4860459 h 6858000"/>
              <a:gd name="connsiteX8" fmla="*/ 460294 w 4408923"/>
              <a:gd name="connsiteY8" fmla="*/ 3540207 h 6858000"/>
              <a:gd name="connsiteX9" fmla="*/ 387188 w 4408923"/>
              <a:gd name="connsiteY9" fmla="*/ 3538866 h 6858000"/>
              <a:gd name="connsiteX10" fmla="*/ 10193 w 4408923"/>
              <a:gd name="connsiteY10" fmla="*/ 3599167 h 6858000"/>
              <a:gd name="connsiteX11" fmla="*/ 0 w 4408923"/>
              <a:gd name="connsiteY11" fmla="*/ 3602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8923" h="6858000">
                <a:moveTo>
                  <a:pt x="0" y="0"/>
                </a:moveTo>
                <a:lnTo>
                  <a:pt x="4408923" y="0"/>
                </a:lnTo>
                <a:lnTo>
                  <a:pt x="4408923" y="6858000"/>
                </a:lnTo>
                <a:lnTo>
                  <a:pt x="0" y="6858000"/>
                </a:lnTo>
                <a:lnTo>
                  <a:pt x="0" y="6034725"/>
                </a:lnTo>
                <a:lnTo>
                  <a:pt x="208" y="6034804"/>
                </a:lnTo>
                <a:cubicBezTo>
                  <a:pt x="118918" y="6073701"/>
                  <a:pt x="245346" y="6095777"/>
                  <a:pt x="376702" y="6098185"/>
                </a:cubicBezTo>
                <a:cubicBezTo>
                  <a:pt x="1077218" y="6111027"/>
                  <a:pt x="1658225" y="5559734"/>
                  <a:pt x="1681141" y="4860459"/>
                </a:cubicBezTo>
                <a:cubicBezTo>
                  <a:pt x="1704060" y="4161093"/>
                  <a:pt x="1160249" y="3573003"/>
                  <a:pt x="460294" y="3540207"/>
                </a:cubicBezTo>
                <a:lnTo>
                  <a:pt x="387188" y="3538866"/>
                </a:lnTo>
                <a:cubicBezTo>
                  <a:pt x="255819" y="3540201"/>
                  <a:pt x="129216" y="3561243"/>
                  <a:pt x="10193" y="3599167"/>
                </a:cubicBezTo>
                <a:lnTo>
                  <a:pt x="0" y="3602972"/>
                </a:lnTo>
                <a:close/>
              </a:path>
            </a:pathLst>
          </a:custGeom>
          <a:pattFill prst="pct5">
            <a:fgClr>
              <a:schemeClr val="accent1"/>
            </a:fgClr>
            <a:bgClr>
              <a:schemeClr val="bg1"/>
            </a:bgClr>
          </a:pattFill>
        </p:spPr>
        <p:txBody>
          <a:bodyPr wrap="square">
            <a:noAutofit/>
          </a:bodyPr>
          <a:lstStyle/>
          <a:p>
            <a:r>
              <a:rPr lang="en-US"/>
              <a:t>Click icon to add picture</a:t>
            </a:r>
            <a:endParaRPr lang="en-GB"/>
          </a:p>
        </p:txBody>
      </p:sp>
      <p:sp>
        <p:nvSpPr>
          <p:cNvPr id="2" name="Title 1"/>
          <p:cNvSpPr>
            <a:spLocks noGrp="1"/>
          </p:cNvSpPr>
          <p:nvPr>
            <p:ph type="ctrTitle"/>
          </p:nvPr>
        </p:nvSpPr>
        <p:spPr>
          <a:xfrm>
            <a:off x="5736841" y="2533153"/>
            <a:ext cx="6121239" cy="2387600"/>
          </a:xfrm>
        </p:spPr>
        <p:txBody>
          <a:bodyPr anchor="b"/>
          <a:lstStyle>
            <a:lvl1pPr algn="l">
              <a:defRPr lang="en-GB" sz="6000" b="1" i="0" u="none" strike="noStrike" baseline="0" smtClean="0"/>
            </a:lvl1pPr>
          </a:lstStyle>
          <a:p>
            <a:r>
              <a:rPr lang="en-US"/>
              <a:t>Click to edit Master title style</a:t>
            </a:r>
            <a:endParaRPr lang="et-EE" dirty="0"/>
          </a:p>
        </p:txBody>
      </p:sp>
      <p:sp>
        <p:nvSpPr>
          <p:cNvPr id="6" name="Slide Number Placeholder 5"/>
          <p:cNvSpPr>
            <a:spLocks noGrp="1"/>
          </p:cNvSpPr>
          <p:nvPr>
            <p:ph type="sldNum" sz="quarter" idx="12"/>
          </p:nvPr>
        </p:nvSpPr>
        <p:spPr/>
        <p:txBody>
          <a:bodyPr/>
          <a:lstStyle/>
          <a:p>
            <a:fld id="{9C3A84B4-50EE-4E03-B6D7-AB5456BA3390}" type="slidenum">
              <a:rPr lang="et-EE" smtClean="0"/>
              <a:t>‹#›</a:t>
            </a:fld>
            <a:endParaRPr lang="et-EE"/>
          </a:p>
        </p:txBody>
      </p:sp>
      <p:sp>
        <p:nvSpPr>
          <p:cNvPr id="8" name="Subtitle 2"/>
          <p:cNvSpPr>
            <a:spLocks noGrp="1"/>
          </p:cNvSpPr>
          <p:nvPr>
            <p:ph type="subTitle" idx="1"/>
          </p:nvPr>
        </p:nvSpPr>
        <p:spPr>
          <a:xfrm>
            <a:off x="5736839" y="5059254"/>
            <a:ext cx="6121239" cy="1559261"/>
          </a:xfrm>
        </p:spPr>
        <p:txBody>
          <a:bodyPr/>
          <a:lstStyle>
            <a:lvl1pPr marL="0" indent="0" algn="l">
              <a:buNone/>
              <a:defRPr sz="24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01" y="3538801"/>
            <a:ext cx="1974433" cy="2567689"/>
          </a:xfrm>
          <a:prstGeom prst="rect">
            <a:avLst/>
          </a:prstGeom>
        </p:spPr>
      </p:pic>
    </p:spTree>
    <p:extLst>
      <p:ext uri="{BB962C8B-B14F-4D97-AF65-F5344CB8AC3E}">
        <p14:creationId xmlns:p14="http://schemas.microsoft.com/office/powerpoint/2010/main" val="847376207"/>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itel pilt paremal">
    <p:bg>
      <p:bgPr>
        <a:solidFill>
          <a:schemeClr val="bg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7783513" y="0"/>
            <a:ext cx="4408487" cy="6867525"/>
          </a:xfrm>
          <a:custGeom>
            <a:avLst/>
            <a:gdLst>
              <a:gd name="connsiteX0" fmla="*/ 0 w 4408487"/>
              <a:gd name="connsiteY0" fmla="*/ 0 h 6867525"/>
              <a:gd name="connsiteX1" fmla="*/ 4408487 w 4408487"/>
              <a:gd name="connsiteY1" fmla="*/ 0 h 6867525"/>
              <a:gd name="connsiteX2" fmla="*/ 4408487 w 4408487"/>
              <a:gd name="connsiteY2" fmla="*/ 6867525 h 6867525"/>
              <a:gd name="connsiteX3" fmla="*/ 0 w 4408487"/>
              <a:gd name="connsiteY3" fmla="*/ 6867525 h 6867525"/>
              <a:gd name="connsiteX4" fmla="*/ 0 w 4408487"/>
              <a:gd name="connsiteY4" fmla="*/ 6032186 h 6867525"/>
              <a:gd name="connsiteX5" fmla="*/ 108414 w 4408487"/>
              <a:gd name="connsiteY5" fmla="*/ 6062418 h 6867525"/>
              <a:gd name="connsiteX6" fmla="*/ 365715 w 4408487"/>
              <a:gd name="connsiteY6" fmla="*/ 6094106 h 6867525"/>
              <a:gd name="connsiteX7" fmla="*/ 1685089 w 4408487"/>
              <a:gd name="connsiteY7" fmla="*/ 4855586 h 6867525"/>
              <a:gd name="connsiteX8" fmla="*/ 456140 w 4408487"/>
              <a:gd name="connsiteY8" fmla="*/ 3527283 h 6867525"/>
              <a:gd name="connsiteX9" fmla="*/ 395862 w 4408487"/>
              <a:gd name="connsiteY9" fmla="*/ 3525881 h 6867525"/>
              <a:gd name="connsiteX10" fmla="*/ 15171 w 4408487"/>
              <a:gd name="connsiteY10" fmla="*/ 3582733 h 6867525"/>
              <a:gd name="connsiteX11" fmla="*/ 0 w 4408487"/>
              <a:gd name="connsiteY11" fmla="*/ 3588214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8487" h="6867525">
                <a:moveTo>
                  <a:pt x="0" y="0"/>
                </a:moveTo>
                <a:lnTo>
                  <a:pt x="4408487" y="0"/>
                </a:lnTo>
                <a:lnTo>
                  <a:pt x="4408487" y="6867525"/>
                </a:lnTo>
                <a:lnTo>
                  <a:pt x="0" y="6867525"/>
                </a:lnTo>
                <a:lnTo>
                  <a:pt x="0" y="6032186"/>
                </a:lnTo>
                <a:lnTo>
                  <a:pt x="108414" y="6062418"/>
                </a:lnTo>
                <a:cubicBezTo>
                  <a:pt x="191366" y="6081203"/>
                  <a:pt x="277410" y="6092051"/>
                  <a:pt x="365715" y="6094106"/>
                </a:cubicBezTo>
                <a:cubicBezTo>
                  <a:pt x="1071950" y="6110541"/>
                  <a:pt x="1660107" y="5558428"/>
                  <a:pt x="1685089" y="4855586"/>
                </a:cubicBezTo>
                <a:cubicBezTo>
                  <a:pt x="1710082" y="4152430"/>
                  <a:pt x="1162112" y="3560159"/>
                  <a:pt x="456140" y="3527283"/>
                </a:cubicBezTo>
                <a:lnTo>
                  <a:pt x="395862" y="3525881"/>
                </a:lnTo>
                <a:cubicBezTo>
                  <a:pt x="263387" y="3525881"/>
                  <a:pt x="135534" y="3545773"/>
                  <a:pt x="15171" y="3582733"/>
                </a:cubicBezTo>
                <a:lnTo>
                  <a:pt x="0" y="3588214"/>
                </a:lnTo>
                <a:close/>
              </a:path>
            </a:pathLst>
          </a:custGeom>
          <a:pattFill prst="pct5">
            <a:fgClr>
              <a:schemeClr val="accent1"/>
            </a:fgClr>
            <a:bgClr>
              <a:schemeClr val="bg1"/>
            </a:bgClr>
          </a:pattFill>
        </p:spPr>
        <p:txBody>
          <a:bodyPr wrap="square">
            <a:noAutofit/>
          </a:bodyPr>
          <a:lstStyle/>
          <a:p>
            <a:r>
              <a:rPr lang="en-US"/>
              <a:t>Click icon to add picture</a:t>
            </a:r>
            <a:endParaRPr lang="en-GB"/>
          </a:p>
        </p:txBody>
      </p:sp>
      <p:sp>
        <p:nvSpPr>
          <p:cNvPr id="2" name="Title 1"/>
          <p:cNvSpPr>
            <a:spLocks noGrp="1"/>
          </p:cNvSpPr>
          <p:nvPr>
            <p:ph type="ctrTitle"/>
          </p:nvPr>
        </p:nvSpPr>
        <p:spPr>
          <a:xfrm>
            <a:off x="1033103" y="2432434"/>
            <a:ext cx="6121239" cy="2387600"/>
          </a:xfrm>
        </p:spPr>
        <p:txBody>
          <a:bodyPr anchor="b"/>
          <a:lstStyle>
            <a:lvl1pPr algn="l">
              <a:defRPr lang="en-GB" sz="6000" b="1" i="0" u="none" strike="noStrike" baseline="0" smtClean="0"/>
            </a:lvl1pPr>
          </a:lstStyle>
          <a:p>
            <a:r>
              <a:rPr lang="en-US"/>
              <a:t>Click to edit Master title style</a:t>
            </a:r>
            <a:endParaRPr lang="et-EE" dirty="0"/>
          </a:p>
        </p:txBody>
      </p:sp>
      <p:sp>
        <p:nvSpPr>
          <p:cNvPr id="6" name="Slide Number Placeholder 5"/>
          <p:cNvSpPr>
            <a:spLocks noGrp="1"/>
          </p:cNvSpPr>
          <p:nvPr>
            <p:ph type="sldNum" sz="quarter" idx="12"/>
          </p:nvPr>
        </p:nvSpPr>
        <p:spPr/>
        <p:txBody>
          <a:bodyPr/>
          <a:lstStyle/>
          <a:p>
            <a:fld id="{9C3A84B4-50EE-4E03-B6D7-AB5456BA3390}" type="slidenum">
              <a:rPr lang="et-EE" smtClean="0"/>
              <a:t>‹#›</a:t>
            </a:fld>
            <a:endParaRPr lang="et-EE"/>
          </a:p>
        </p:txBody>
      </p:sp>
      <p:sp>
        <p:nvSpPr>
          <p:cNvPr id="8" name="Subtitle 2"/>
          <p:cNvSpPr>
            <a:spLocks noGrp="1"/>
          </p:cNvSpPr>
          <p:nvPr>
            <p:ph type="subTitle" idx="1"/>
          </p:nvPr>
        </p:nvSpPr>
        <p:spPr>
          <a:xfrm>
            <a:off x="1033103" y="4989511"/>
            <a:ext cx="6121239" cy="1559261"/>
          </a:xfrm>
        </p:spPr>
        <p:txBody>
          <a:bodyPr/>
          <a:lstStyle>
            <a:lvl1pPr marL="0" indent="0" algn="l">
              <a:buNone/>
              <a:defRPr sz="24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7355" y="3521459"/>
            <a:ext cx="1982054" cy="2577600"/>
          </a:xfrm>
          <a:prstGeom prst="rect">
            <a:avLst/>
          </a:prstGeom>
        </p:spPr>
      </p:pic>
    </p:spTree>
    <p:extLst>
      <p:ext uri="{BB962C8B-B14F-4D97-AF65-F5344CB8AC3E}">
        <p14:creationId xmlns:p14="http://schemas.microsoft.com/office/powerpoint/2010/main" val="46334863"/>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itel pilttaust tekst vasak">
    <p:bg>
      <p:bgPr>
        <a:solidFill>
          <a:schemeClr val="bg1"/>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76000" y="0"/>
            <a:ext cx="11615999" cy="6858000"/>
          </a:xfrm>
          <a:custGeom>
            <a:avLst/>
            <a:gdLst>
              <a:gd name="connsiteX0" fmla="*/ 0 w 11615999"/>
              <a:gd name="connsiteY0" fmla="*/ 0 h 6858000"/>
              <a:gd name="connsiteX1" fmla="*/ 11615999 w 11615999"/>
              <a:gd name="connsiteY1" fmla="*/ 0 h 6858000"/>
              <a:gd name="connsiteX2" fmla="*/ 11615999 w 11615999"/>
              <a:gd name="connsiteY2" fmla="*/ 6858000 h 6858000"/>
              <a:gd name="connsiteX3" fmla="*/ 0 w 11615999"/>
              <a:gd name="connsiteY3" fmla="*/ 6858000 h 6858000"/>
              <a:gd name="connsiteX4" fmla="*/ 0 w 11615999"/>
              <a:gd name="connsiteY4" fmla="*/ 1594962 h 6858000"/>
              <a:gd name="connsiteX5" fmla="*/ 82764 w 11615999"/>
              <a:gd name="connsiteY5" fmla="*/ 1588262 h 6858000"/>
              <a:gd name="connsiteX6" fmla="*/ 509299 w 11615999"/>
              <a:gd name="connsiteY6" fmla="*/ 1095208 h 6858000"/>
              <a:gd name="connsiteX7" fmla="*/ 12380 w 11615999"/>
              <a:gd name="connsiteY7" fmla="*/ 560124 h 6858000"/>
              <a:gd name="connsiteX8" fmla="*/ 0 w 11615999"/>
              <a:gd name="connsiteY8" fmla="*/ 5598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5999" h="6858000">
                <a:moveTo>
                  <a:pt x="0" y="0"/>
                </a:moveTo>
                <a:lnTo>
                  <a:pt x="11615999" y="0"/>
                </a:lnTo>
                <a:lnTo>
                  <a:pt x="11615999" y="6858000"/>
                </a:lnTo>
                <a:lnTo>
                  <a:pt x="0" y="6858000"/>
                </a:lnTo>
                <a:lnTo>
                  <a:pt x="0" y="1594962"/>
                </a:lnTo>
                <a:lnTo>
                  <a:pt x="82764" y="1588262"/>
                </a:lnTo>
                <a:cubicBezTo>
                  <a:pt x="319087" y="1545109"/>
                  <a:pt x="501107" y="1343116"/>
                  <a:pt x="509299" y="1095208"/>
                </a:cubicBezTo>
                <a:cubicBezTo>
                  <a:pt x="518668" y="811736"/>
                  <a:pt x="297295" y="573361"/>
                  <a:pt x="12380" y="560124"/>
                </a:cubicBezTo>
                <a:lnTo>
                  <a:pt x="0" y="559899"/>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00" y="559559"/>
            <a:ext cx="797581" cy="1037230"/>
          </a:xfrm>
          <a:prstGeom prst="rect">
            <a:avLst/>
          </a:prstGeom>
        </p:spPr>
      </p:pic>
      <p:sp>
        <p:nvSpPr>
          <p:cNvPr id="4" name="Rectangle 3"/>
          <p:cNvSpPr/>
          <p:nvPr/>
        </p:nvSpPr>
        <p:spPr>
          <a:xfrm>
            <a:off x="11000284" y="6179439"/>
            <a:ext cx="880369" cy="308418"/>
          </a:xfrm>
          <a:prstGeom prst="rect">
            <a:avLst/>
          </a:prstGeom>
        </p:spPr>
        <p:txBody>
          <a:bodyPr wrap="none">
            <a:spAutoFit/>
          </a:bodyPr>
          <a:lstStyle/>
          <a:p>
            <a:fld id="{17CE275A-E327-4030-B2D3-F354B9DDFA2B}" type="datetime3">
              <a:rPr lang="et-EE" sz="1404" smtClean="0">
                <a:solidFill>
                  <a:schemeClr val="bg2">
                    <a:lumMod val="95000"/>
                  </a:schemeClr>
                </a:solidFill>
              </a:rPr>
              <a:pPr/>
              <a:t>27/12/23</a:t>
            </a:fld>
            <a:endParaRPr lang="en-GB" sz="1404">
              <a:solidFill>
                <a:schemeClr val="bg2">
                  <a:lumMod val="95000"/>
                </a:schemeClr>
              </a:solidFill>
            </a:endParaRPr>
          </a:p>
        </p:txBody>
      </p:sp>
      <p:sp>
        <p:nvSpPr>
          <p:cNvPr id="2" name="Title 1"/>
          <p:cNvSpPr>
            <a:spLocks noGrp="1"/>
          </p:cNvSpPr>
          <p:nvPr>
            <p:ph type="ctrTitle"/>
          </p:nvPr>
        </p:nvSpPr>
        <p:spPr>
          <a:xfrm>
            <a:off x="1033103" y="2327659"/>
            <a:ext cx="6121239" cy="2387600"/>
          </a:xfrm>
        </p:spPr>
        <p:txBody>
          <a:bodyPr anchor="b"/>
          <a:lstStyle>
            <a:lvl1pPr algn="l">
              <a:defRPr lang="en-GB" sz="6000" b="1" i="0" u="none" strike="noStrike" baseline="0" smtClean="0">
                <a:solidFill>
                  <a:schemeClr val="bg2">
                    <a:lumMod val="95000"/>
                  </a:schemeClr>
                </a:solidFill>
              </a:defRPr>
            </a:lvl1pPr>
          </a:lstStyle>
          <a:p>
            <a:r>
              <a:rPr lang="en-US"/>
              <a:t>Click to edit Master title style</a:t>
            </a:r>
            <a:endParaRPr lang="et-EE" dirty="0"/>
          </a:p>
        </p:txBody>
      </p:sp>
      <p:sp>
        <p:nvSpPr>
          <p:cNvPr id="8" name="Subtitle 2"/>
          <p:cNvSpPr>
            <a:spLocks noGrp="1"/>
          </p:cNvSpPr>
          <p:nvPr>
            <p:ph type="subTitle" idx="1"/>
          </p:nvPr>
        </p:nvSpPr>
        <p:spPr>
          <a:xfrm>
            <a:off x="1033103" y="4989511"/>
            <a:ext cx="6121239" cy="1559261"/>
          </a:xfrm>
        </p:spPr>
        <p:txBody>
          <a:bodyPr/>
          <a:lstStyle>
            <a:lvl1pPr marL="0" indent="0" algn="l">
              <a:buNone/>
              <a:defRPr sz="2400">
                <a:solidFill>
                  <a:schemeClr val="bg2">
                    <a:lumMod val="95000"/>
                  </a:schemeClr>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794240691"/>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itel pilttaust tekst parem">
    <p:bg>
      <p:bgPr>
        <a:solidFill>
          <a:schemeClr val="bg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76000" y="0"/>
            <a:ext cx="11615999" cy="6858000"/>
          </a:xfrm>
          <a:custGeom>
            <a:avLst/>
            <a:gdLst>
              <a:gd name="connsiteX0" fmla="*/ 0 w 11615999"/>
              <a:gd name="connsiteY0" fmla="*/ 0 h 6858000"/>
              <a:gd name="connsiteX1" fmla="*/ 11615999 w 11615999"/>
              <a:gd name="connsiteY1" fmla="*/ 0 h 6858000"/>
              <a:gd name="connsiteX2" fmla="*/ 11615999 w 11615999"/>
              <a:gd name="connsiteY2" fmla="*/ 6858000 h 6858000"/>
              <a:gd name="connsiteX3" fmla="*/ 0 w 11615999"/>
              <a:gd name="connsiteY3" fmla="*/ 6858000 h 6858000"/>
              <a:gd name="connsiteX4" fmla="*/ 0 w 11615999"/>
              <a:gd name="connsiteY4" fmla="*/ 1594962 h 6858000"/>
              <a:gd name="connsiteX5" fmla="*/ 82764 w 11615999"/>
              <a:gd name="connsiteY5" fmla="*/ 1588262 h 6858000"/>
              <a:gd name="connsiteX6" fmla="*/ 509299 w 11615999"/>
              <a:gd name="connsiteY6" fmla="*/ 1095208 h 6858000"/>
              <a:gd name="connsiteX7" fmla="*/ 12380 w 11615999"/>
              <a:gd name="connsiteY7" fmla="*/ 560124 h 6858000"/>
              <a:gd name="connsiteX8" fmla="*/ 0 w 11615999"/>
              <a:gd name="connsiteY8" fmla="*/ 5598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5999" h="6858000">
                <a:moveTo>
                  <a:pt x="0" y="0"/>
                </a:moveTo>
                <a:lnTo>
                  <a:pt x="11615999" y="0"/>
                </a:lnTo>
                <a:lnTo>
                  <a:pt x="11615999" y="6858000"/>
                </a:lnTo>
                <a:lnTo>
                  <a:pt x="0" y="6858000"/>
                </a:lnTo>
                <a:lnTo>
                  <a:pt x="0" y="1594962"/>
                </a:lnTo>
                <a:lnTo>
                  <a:pt x="82764" y="1588262"/>
                </a:lnTo>
                <a:cubicBezTo>
                  <a:pt x="319087" y="1545109"/>
                  <a:pt x="501107" y="1343116"/>
                  <a:pt x="509299" y="1095208"/>
                </a:cubicBezTo>
                <a:cubicBezTo>
                  <a:pt x="518668" y="811736"/>
                  <a:pt x="297295" y="573361"/>
                  <a:pt x="12380" y="560124"/>
                </a:cubicBezTo>
                <a:lnTo>
                  <a:pt x="0" y="559899"/>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00" y="559559"/>
            <a:ext cx="797581" cy="1037230"/>
          </a:xfrm>
          <a:prstGeom prst="rect">
            <a:avLst/>
          </a:prstGeom>
        </p:spPr>
      </p:pic>
      <p:sp>
        <p:nvSpPr>
          <p:cNvPr id="4" name="Rectangle 3"/>
          <p:cNvSpPr/>
          <p:nvPr/>
        </p:nvSpPr>
        <p:spPr>
          <a:xfrm>
            <a:off x="686792" y="6179439"/>
            <a:ext cx="880369" cy="308418"/>
          </a:xfrm>
          <a:prstGeom prst="rect">
            <a:avLst/>
          </a:prstGeom>
        </p:spPr>
        <p:txBody>
          <a:bodyPr wrap="none">
            <a:spAutoFit/>
          </a:bodyPr>
          <a:lstStyle/>
          <a:p>
            <a:fld id="{17CE275A-E327-4030-B2D3-F354B9DDFA2B}" type="datetime3">
              <a:rPr lang="et-EE" sz="1404" smtClean="0">
                <a:solidFill>
                  <a:schemeClr val="bg2">
                    <a:lumMod val="95000"/>
                  </a:schemeClr>
                </a:solidFill>
              </a:rPr>
              <a:pPr/>
              <a:t>27/12/23</a:t>
            </a:fld>
            <a:endParaRPr lang="en-GB" sz="1404">
              <a:solidFill>
                <a:schemeClr val="bg2">
                  <a:lumMod val="95000"/>
                </a:schemeClr>
              </a:solidFill>
            </a:endParaRPr>
          </a:p>
        </p:txBody>
      </p:sp>
      <p:sp>
        <p:nvSpPr>
          <p:cNvPr id="2" name="Title 1"/>
          <p:cNvSpPr>
            <a:spLocks noGrp="1"/>
          </p:cNvSpPr>
          <p:nvPr>
            <p:ph type="ctrTitle"/>
          </p:nvPr>
        </p:nvSpPr>
        <p:spPr>
          <a:xfrm>
            <a:off x="5550513" y="2327659"/>
            <a:ext cx="6121239" cy="2387600"/>
          </a:xfrm>
        </p:spPr>
        <p:txBody>
          <a:bodyPr anchor="b"/>
          <a:lstStyle>
            <a:lvl1pPr algn="r">
              <a:defRPr lang="en-GB" sz="6000" b="1" i="0" u="none" strike="noStrike" baseline="0" smtClean="0">
                <a:solidFill>
                  <a:schemeClr val="bg2">
                    <a:lumMod val="95000"/>
                  </a:schemeClr>
                </a:solidFill>
              </a:defRPr>
            </a:lvl1pPr>
          </a:lstStyle>
          <a:p>
            <a:r>
              <a:rPr lang="en-US"/>
              <a:t>Click to edit Master title style</a:t>
            </a:r>
            <a:endParaRPr lang="et-EE" dirty="0"/>
          </a:p>
        </p:txBody>
      </p:sp>
      <p:sp>
        <p:nvSpPr>
          <p:cNvPr id="8" name="Subtitle 2"/>
          <p:cNvSpPr>
            <a:spLocks noGrp="1"/>
          </p:cNvSpPr>
          <p:nvPr>
            <p:ph type="subTitle" idx="1"/>
          </p:nvPr>
        </p:nvSpPr>
        <p:spPr>
          <a:xfrm>
            <a:off x="5550513" y="4989511"/>
            <a:ext cx="6121239" cy="1559261"/>
          </a:xfrm>
        </p:spPr>
        <p:txBody>
          <a:bodyPr/>
          <a:lstStyle>
            <a:lvl1pPr marL="0" indent="0" algn="r">
              <a:buNone/>
              <a:defRPr sz="2400">
                <a:solidFill>
                  <a:schemeClr val="bg2">
                    <a:lumMod val="95000"/>
                  </a:schemeClr>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2038704683"/>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itel vahele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20371" y="2573079"/>
            <a:ext cx="9051380" cy="861238"/>
          </a:xfrm>
        </p:spPr>
        <p:txBody>
          <a:bodyPr anchor="b"/>
          <a:lstStyle>
            <a:lvl1pPr algn="l">
              <a:defRPr lang="en-GB" sz="6000" b="1" i="0" u="none" strike="noStrike" baseline="0" smtClean="0">
                <a:solidFill>
                  <a:srgbClr val="AA1E3C"/>
                </a:solidFill>
                <a:latin typeface="Helvetica" panose="020B0604020202030204" pitchFamily="34" charset="0"/>
              </a:defRPr>
            </a:lvl1pPr>
          </a:lstStyle>
          <a:p>
            <a:r>
              <a:rPr lang="en-US"/>
              <a:t>Click to edit Master title style</a:t>
            </a:r>
            <a:endParaRPr lang="et-EE" dirty="0"/>
          </a:p>
        </p:txBody>
      </p:sp>
      <p:sp>
        <p:nvSpPr>
          <p:cNvPr id="8" name="Subtitle 2"/>
          <p:cNvSpPr>
            <a:spLocks noGrp="1"/>
          </p:cNvSpPr>
          <p:nvPr>
            <p:ph type="subTitle" idx="1"/>
          </p:nvPr>
        </p:nvSpPr>
        <p:spPr>
          <a:xfrm>
            <a:off x="2620371" y="3452844"/>
            <a:ext cx="9051380" cy="794602"/>
          </a:xfrm>
        </p:spPr>
        <p:txBody>
          <a:bodyPr>
            <a:normAutofit/>
          </a:bodyPr>
          <a:lstStyle>
            <a:lvl1pPr marL="0" indent="0" algn="l">
              <a:buNone/>
              <a:defRPr sz="60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62" y="2169001"/>
            <a:ext cx="1972111" cy="2567689"/>
          </a:xfrm>
          <a:prstGeom prst="rect">
            <a:avLst/>
          </a:prstGeom>
        </p:spPr>
      </p:pic>
    </p:spTree>
    <p:extLst>
      <p:ext uri="{BB962C8B-B14F-4D97-AF65-F5344CB8AC3E}">
        <p14:creationId xmlns:p14="http://schemas.microsoft.com/office/powerpoint/2010/main" val="1248446753"/>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laid üks sisukast">
    <p:spTree>
      <p:nvGrpSpPr>
        <p:cNvPr id="1" name=""/>
        <p:cNvGrpSpPr/>
        <p:nvPr/>
      </p:nvGrpSpPr>
      <p:grpSpPr>
        <a:xfrm>
          <a:off x="0" y="0"/>
          <a:ext cx="0" cy="0"/>
          <a:chOff x="0" y="0"/>
          <a:chExt cx="0" cy="0"/>
        </a:xfrm>
      </p:grpSpPr>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a:p>
        </p:txBody>
      </p:sp>
      <p:sp>
        <p:nvSpPr>
          <p:cNvPr id="10" name="Content Placeholder 2"/>
          <p:cNvSpPr>
            <a:spLocks noGrp="1"/>
          </p:cNvSpPr>
          <p:nvPr>
            <p:ph sz="half" idx="1"/>
          </p:nvPr>
        </p:nvSpPr>
        <p:spPr>
          <a:xfrm>
            <a:off x="1302488" y="1499191"/>
            <a:ext cx="10051312"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1" name="Title 1"/>
          <p:cNvSpPr>
            <a:spLocks noGrp="1"/>
          </p:cNvSpPr>
          <p:nvPr>
            <p:ph type="title"/>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n-US"/>
              <a:t>Click to edit Master title style</a:t>
            </a:r>
            <a:endParaRPr lang="et-EE" dirty="0"/>
          </a:p>
        </p:txBody>
      </p:sp>
      <p:sp>
        <p:nvSpPr>
          <p:cNvPr id="12"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70139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Slaid kaks sisukast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t-EE" dirty="0" err="1"/>
              <a:t>kljahsdkljhalkjshd</a:t>
            </a:r>
            <a:endParaRPr lang="et-EE" dirty="0"/>
          </a:p>
        </p:txBody>
      </p:sp>
      <p:sp>
        <p:nvSpPr>
          <p:cNvPr id="3" name="Content Placeholder 2"/>
          <p:cNvSpPr>
            <a:spLocks noGrp="1"/>
          </p:cNvSpPr>
          <p:nvPr>
            <p:ph sz="half" idx="1"/>
          </p:nvPr>
        </p:nvSpPr>
        <p:spPr>
          <a:xfrm>
            <a:off x="1302488" y="1499191"/>
            <a:ext cx="486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a:p>
        </p:txBody>
      </p:sp>
      <p:sp>
        <p:nvSpPr>
          <p:cNvPr id="11" name="Content Placeholder 2"/>
          <p:cNvSpPr>
            <a:spLocks noGrp="1"/>
          </p:cNvSpPr>
          <p:nvPr>
            <p:ph sz="half" idx="13"/>
          </p:nvPr>
        </p:nvSpPr>
        <p:spPr>
          <a:xfrm>
            <a:off x="6493800" y="1499191"/>
            <a:ext cx="486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4"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08186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laid kolm sisukasti">
    <p:spTree>
      <p:nvGrpSpPr>
        <p:cNvPr id="1" name=""/>
        <p:cNvGrpSpPr/>
        <p:nvPr/>
      </p:nvGrpSpPr>
      <p:grpSpPr>
        <a:xfrm>
          <a:off x="0" y="0"/>
          <a:ext cx="0" cy="0"/>
          <a:chOff x="0" y="0"/>
          <a:chExt cx="0" cy="0"/>
        </a:xfrm>
      </p:grpSpPr>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a:p>
        </p:txBody>
      </p:sp>
      <p:sp>
        <p:nvSpPr>
          <p:cNvPr id="11" name="Title 1"/>
          <p:cNvSpPr>
            <a:spLocks noGrp="1"/>
          </p:cNvSpPr>
          <p:nvPr>
            <p:ph type="title"/>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n-US"/>
              <a:t>Click to edit Master title style</a:t>
            </a:r>
            <a:endParaRPr lang="et-EE" dirty="0"/>
          </a:p>
        </p:txBody>
      </p:sp>
      <p:sp>
        <p:nvSpPr>
          <p:cNvPr id="12"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
        <p:nvSpPr>
          <p:cNvPr id="7" name="Content Placeholder 2"/>
          <p:cNvSpPr>
            <a:spLocks noGrp="1"/>
          </p:cNvSpPr>
          <p:nvPr>
            <p:ph sz="half" idx="1"/>
          </p:nvPr>
        </p:nvSpPr>
        <p:spPr>
          <a:xfrm>
            <a:off x="1302487" y="1499191"/>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3" name="Content Placeholder 2"/>
          <p:cNvSpPr>
            <a:spLocks noGrp="1"/>
          </p:cNvSpPr>
          <p:nvPr>
            <p:ph sz="half" idx="15"/>
          </p:nvPr>
        </p:nvSpPr>
        <p:spPr>
          <a:xfrm>
            <a:off x="4708144" y="1499190"/>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4" name="Content Placeholder 2"/>
          <p:cNvSpPr>
            <a:spLocks noGrp="1"/>
          </p:cNvSpPr>
          <p:nvPr>
            <p:ph sz="half" idx="16"/>
          </p:nvPr>
        </p:nvSpPr>
        <p:spPr>
          <a:xfrm>
            <a:off x="8113801" y="1499189"/>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Tree>
    <p:extLst>
      <p:ext uri="{BB962C8B-B14F-4D97-AF65-F5344CB8AC3E}">
        <p14:creationId xmlns:p14="http://schemas.microsoft.com/office/powerpoint/2010/main" val="120614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2488" y="365125"/>
            <a:ext cx="10051312" cy="1325563"/>
          </a:xfrm>
          <a:prstGeom prst="rect">
            <a:avLst/>
          </a:prstGeom>
        </p:spPr>
        <p:txBody>
          <a:bodyPr vert="horz" lIns="91440" tIns="45720" rIns="91440" bIns="45720" rtlCol="0" anchor="ctr">
            <a:normAutofit/>
          </a:bodyPr>
          <a:lstStyle/>
          <a:p>
            <a:r>
              <a:rPr lang="en-US"/>
              <a:t>Click to edit Master title style</a:t>
            </a:r>
            <a:endParaRPr lang="et-EE" dirty="0"/>
          </a:p>
        </p:txBody>
      </p:sp>
      <p:sp>
        <p:nvSpPr>
          <p:cNvPr id="3" name="Text Placeholder 2"/>
          <p:cNvSpPr>
            <a:spLocks noGrp="1"/>
          </p:cNvSpPr>
          <p:nvPr>
            <p:ph type="body" idx="1"/>
          </p:nvPr>
        </p:nvSpPr>
        <p:spPr>
          <a:xfrm>
            <a:off x="1302488" y="1825625"/>
            <a:ext cx="1005131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6" name="Slide Number Placeholder 5"/>
          <p:cNvSpPr>
            <a:spLocks noGrp="1"/>
          </p:cNvSpPr>
          <p:nvPr>
            <p:ph type="sldNum" sz="quarter" idx="4"/>
          </p:nvPr>
        </p:nvSpPr>
        <p:spPr>
          <a:xfrm>
            <a:off x="186072" y="6031614"/>
            <a:ext cx="452104" cy="365125"/>
          </a:xfrm>
          <a:prstGeom prst="rect">
            <a:avLst/>
          </a:prstGeom>
        </p:spPr>
        <p:txBody>
          <a:bodyPr vert="horz" lIns="91440" tIns="45720" rIns="91440" bIns="45720" rtlCol="0" anchor="ctr"/>
          <a:lstStyle>
            <a:lvl1pPr algn="r">
              <a:defRPr sz="1200">
                <a:solidFill>
                  <a:schemeClr val="bg1"/>
                </a:solidFill>
              </a:defRPr>
            </a:lvl1pPr>
          </a:lstStyle>
          <a:p>
            <a:fld id="{9C3A84B4-50EE-4E03-B6D7-AB5456BA3390}" type="slidenum">
              <a:rPr lang="et-EE" smtClean="0"/>
              <a:pPr/>
              <a:t>‹#›</a:t>
            </a:fld>
            <a:endParaRPr lang="et-EE"/>
          </a:p>
        </p:txBody>
      </p:sp>
    </p:spTree>
    <p:extLst>
      <p:ext uri="{BB962C8B-B14F-4D97-AF65-F5344CB8AC3E}">
        <p14:creationId xmlns:p14="http://schemas.microsoft.com/office/powerpoint/2010/main" val="35824380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 id="2147483652" r:id="rId7"/>
    <p:sldLayoutId id="2147483666" r:id="rId8"/>
  </p:sldLayoutIdLst>
  <p:hf hdr="0" ftr="0" dt="0"/>
  <p:txStyles>
    <p:titleStyle>
      <a:lvl1pPr algn="l" defTabSz="914377" rtl="0" eaLnBrk="1" latinLnBrk="0" hangingPunct="1">
        <a:lnSpc>
          <a:spcPct val="90000"/>
        </a:lnSpc>
        <a:spcBef>
          <a:spcPct val="0"/>
        </a:spcBef>
        <a:buNone/>
        <a:defRPr sz="5000" kern="1200">
          <a:solidFill>
            <a:srgbClr val="A01E28"/>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200" kern="1200">
          <a:solidFill>
            <a:schemeClr val="tx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5.xml"/><Relationship Id="rId7" Type="http://schemas.openxmlformats.org/officeDocument/2006/relationships/slide" Target="slide37.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slide" Target="slide12.xml"/><Relationship Id="rId10" Type="http://schemas.openxmlformats.org/officeDocument/2006/relationships/slide" Target="slide47.xml"/><Relationship Id="rId4" Type="http://schemas.openxmlformats.org/officeDocument/2006/relationships/slide" Target="slide11.xml"/><Relationship Id="rId9" Type="http://schemas.openxmlformats.org/officeDocument/2006/relationships/slide" Target="slide4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hyperlink" Target="mailto:liis@turu-uuringute.ee"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p:cNvSpPr>
            <a:spLocks noGrp="1"/>
          </p:cNvSpPr>
          <p:nvPr>
            <p:ph type="ctrTitle"/>
          </p:nvPr>
        </p:nvSpPr>
        <p:spPr/>
        <p:txBody>
          <a:bodyPr>
            <a:normAutofit/>
          </a:bodyPr>
          <a:lstStyle/>
          <a:p>
            <a:r>
              <a:rPr lang="et-EE" sz="4800" noProof="0" dirty="0"/>
              <a:t>Jalgratta ja elektritõukerattaga liiklemine</a:t>
            </a:r>
          </a:p>
        </p:txBody>
      </p:sp>
      <p:sp>
        <p:nvSpPr>
          <p:cNvPr id="68" name="Subtitle 67"/>
          <p:cNvSpPr>
            <a:spLocks noGrp="1"/>
          </p:cNvSpPr>
          <p:nvPr>
            <p:ph type="subTitle" idx="1"/>
          </p:nvPr>
        </p:nvSpPr>
        <p:spPr/>
        <p:txBody>
          <a:bodyPr/>
          <a:lstStyle/>
          <a:p>
            <a:r>
              <a:rPr lang="et-EE" noProof="0" dirty="0"/>
              <a:t>Transpordiamet</a:t>
            </a:r>
          </a:p>
          <a:p>
            <a:r>
              <a:rPr lang="et-EE" noProof="0" dirty="0"/>
              <a:t>12/2023</a:t>
            </a:r>
          </a:p>
        </p:txBody>
      </p:sp>
      <p:pic>
        <p:nvPicPr>
          <p:cNvPr id="34" name="Picture Placeholder 33">
            <a:extLst>
              <a:ext uri="{FF2B5EF4-FFF2-40B4-BE49-F238E27FC236}">
                <a16:creationId xmlns:a16="http://schemas.microsoft.com/office/drawing/2014/main" id="{BB8C33FD-7DA6-6047-8F90-CF0CFDFB6DA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894" r="25894"/>
          <a:stretch>
            <a:fillRect/>
          </a:stretch>
        </p:blipFill>
        <p:spPr/>
      </p:pic>
    </p:spTree>
    <p:extLst>
      <p:ext uri="{BB962C8B-B14F-4D97-AF65-F5344CB8AC3E}">
        <p14:creationId xmlns:p14="http://schemas.microsoft.com/office/powerpoint/2010/main" val="2088540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1FF938E-3E53-8C82-655D-8169471D8BE9}"/>
              </a:ext>
            </a:extLst>
          </p:cNvPr>
          <p:cNvPicPr>
            <a:picLocks noGrp="1" noChangeAspect="1"/>
          </p:cNvPicPr>
          <p:nvPr>
            <p:ph sz="half" idx="1"/>
          </p:nvPr>
        </p:nvPicPr>
        <p:blipFill>
          <a:blip r:embed="rId2"/>
          <a:stretch>
            <a:fillRect/>
          </a:stretch>
        </p:blipFill>
        <p:spPr>
          <a:prstGeom prst="rect">
            <a:avLst/>
          </a:prstGeom>
        </p:spPr>
      </p:pic>
      <p:sp>
        <p:nvSpPr>
          <p:cNvPr id="3" name="Title 2">
            <a:extLst>
              <a:ext uri="{FF2B5EF4-FFF2-40B4-BE49-F238E27FC236}">
                <a16:creationId xmlns:a16="http://schemas.microsoft.com/office/drawing/2014/main" id="{7EADF2A8-3BA2-DE40-92CD-83E7B212169B}"/>
              </a:ext>
            </a:extLst>
          </p:cNvPr>
          <p:cNvSpPr>
            <a:spLocks noGrp="1"/>
          </p:cNvSpPr>
          <p:nvPr>
            <p:ph type="title"/>
          </p:nvPr>
        </p:nvSpPr>
        <p:spPr/>
        <p:txBody>
          <a:bodyPr/>
          <a:lstStyle/>
          <a:p>
            <a:r>
              <a:rPr lang="et-EE" noProof="0" dirty="0"/>
              <a:t>Liiklemine laste seas</a:t>
            </a:r>
          </a:p>
        </p:txBody>
      </p:sp>
      <p:sp>
        <p:nvSpPr>
          <p:cNvPr id="4" name="Subtitle 3">
            <a:extLst>
              <a:ext uri="{FF2B5EF4-FFF2-40B4-BE49-F238E27FC236}">
                <a16:creationId xmlns:a16="http://schemas.microsoft.com/office/drawing/2014/main" id="{98FD7CF9-60EA-F148-93B6-8FEA565C1BD7}"/>
              </a:ext>
            </a:extLst>
          </p:cNvPr>
          <p:cNvSpPr>
            <a:spLocks noGrp="1"/>
          </p:cNvSpPr>
          <p:nvPr>
            <p:ph type="subTitle" idx="14"/>
          </p:nvPr>
        </p:nvSpPr>
        <p:spPr/>
        <p:txBody>
          <a:bodyPr/>
          <a:lstStyle/>
          <a:p>
            <a:r>
              <a:rPr lang="et-EE" noProof="0" dirty="0"/>
              <a:t>Ohutusvarustuse kasutamine – Kiivri kandmine jalgrattaga ja elektritõukerattaga sõites</a:t>
            </a:r>
          </a:p>
        </p:txBody>
      </p:sp>
      <p:cxnSp>
        <p:nvCxnSpPr>
          <p:cNvPr id="5" name="Straight Connector 4">
            <a:extLst>
              <a:ext uri="{FF2B5EF4-FFF2-40B4-BE49-F238E27FC236}">
                <a16:creationId xmlns:a16="http://schemas.microsoft.com/office/drawing/2014/main" id="{534E782A-D9CD-C34D-80C4-01E1E3AF5DE4}"/>
              </a:ext>
            </a:extLst>
          </p:cNvPr>
          <p:cNvCxnSpPr/>
          <p:nvPr/>
        </p:nvCxnSpPr>
        <p:spPr>
          <a:xfrm>
            <a:off x="5590675" y="2691063"/>
            <a:ext cx="0" cy="3398402"/>
          </a:xfrm>
          <a:prstGeom prst="line">
            <a:avLst/>
          </a:prstGeom>
          <a:ln>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C6A2F13-6175-EF4D-BDFF-1D21163206B8}"/>
              </a:ext>
            </a:extLst>
          </p:cNvPr>
          <p:cNvCxnSpPr/>
          <p:nvPr/>
        </p:nvCxnSpPr>
        <p:spPr>
          <a:xfrm>
            <a:off x="9677399" y="2582779"/>
            <a:ext cx="0" cy="3398402"/>
          </a:xfrm>
          <a:prstGeom prst="line">
            <a:avLst/>
          </a:prstGeom>
          <a:ln>
            <a:solidFill>
              <a:schemeClr val="tx2"/>
            </a:solidFill>
            <a:prstDash val="lgDash"/>
          </a:ln>
        </p:spPr>
        <p:style>
          <a:lnRef idx="1">
            <a:schemeClr val="accent1"/>
          </a:lnRef>
          <a:fillRef idx="0">
            <a:schemeClr val="accent1"/>
          </a:fillRef>
          <a:effectRef idx="0">
            <a:schemeClr val="accent1"/>
          </a:effectRef>
          <a:fontRef idx="minor">
            <a:schemeClr val="tx1"/>
          </a:fontRef>
        </p:style>
      </p:cxnSp>
      <p:pic>
        <p:nvPicPr>
          <p:cNvPr id="13" name="Content Placeholder 12">
            <a:extLst>
              <a:ext uri="{FF2B5EF4-FFF2-40B4-BE49-F238E27FC236}">
                <a16:creationId xmlns:a16="http://schemas.microsoft.com/office/drawing/2014/main" id="{05E388AD-D23B-E15A-CAA1-A9B449C870FB}"/>
              </a:ext>
            </a:extLst>
          </p:cNvPr>
          <p:cNvPicPr>
            <a:picLocks noGrp="1" noChangeAspect="1"/>
          </p:cNvPicPr>
          <p:nvPr>
            <p:ph sz="half" idx="13"/>
          </p:nvPr>
        </p:nvPicPr>
        <p:blipFill>
          <a:blip r:embed="rId3"/>
          <a:stretch>
            <a:fillRect/>
          </a:stretch>
        </p:blipFill>
        <p:spPr>
          <a:xfrm>
            <a:off x="6494463" y="1502983"/>
            <a:ext cx="4859337" cy="4877558"/>
          </a:xfrm>
          <a:prstGeom prst="rect">
            <a:avLst/>
          </a:prstGeom>
        </p:spPr>
      </p:pic>
    </p:spTree>
    <p:extLst>
      <p:ext uri="{BB962C8B-B14F-4D97-AF65-F5344CB8AC3E}">
        <p14:creationId xmlns:p14="http://schemas.microsoft.com/office/powerpoint/2010/main" val="224522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9BD6-1019-B54C-8125-6E00C8C9EFF7}"/>
              </a:ext>
            </a:extLst>
          </p:cNvPr>
          <p:cNvSpPr>
            <a:spLocks noGrp="1"/>
          </p:cNvSpPr>
          <p:nvPr>
            <p:ph type="ctrTitle"/>
          </p:nvPr>
        </p:nvSpPr>
        <p:spPr>
          <a:xfrm>
            <a:off x="2557041" y="3393821"/>
            <a:ext cx="9051380" cy="861238"/>
          </a:xfrm>
        </p:spPr>
        <p:txBody>
          <a:bodyPr>
            <a:normAutofit fontScale="90000"/>
          </a:bodyPr>
          <a:lstStyle/>
          <a:p>
            <a:r>
              <a:rPr lang="et-EE" noProof="0" dirty="0"/>
              <a:t>LIIKLEMINE</a:t>
            </a:r>
            <a:br>
              <a:rPr lang="et-EE" noProof="0" dirty="0"/>
            </a:br>
            <a:r>
              <a:rPr lang="et-EE" noProof="0" dirty="0"/>
              <a:t>TÄISKASVANUTE SEAS</a:t>
            </a:r>
          </a:p>
        </p:txBody>
      </p:sp>
    </p:spTree>
    <p:extLst>
      <p:ext uri="{BB962C8B-B14F-4D97-AF65-F5344CB8AC3E}">
        <p14:creationId xmlns:p14="http://schemas.microsoft.com/office/powerpoint/2010/main" val="59345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9BD6-1019-B54C-8125-6E00C8C9EFF7}"/>
              </a:ext>
            </a:extLst>
          </p:cNvPr>
          <p:cNvSpPr>
            <a:spLocks noGrp="1"/>
          </p:cNvSpPr>
          <p:nvPr>
            <p:ph type="ctrTitle"/>
          </p:nvPr>
        </p:nvSpPr>
        <p:spPr>
          <a:xfrm>
            <a:off x="2581104" y="2998381"/>
            <a:ext cx="9051380" cy="861238"/>
          </a:xfrm>
        </p:spPr>
        <p:txBody>
          <a:bodyPr>
            <a:normAutofit fontScale="90000"/>
          </a:bodyPr>
          <a:lstStyle/>
          <a:p>
            <a:r>
              <a:rPr lang="et-EE" noProof="0" dirty="0"/>
              <a:t>Jalgrattaga liiklemine</a:t>
            </a:r>
          </a:p>
        </p:txBody>
      </p:sp>
    </p:spTree>
    <p:extLst>
      <p:ext uri="{BB962C8B-B14F-4D97-AF65-F5344CB8AC3E}">
        <p14:creationId xmlns:p14="http://schemas.microsoft.com/office/powerpoint/2010/main" val="675071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3006D-5FA3-E244-928C-8C7E1E779B4D}"/>
              </a:ext>
            </a:extLst>
          </p:cNvPr>
          <p:cNvSpPr>
            <a:spLocks noGrp="1"/>
          </p:cNvSpPr>
          <p:nvPr>
            <p:ph sz="half" idx="1"/>
          </p:nvPr>
        </p:nvSpPr>
        <p:spPr/>
        <p:txBody>
          <a:bodyPr>
            <a:normAutofit/>
          </a:bodyPr>
          <a:lstStyle/>
          <a:p>
            <a:r>
              <a:rPr lang="et-EE" noProof="0" dirty="0">
                <a:solidFill>
                  <a:schemeClr val="accent1"/>
                </a:solidFill>
              </a:rPr>
              <a:t>Viimase 12 kuu jooksul on jalgrattaga sõitnud 56% elanikkonnast so tõenäo</a:t>
            </a:r>
            <a:r>
              <a:rPr lang="en-US" noProof="0" dirty="0">
                <a:solidFill>
                  <a:schemeClr val="accent1"/>
                </a:solidFill>
              </a:rPr>
              <a:t>liselt</a:t>
            </a:r>
            <a:r>
              <a:rPr lang="et-EE" noProof="0" dirty="0">
                <a:solidFill>
                  <a:schemeClr val="accent1"/>
                </a:solidFill>
              </a:rPr>
              <a:t> 637 200 ± 35 000 inimest. </a:t>
            </a:r>
            <a:r>
              <a:rPr lang="et-EE" noProof="0" dirty="0"/>
              <a:t>Jalgrattaga sõitjate osakaal on võrreldes eelmiste aastatega veidi tõusnud.</a:t>
            </a:r>
          </a:p>
          <a:p>
            <a:r>
              <a:rPr lang="et-EE" noProof="0" dirty="0"/>
              <a:t>Jalgrattaga sõidavad sagedamini mehed, eestlased, kuni </a:t>
            </a:r>
            <a:r>
              <a:rPr lang="en-US" dirty="0"/>
              <a:t>50</a:t>
            </a:r>
            <a:r>
              <a:rPr lang="et-EE" noProof="0" dirty="0"/>
              <a:t>-aastased ja kõrgemasse sissetulekugruppi kuulujad; harvemini naised, muukeelsed elanikud ja üle </a:t>
            </a:r>
            <a:r>
              <a:rPr lang="en-US" dirty="0"/>
              <a:t>49</a:t>
            </a:r>
            <a:r>
              <a:rPr lang="et-EE" noProof="0" dirty="0"/>
              <a:t>-aastased.</a:t>
            </a:r>
          </a:p>
          <a:p>
            <a:endParaRPr lang="et-EE" noProof="0" dirty="0"/>
          </a:p>
          <a:p>
            <a:r>
              <a:rPr lang="et-EE" noProof="0" dirty="0"/>
              <a:t>Jalgratast kasutab </a:t>
            </a:r>
            <a:r>
              <a:rPr lang="et-EE" noProof="0" dirty="0">
                <a:solidFill>
                  <a:schemeClr val="accent1"/>
                </a:solidFill>
              </a:rPr>
              <a:t>2/3 ajaviiteks</a:t>
            </a:r>
            <a:r>
              <a:rPr lang="et-EE" noProof="0" dirty="0"/>
              <a:t>, pea pooled transpordivahendina ja veidi vähem kui kolmandik sportimiseks. Suurenenud on jalgratast sportimiseks kasutanute osakaal.</a:t>
            </a:r>
          </a:p>
          <a:p>
            <a:r>
              <a:rPr lang="et-EE" noProof="0" dirty="0"/>
              <a:t>Eristub, et jalgratast kasutavad sagedamini:</a:t>
            </a:r>
          </a:p>
          <a:p>
            <a:pPr lvl="1"/>
            <a:r>
              <a:rPr lang="et-EE" noProof="0" dirty="0"/>
              <a:t>ajaviiteks - 25-34-aastased, tallinlased,  </a:t>
            </a:r>
          </a:p>
          <a:p>
            <a:pPr lvl="1"/>
            <a:r>
              <a:rPr lang="et-EE" noProof="0" dirty="0"/>
              <a:t>transpordivahendina – </a:t>
            </a:r>
            <a:r>
              <a:rPr lang="en-US" dirty="0"/>
              <a:t>kuni </a:t>
            </a:r>
            <a:r>
              <a:rPr lang="et-EE" noProof="0" dirty="0"/>
              <a:t>3</a:t>
            </a:r>
            <a:r>
              <a:rPr lang="en-US" noProof="0" dirty="0"/>
              <a:t>5</a:t>
            </a:r>
            <a:r>
              <a:rPr lang="et-EE" noProof="0" dirty="0"/>
              <a:t>-aastased, eestikeelsed, Lääne- ja Lõuna-Eesti  ja suuremate linnade elanikud.</a:t>
            </a:r>
          </a:p>
          <a:p>
            <a:r>
              <a:rPr lang="et-EE" noProof="0" dirty="0"/>
              <a:t>Linnaliste ja maapiirkondade võrdluses olulisi erinevusi ei ilmnenud. </a:t>
            </a:r>
          </a:p>
          <a:p>
            <a:endParaRPr lang="et-EE" noProof="0" dirty="0"/>
          </a:p>
          <a:p>
            <a:endParaRPr lang="et-EE" noProof="0" dirty="0"/>
          </a:p>
          <a:p>
            <a:endParaRPr lang="et-EE" noProof="0" dirty="0"/>
          </a:p>
          <a:p>
            <a:endParaRPr lang="et-EE" noProof="0" dirty="0"/>
          </a:p>
        </p:txBody>
      </p:sp>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noProof="0" dirty="0"/>
              <a:t>Jalgrattaga liiklemine</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noProof="0" dirty="0"/>
              <a:t>Jalgrattaga liiklemine (Slaid 14, 15)</a:t>
            </a:r>
          </a:p>
        </p:txBody>
      </p:sp>
    </p:spTree>
    <p:extLst>
      <p:ext uri="{BB962C8B-B14F-4D97-AF65-F5344CB8AC3E}">
        <p14:creationId xmlns:p14="http://schemas.microsoft.com/office/powerpoint/2010/main" val="3518264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5EE78491-7AD4-E297-DF4D-AC40679689A2}"/>
              </a:ext>
            </a:extLst>
          </p:cNvPr>
          <p:cNvPicPr>
            <a:picLocks noGrp="1" noChangeAspect="1"/>
          </p:cNvPicPr>
          <p:nvPr>
            <p:ph sz="half" idx="13"/>
          </p:nvPr>
        </p:nvPicPr>
        <p:blipFill>
          <a:blip r:embed="rId2"/>
          <a:stretch>
            <a:fillRect/>
          </a:stretch>
        </p:blipFill>
        <p:spPr>
          <a:xfrm>
            <a:off x="6754672" y="1498600"/>
            <a:ext cx="4338918" cy="4886325"/>
          </a:xfrm>
          <a:prstGeom prst="rect">
            <a:avLst/>
          </a:prstGeom>
        </p:spPr>
      </p:pic>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noProof="0" dirty="0"/>
              <a:t>Jalgrattaga liiklemine</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lstStyle/>
          <a:p>
            <a:r>
              <a:rPr lang="et-EE" noProof="0" dirty="0"/>
              <a:t>Jalgrattaga sõitmine</a:t>
            </a:r>
          </a:p>
        </p:txBody>
      </p:sp>
      <p:cxnSp>
        <p:nvCxnSpPr>
          <p:cNvPr id="17" name="Straight Connector 16">
            <a:extLst>
              <a:ext uri="{FF2B5EF4-FFF2-40B4-BE49-F238E27FC236}">
                <a16:creationId xmlns:a16="http://schemas.microsoft.com/office/drawing/2014/main" id="{85C50935-1397-CC4F-9505-D19BD4AB0DA3}"/>
              </a:ext>
            </a:extLst>
          </p:cNvPr>
          <p:cNvCxnSpPr>
            <a:cxnSpLocks/>
          </p:cNvCxnSpPr>
          <p:nvPr/>
        </p:nvCxnSpPr>
        <p:spPr>
          <a:xfrm>
            <a:off x="9613123" y="1999281"/>
            <a:ext cx="0" cy="4122549"/>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A612B4B2-6925-0545-AB3B-8A572D9B3113}"/>
              </a:ext>
            </a:extLst>
          </p:cNvPr>
          <p:cNvPicPr>
            <a:picLocks noGrp="1" noChangeAspect="1"/>
          </p:cNvPicPr>
          <p:nvPr>
            <p:ph sz="half" idx="1"/>
          </p:nvPr>
        </p:nvPicPr>
        <p:blipFill>
          <a:blip r:embed="rId3"/>
          <a:stretch>
            <a:fillRect/>
          </a:stretch>
        </p:blipFill>
        <p:spPr>
          <a:xfrm>
            <a:off x="1387471" y="1498600"/>
            <a:ext cx="4689482" cy="4886325"/>
          </a:xfrm>
          <a:prstGeom prst="rect">
            <a:avLst/>
          </a:prstGeom>
        </p:spPr>
      </p:pic>
    </p:spTree>
    <p:extLst>
      <p:ext uri="{BB962C8B-B14F-4D97-AF65-F5344CB8AC3E}">
        <p14:creationId xmlns:p14="http://schemas.microsoft.com/office/powerpoint/2010/main" val="3052087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noProof="0" dirty="0"/>
              <a:t>Jalgrattaga liiklemine</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normAutofit/>
          </a:bodyPr>
          <a:lstStyle/>
          <a:p>
            <a:r>
              <a:rPr lang="et-EE" noProof="0" dirty="0"/>
              <a:t>Kasutamise eesmärk</a:t>
            </a:r>
          </a:p>
        </p:txBody>
      </p:sp>
      <p:pic>
        <p:nvPicPr>
          <p:cNvPr id="6" name="Content Placeholder 5">
            <a:extLst>
              <a:ext uri="{FF2B5EF4-FFF2-40B4-BE49-F238E27FC236}">
                <a16:creationId xmlns:a16="http://schemas.microsoft.com/office/drawing/2014/main" id="{4463FC80-D0BA-8CD2-FCAA-F2562C7EF210}"/>
              </a:ext>
            </a:extLst>
          </p:cNvPr>
          <p:cNvPicPr>
            <a:picLocks noGrp="1" noChangeAspect="1"/>
          </p:cNvPicPr>
          <p:nvPr>
            <p:ph sz="half" idx="13"/>
          </p:nvPr>
        </p:nvPicPr>
        <p:blipFill>
          <a:blip r:embed="rId2"/>
          <a:stretch>
            <a:fillRect/>
          </a:stretch>
        </p:blipFill>
        <p:spPr>
          <a:xfrm>
            <a:off x="6786011" y="1498600"/>
            <a:ext cx="4276240" cy="4886325"/>
          </a:xfrm>
          <a:prstGeom prst="rect">
            <a:avLst/>
          </a:prstGeom>
        </p:spPr>
      </p:pic>
      <p:pic>
        <p:nvPicPr>
          <p:cNvPr id="10" name="Content Placeholder 9">
            <a:extLst>
              <a:ext uri="{FF2B5EF4-FFF2-40B4-BE49-F238E27FC236}">
                <a16:creationId xmlns:a16="http://schemas.microsoft.com/office/drawing/2014/main" id="{A458D4D5-2C40-23B9-CC5D-658D3CC57FBB}"/>
              </a:ext>
            </a:extLst>
          </p:cNvPr>
          <p:cNvPicPr>
            <a:picLocks noGrp="1" noChangeAspect="1"/>
          </p:cNvPicPr>
          <p:nvPr>
            <p:ph sz="half" idx="1"/>
          </p:nvPr>
        </p:nvPicPr>
        <p:blipFill>
          <a:blip r:embed="rId3"/>
          <a:stretch>
            <a:fillRect/>
          </a:stretch>
        </p:blipFill>
        <p:spPr>
          <a:xfrm>
            <a:off x="1390007" y="1498600"/>
            <a:ext cx="4684410" cy="4886325"/>
          </a:xfrm>
          <a:prstGeom prst="rect">
            <a:avLst/>
          </a:prstGeom>
        </p:spPr>
      </p:pic>
    </p:spTree>
    <p:extLst>
      <p:ext uri="{BB962C8B-B14F-4D97-AF65-F5344CB8AC3E}">
        <p14:creationId xmlns:p14="http://schemas.microsoft.com/office/powerpoint/2010/main" val="2672678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isu kohatäide 11">
            <a:extLst>
              <a:ext uri="{FF2B5EF4-FFF2-40B4-BE49-F238E27FC236}">
                <a16:creationId xmlns:a16="http://schemas.microsoft.com/office/drawing/2014/main" id="{47CC844A-05FE-FD32-852F-3E314A101BD9}"/>
              </a:ext>
            </a:extLst>
          </p:cNvPr>
          <p:cNvSpPr>
            <a:spLocks noGrp="1"/>
          </p:cNvSpPr>
          <p:nvPr>
            <p:ph sz="half" idx="1"/>
          </p:nvPr>
        </p:nvSpPr>
        <p:spPr/>
        <p:txBody>
          <a:bodyPr>
            <a:normAutofit/>
          </a:bodyPr>
          <a:lstStyle/>
          <a:p>
            <a:r>
              <a:rPr lang="et-EE" noProof="0" dirty="0"/>
              <a:t>Jalgrattaga sõidetakse kõige enam </a:t>
            </a:r>
            <a:r>
              <a:rPr lang="et-EE" noProof="0" dirty="0">
                <a:solidFill>
                  <a:schemeClr val="accent1"/>
                </a:solidFill>
              </a:rPr>
              <a:t>vastava liiklusmärgiga tähistatud jalgratta- ja jalgteedel</a:t>
            </a:r>
            <a:r>
              <a:rPr lang="et-EE" noProof="0" dirty="0"/>
              <a:t> (65%), ligikaudu pooled linna või asula teedel, kõnniteedel ja metsateedel, veidi vähem kui kolmandik maanteedel (väljaspool linna või asulat). </a:t>
            </a:r>
          </a:p>
          <a:p>
            <a:r>
              <a:rPr lang="et-EE" noProof="0" dirty="0"/>
              <a:t>Maanteel sõitjate osakaal on tavapärasest veidi madalamal, jalgratta</a:t>
            </a:r>
            <a:r>
              <a:rPr lang="en-US" noProof="0" dirty="0"/>
              <a:t>t</a:t>
            </a:r>
            <a:r>
              <a:rPr lang="et-EE" noProof="0" dirty="0"/>
              <a:t>eedel sõitjate osakaal aga veidi kõrgemal tasemel.</a:t>
            </a:r>
          </a:p>
          <a:p>
            <a:r>
              <a:rPr lang="et-EE" noProof="0" dirty="0"/>
              <a:t>Kui linnaelanikud (eriti Tallinn, Tartu ja Pärnu) sõidavad jalgrattaga enam vastavalt tähistatud jalgratta- ja jalgteedel ning kõnniteedel ning vähem maanteedel ja metsateedel, siis maapiirkondade elanikel on see vastupidi.</a:t>
            </a:r>
          </a:p>
          <a:p>
            <a:r>
              <a:rPr lang="et-EE" noProof="0" dirty="0"/>
              <a:t>Erinevaid teid kasutavad jalgrattaga sõitmiseks keskmisest sagedamini ka järgmised grupid:</a:t>
            </a:r>
          </a:p>
          <a:p>
            <a:pPr lvl="1"/>
            <a:r>
              <a:rPr lang="et-EE" noProof="0" dirty="0">
                <a:solidFill>
                  <a:schemeClr val="accent1"/>
                </a:solidFill>
              </a:rPr>
              <a:t>vastava liiklusmärgiga tähistatud jalgratta- ja jalgteid </a:t>
            </a:r>
            <a:r>
              <a:rPr lang="et-EE" noProof="0" dirty="0"/>
              <a:t>– muukeelsed, 15-24-aastased, eelkõige Tallinna elanikud ja jalgratast transpordivahendina kasutavad ratturid;</a:t>
            </a:r>
          </a:p>
          <a:p>
            <a:pPr lvl="1"/>
            <a:r>
              <a:rPr lang="et-EE" noProof="0" dirty="0">
                <a:solidFill>
                  <a:schemeClr val="accent1"/>
                </a:solidFill>
              </a:rPr>
              <a:t>kõnniteid </a:t>
            </a:r>
            <a:r>
              <a:rPr lang="et-EE" noProof="0" dirty="0"/>
              <a:t>– 15-34-aastased, eelkõige Tallinna elanikud; jalgratast transpordivahendina kasutavad ratturid;</a:t>
            </a:r>
            <a:endParaRPr lang="et-EE" noProof="0" dirty="0">
              <a:solidFill>
                <a:schemeClr val="accent1"/>
              </a:solidFill>
            </a:endParaRPr>
          </a:p>
          <a:p>
            <a:pPr lvl="1"/>
            <a:r>
              <a:rPr lang="et-EE" noProof="0" dirty="0">
                <a:solidFill>
                  <a:schemeClr val="accent1"/>
                </a:solidFill>
              </a:rPr>
              <a:t>linna- ja asulateid</a:t>
            </a:r>
            <a:r>
              <a:rPr lang="et-EE" noProof="0" dirty="0"/>
              <a:t> – jalgratast transpordivahendina kasutavad ratturid;</a:t>
            </a:r>
          </a:p>
          <a:p>
            <a:pPr lvl="1"/>
            <a:r>
              <a:rPr lang="et-EE" noProof="0" dirty="0">
                <a:solidFill>
                  <a:schemeClr val="accent1"/>
                </a:solidFill>
              </a:rPr>
              <a:t>metsateid</a:t>
            </a:r>
            <a:r>
              <a:rPr lang="et-EE" noProof="0" dirty="0"/>
              <a:t> – üle </a:t>
            </a:r>
            <a:r>
              <a:rPr lang="en-US" dirty="0"/>
              <a:t>49</a:t>
            </a:r>
            <a:r>
              <a:rPr lang="et-EE" noProof="0" dirty="0"/>
              <a:t>-aastased, jalgratast sportimiseks ning ajaviiteks kasutavad ratturid;</a:t>
            </a:r>
          </a:p>
          <a:p>
            <a:pPr lvl="1"/>
            <a:r>
              <a:rPr lang="et-EE" noProof="0" dirty="0">
                <a:solidFill>
                  <a:schemeClr val="accent1"/>
                </a:solidFill>
              </a:rPr>
              <a:t>maanteid</a:t>
            </a:r>
            <a:r>
              <a:rPr lang="et-EE" noProof="0" dirty="0"/>
              <a:t> – eestikeelsed, üle </a:t>
            </a:r>
            <a:r>
              <a:rPr lang="en-US" dirty="0"/>
              <a:t>49</a:t>
            </a:r>
            <a:r>
              <a:rPr lang="et-EE" noProof="0" dirty="0"/>
              <a:t>-aastased.</a:t>
            </a:r>
          </a:p>
        </p:txBody>
      </p:sp>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noProof="0" dirty="0"/>
              <a:t>Jalgrattaga liiklemine</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lstStyle/>
          <a:p>
            <a:r>
              <a:rPr lang="et-EE" noProof="0" dirty="0"/>
              <a:t>Peamiselt sõidetavad teed (Slaid 17)</a:t>
            </a:r>
          </a:p>
        </p:txBody>
      </p:sp>
    </p:spTree>
    <p:extLst>
      <p:ext uri="{BB962C8B-B14F-4D97-AF65-F5344CB8AC3E}">
        <p14:creationId xmlns:p14="http://schemas.microsoft.com/office/powerpoint/2010/main" val="1291968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noProof="0" dirty="0"/>
              <a:t>Jalgrattaga liiklemine</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lstStyle/>
          <a:p>
            <a:r>
              <a:rPr lang="et-EE" noProof="0" dirty="0"/>
              <a:t>Peamiselt sõidetavad teed</a:t>
            </a:r>
          </a:p>
        </p:txBody>
      </p:sp>
      <p:sp>
        <p:nvSpPr>
          <p:cNvPr id="6" name="TextBox 5">
            <a:extLst>
              <a:ext uri="{FF2B5EF4-FFF2-40B4-BE49-F238E27FC236}">
                <a16:creationId xmlns:a16="http://schemas.microsoft.com/office/drawing/2014/main" id="{66F18710-037E-B149-A918-EAF5A629EEF9}"/>
              </a:ext>
            </a:extLst>
          </p:cNvPr>
          <p:cNvSpPr txBox="1"/>
          <p:nvPr/>
        </p:nvSpPr>
        <p:spPr>
          <a:xfrm>
            <a:off x="1302488" y="6384118"/>
            <a:ext cx="5346916" cy="215444"/>
          </a:xfrm>
          <a:prstGeom prst="rect">
            <a:avLst/>
          </a:prstGeom>
          <a:noFill/>
        </p:spPr>
        <p:txBody>
          <a:bodyPr wrap="square" rtlCol="0">
            <a:spAutoFit/>
          </a:bodyPr>
          <a:lstStyle/>
          <a:p>
            <a:r>
              <a:rPr lang="et-EE" sz="800" dirty="0"/>
              <a:t>* </a:t>
            </a:r>
            <a:r>
              <a:rPr lang="et-EE" sz="800" dirty="0" err="1"/>
              <a:t>Kergliiklusteedel</a:t>
            </a:r>
            <a:r>
              <a:rPr lang="et-EE" sz="800" dirty="0"/>
              <a:t> – enne 2019. aastat</a:t>
            </a:r>
          </a:p>
        </p:txBody>
      </p:sp>
      <p:pic>
        <p:nvPicPr>
          <p:cNvPr id="8" name="Content Placeholder 7">
            <a:extLst>
              <a:ext uri="{FF2B5EF4-FFF2-40B4-BE49-F238E27FC236}">
                <a16:creationId xmlns:a16="http://schemas.microsoft.com/office/drawing/2014/main" id="{D2805561-D0F8-F7B5-CF91-5245C900BF9B}"/>
              </a:ext>
            </a:extLst>
          </p:cNvPr>
          <p:cNvPicPr>
            <a:picLocks noGrp="1" noChangeAspect="1"/>
          </p:cNvPicPr>
          <p:nvPr>
            <p:ph sz="half" idx="13"/>
          </p:nvPr>
        </p:nvPicPr>
        <p:blipFill>
          <a:blip r:embed="rId2"/>
          <a:stretch>
            <a:fillRect/>
          </a:stretch>
        </p:blipFill>
        <p:spPr>
          <a:xfrm>
            <a:off x="6595671" y="1498600"/>
            <a:ext cx="4656920" cy="4886325"/>
          </a:xfrm>
          <a:prstGeom prst="rect">
            <a:avLst/>
          </a:prstGeom>
        </p:spPr>
      </p:pic>
      <p:pic>
        <p:nvPicPr>
          <p:cNvPr id="3" name="Sisu kohatäide 2">
            <a:extLst>
              <a:ext uri="{FF2B5EF4-FFF2-40B4-BE49-F238E27FC236}">
                <a16:creationId xmlns:a16="http://schemas.microsoft.com/office/drawing/2014/main" id="{4B20DDEF-9820-9377-E762-692E250D06C8}"/>
              </a:ext>
            </a:extLst>
          </p:cNvPr>
          <p:cNvPicPr>
            <a:picLocks noGrp="1" noChangeAspect="1"/>
          </p:cNvPicPr>
          <p:nvPr>
            <p:ph sz="half" idx="1"/>
          </p:nvPr>
        </p:nvPicPr>
        <p:blipFill>
          <a:blip r:embed="rId3"/>
          <a:stretch>
            <a:fillRect/>
          </a:stretch>
        </p:blipFill>
        <p:spPr>
          <a:xfrm>
            <a:off x="1397242" y="1500103"/>
            <a:ext cx="4669941" cy="4883319"/>
          </a:xfrm>
          <a:prstGeom prst="rect">
            <a:avLst/>
          </a:prstGeom>
        </p:spPr>
      </p:pic>
    </p:spTree>
    <p:extLst>
      <p:ext uri="{BB962C8B-B14F-4D97-AF65-F5344CB8AC3E}">
        <p14:creationId xmlns:p14="http://schemas.microsoft.com/office/powerpoint/2010/main" val="2102620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noProof="0" dirty="0"/>
              <a:t>Jalgrattaga liiklemine</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normAutofit/>
          </a:bodyPr>
          <a:lstStyle/>
          <a:p>
            <a:r>
              <a:rPr lang="et-EE" noProof="0" dirty="0"/>
              <a:t>Joobes juhtimine</a:t>
            </a:r>
          </a:p>
        </p:txBody>
      </p:sp>
      <p:sp>
        <p:nvSpPr>
          <p:cNvPr id="4" name="Content Placeholder 3">
            <a:extLst>
              <a:ext uri="{FF2B5EF4-FFF2-40B4-BE49-F238E27FC236}">
                <a16:creationId xmlns:a16="http://schemas.microsoft.com/office/drawing/2014/main" id="{058CCBF7-6377-B84B-9C53-B9666F7C36A8}"/>
              </a:ext>
            </a:extLst>
          </p:cNvPr>
          <p:cNvSpPr>
            <a:spLocks noGrp="1"/>
          </p:cNvSpPr>
          <p:nvPr>
            <p:ph sz="half" idx="1"/>
          </p:nvPr>
        </p:nvSpPr>
        <p:spPr/>
        <p:txBody>
          <a:bodyPr/>
          <a:lstStyle/>
          <a:p>
            <a:r>
              <a:rPr lang="et-EE" noProof="0" dirty="0">
                <a:solidFill>
                  <a:schemeClr val="accent1"/>
                </a:solidFill>
              </a:rPr>
              <a:t>Jalgratast on viimase 12 kuu jooksul juhtinud alkoholi või narkootilise aine mõju all kokku 10,4% </a:t>
            </a:r>
            <a:r>
              <a:rPr lang="et-EE" noProof="0" dirty="0">
                <a:solidFill>
                  <a:srgbClr val="A01E28"/>
                </a:solidFill>
              </a:rPr>
              <a:t>täiskasvanud jalgratturitest (so 95% tõenäosusega 66 500 ± 16 200 inimest), </a:t>
            </a:r>
            <a:r>
              <a:rPr lang="et-EE" noProof="0" dirty="0"/>
              <a:t>sh 4,5% on teinud seda korduvalt.</a:t>
            </a:r>
          </a:p>
          <a:p>
            <a:r>
              <a:rPr lang="et-EE" noProof="0" dirty="0"/>
              <a:t>Jalgratast on joobes juhtinud sagedamini mehed ja 15-24-aastased.</a:t>
            </a:r>
          </a:p>
          <a:p>
            <a:r>
              <a:rPr lang="et-EE" noProof="0" dirty="0"/>
              <a:t>Eelmise aastaga võrreldes on see näitaja veidi vähenenud, kuid on varasema ajaga võrreldes siiski kõrgem.</a:t>
            </a:r>
          </a:p>
        </p:txBody>
      </p:sp>
      <p:sp>
        <p:nvSpPr>
          <p:cNvPr id="3" name="TextBox 2">
            <a:extLst>
              <a:ext uri="{FF2B5EF4-FFF2-40B4-BE49-F238E27FC236}">
                <a16:creationId xmlns:a16="http://schemas.microsoft.com/office/drawing/2014/main" id="{32076C64-5C0E-E138-8C2C-1705666AD3A8}"/>
              </a:ext>
            </a:extLst>
          </p:cNvPr>
          <p:cNvSpPr txBox="1"/>
          <p:nvPr/>
        </p:nvSpPr>
        <p:spPr>
          <a:xfrm>
            <a:off x="6527794" y="6506606"/>
            <a:ext cx="4736024" cy="215444"/>
          </a:xfrm>
          <a:prstGeom prst="rect">
            <a:avLst/>
          </a:prstGeom>
          <a:noFill/>
        </p:spPr>
        <p:txBody>
          <a:bodyPr wrap="square" rtlCol="0">
            <a:spAutoFit/>
          </a:bodyPr>
          <a:lstStyle/>
          <a:p>
            <a:r>
              <a:rPr lang="et-EE" sz="800" dirty="0"/>
              <a:t>* Enne 2021. aastat küsiti kõigilt jalgrattaga sõitnutelt (ajalise piiranguta)</a:t>
            </a:r>
          </a:p>
        </p:txBody>
      </p:sp>
      <p:pic>
        <p:nvPicPr>
          <p:cNvPr id="8" name="Content Placeholder 7">
            <a:extLst>
              <a:ext uri="{FF2B5EF4-FFF2-40B4-BE49-F238E27FC236}">
                <a16:creationId xmlns:a16="http://schemas.microsoft.com/office/drawing/2014/main" id="{0AD109B4-F436-66E6-7D29-778BA63B70BE}"/>
              </a:ext>
            </a:extLst>
          </p:cNvPr>
          <p:cNvPicPr>
            <a:picLocks noGrp="1" noChangeAspect="1"/>
          </p:cNvPicPr>
          <p:nvPr>
            <p:ph sz="half" idx="13"/>
          </p:nvPr>
        </p:nvPicPr>
        <p:blipFill>
          <a:blip r:embed="rId2"/>
          <a:stretch>
            <a:fillRect/>
          </a:stretch>
        </p:blipFill>
        <p:spPr>
          <a:xfrm>
            <a:off x="6584444" y="1498600"/>
            <a:ext cx="4679374" cy="4886325"/>
          </a:xfrm>
          <a:prstGeom prst="rect">
            <a:avLst/>
          </a:prstGeom>
        </p:spPr>
      </p:pic>
    </p:spTree>
    <p:extLst>
      <p:ext uri="{BB962C8B-B14F-4D97-AF65-F5344CB8AC3E}">
        <p14:creationId xmlns:p14="http://schemas.microsoft.com/office/powerpoint/2010/main" val="3835759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3006D-5FA3-E244-928C-8C7E1E779B4D}"/>
              </a:ext>
            </a:extLst>
          </p:cNvPr>
          <p:cNvSpPr>
            <a:spLocks noGrp="1"/>
          </p:cNvSpPr>
          <p:nvPr>
            <p:ph sz="half" idx="1"/>
          </p:nvPr>
        </p:nvSpPr>
        <p:spPr/>
        <p:txBody>
          <a:bodyPr>
            <a:normAutofit/>
          </a:bodyPr>
          <a:lstStyle/>
          <a:p>
            <a:r>
              <a:rPr lang="et-EE" noProof="0" dirty="0">
                <a:solidFill>
                  <a:schemeClr val="accent1"/>
                </a:solidFill>
              </a:rPr>
              <a:t>Jalgrattaga sõites kannab kiivrit alati või sageli 26% jalgratturitest, so 162 900 ± 23 100 ratturit</a:t>
            </a:r>
            <a:r>
              <a:rPr lang="et-EE" noProof="0" dirty="0"/>
              <a:t>, 64% ei kanna seda aga kunagi. Kiivrikandjate osakaal on vähenenud märkimisväärselt.</a:t>
            </a:r>
          </a:p>
          <a:p>
            <a:r>
              <a:rPr lang="et-EE" noProof="0" dirty="0"/>
              <a:t>Jalgrattaga sõites kiivrit kannavad sagedamini Põhja-Eesti ja kõrgharidusega elanikud, samuti inimesed, kel on 4-15-aastaseid lapsi ja kes kasutavad jalgratast sportimiseks (40%).</a:t>
            </a:r>
          </a:p>
          <a:p>
            <a:endParaRPr lang="et-EE" noProof="0" dirty="0"/>
          </a:p>
          <a:p>
            <a:r>
              <a:rPr lang="et-EE" noProof="0" dirty="0">
                <a:solidFill>
                  <a:schemeClr val="accent1"/>
                </a:solidFill>
              </a:rPr>
              <a:t>Jalgrattaga sõites kannab ohutusvesti või muud nähtavust parandavat riietust alati või sageli 25% jalgratturitest, so 158 800 ± 22 900 ratturit</a:t>
            </a:r>
            <a:r>
              <a:rPr lang="et-EE" noProof="0" dirty="0"/>
              <a:t>, 54% ei kanna seda aga kunagi. </a:t>
            </a:r>
          </a:p>
          <a:p>
            <a:r>
              <a:rPr lang="et-EE" noProof="0" dirty="0"/>
              <a:t>Viimase kolm</a:t>
            </a:r>
            <a:r>
              <a:rPr lang="en-US" noProof="0" dirty="0"/>
              <a:t>e</a:t>
            </a:r>
            <a:r>
              <a:rPr lang="et-EE" noProof="0" dirty="0"/>
              <a:t> aasta jooksul pole ohutusvesti või muud nähtavust parandavat riietust kandnute osakaal oluliselt muutunud, küll on taas lisandunud neid, kes kasutavad neid enamasti või sageli.</a:t>
            </a:r>
          </a:p>
          <a:p>
            <a:r>
              <a:rPr lang="et-EE" noProof="0" dirty="0"/>
              <a:t>Ohutusvesti kannavad alati või sageli tõenäolisemalt inimesed, kel on 4-15-aastaseid lapsi ja kes kasutavad jalgratast sportimiseks (33%).</a:t>
            </a:r>
          </a:p>
          <a:p>
            <a:endParaRPr lang="et-EE" noProof="0" dirty="0"/>
          </a:p>
          <a:p>
            <a:endParaRPr lang="et-EE" noProof="0" dirty="0"/>
          </a:p>
        </p:txBody>
      </p:sp>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noProof="0" dirty="0"/>
              <a:t>Jalgrattaga liiklemine</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noProof="0" dirty="0"/>
              <a:t>Ohutusvarustuse kasutamine – Kiiver ja ohutusvest (Slaid 20 ja 21)</a:t>
            </a:r>
          </a:p>
        </p:txBody>
      </p:sp>
    </p:spTree>
    <p:extLst>
      <p:ext uri="{BB962C8B-B14F-4D97-AF65-F5344CB8AC3E}">
        <p14:creationId xmlns:p14="http://schemas.microsoft.com/office/powerpoint/2010/main" val="290046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56A5F8-3261-6C4A-A2CF-CE6DC5657C5C}"/>
              </a:ext>
            </a:extLst>
          </p:cNvPr>
          <p:cNvSpPr>
            <a:spLocks noGrp="1"/>
          </p:cNvSpPr>
          <p:nvPr>
            <p:ph type="title"/>
          </p:nvPr>
        </p:nvSpPr>
        <p:spPr/>
        <p:txBody>
          <a:bodyPr/>
          <a:lstStyle/>
          <a:p>
            <a:r>
              <a:rPr lang="et-EE" noProof="0" dirty="0"/>
              <a:t>Teemad</a:t>
            </a:r>
          </a:p>
        </p:txBody>
      </p:sp>
      <p:sp>
        <p:nvSpPr>
          <p:cNvPr id="2" name="Content Placeholder 1">
            <a:extLst>
              <a:ext uri="{FF2B5EF4-FFF2-40B4-BE49-F238E27FC236}">
                <a16:creationId xmlns:a16="http://schemas.microsoft.com/office/drawing/2014/main" id="{10D85DF5-79FD-BF4E-B4FD-E65DCD9AD4DE}"/>
              </a:ext>
            </a:extLst>
          </p:cNvPr>
          <p:cNvSpPr>
            <a:spLocks noGrp="1"/>
          </p:cNvSpPr>
          <p:nvPr>
            <p:ph sz="half" idx="1"/>
          </p:nvPr>
        </p:nvSpPr>
        <p:spPr>
          <a:xfrm>
            <a:off x="1302488" y="1316422"/>
            <a:ext cx="4860000" cy="5202678"/>
          </a:xfrm>
        </p:spPr>
        <p:txBody>
          <a:bodyPr>
            <a:normAutofit/>
          </a:bodyPr>
          <a:lstStyle/>
          <a:p>
            <a:pPr marL="0" indent="0">
              <a:buNone/>
            </a:pPr>
            <a:r>
              <a:rPr lang="et-EE" sz="1200" noProof="0" dirty="0">
                <a:solidFill>
                  <a:srgbClr val="A01E28"/>
                </a:solidFill>
                <a:hlinkClick r:id="rId3" action="ppaction://hlinksldjump"/>
              </a:rPr>
              <a:t>LIIKLEMINE LASTE SEAS </a:t>
            </a:r>
            <a:endParaRPr lang="et-EE" sz="1200" noProof="0" dirty="0">
              <a:solidFill>
                <a:srgbClr val="A01E28"/>
              </a:solidFill>
            </a:endParaRPr>
          </a:p>
          <a:p>
            <a:r>
              <a:rPr lang="et-EE" sz="1200" noProof="0" dirty="0"/>
              <a:t>Liiklemine (küsimus T1, T2, T3)</a:t>
            </a:r>
          </a:p>
          <a:p>
            <a:r>
              <a:rPr lang="et-EE" sz="1200" noProof="0" dirty="0"/>
              <a:t>Helkuri kandmine pimeda ajal (küsimus 23)</a:t>
            </a:r>
          </a:p>
          <a:p>
            <a:r>
              <a:rPr lang="et-EE" sz="1200" noProof="0" dirty="0"/>
              <a:t>Ohutusvarustuse kasutamine</a:t>
            </a:r>
          </a:p>
          <a:p>
            <a:pPr lvl="1"/>
            <a:r>
              <a:rPr lang="et-EE" sz="1200" noProof="0" dirty="0"/>
              <a:t>Nähtavust parandava riietuse kandmine jalgrattaga sõites (küsimus 2)</a:t>
            </a:r>
          </a:p>
          <a:p>
            <a:pPr lvl="1"/>
            <a:r>
              <a:rPr lang="et-EE" sz="1200" noProof="0" dirty="0"/>
              <a:t>Kiivri kasutamine jalgrattaga sõites (küsimus 1)</a:t>
            </a:r>
          </a:p>
          <a:p>
            <a:pPr lvl="1"/>
            <a:r>
              <a:rPr lang="et-EE" sz="1200" noProof="0" dirty="0"/>
              <a:t>Kiivri kasutamine elektritõukerattaga sõites (küsimus 3) </a:t>
            </a:r>
          </a:p>
          <a:p>
            <a:pPr marL="457189" lvl="1" indent="0">
              <a:buNone/>
            </a:pPr>
            <a:endParaRPr lang="et-EE" sz="1200" noProof="0" dirty="0">
              <a:solidFill>
                <a:srgbClr val="A01E28"/>
              </a:solidFill>
            </a:endParaRPr>
          </a:p>
          <a:p>
            <a:pPr marL="0" indent="0">
              <a:buNone/>
            </a:pPr>
            <a:r>
              <a:rPr lang="et-EE" sz="1200" noProof="0" dirty="0">
                <a:solidFill>
                  <a:srgbClr val="A01E28"/>
                </a:solidFill>
                <a:hlinkClick r:id="rId4" action="ppaction://hlinksldjump"/>
              </a:rPr>
              <a:t>LIIKLEMINE TÄISKASVANUTE SEAS </a:t>
            </a:r>
            <a:endParaRPr lang="et-EE" sz="1200" noProof="0" dirty="0">
              <a:solidFill>
                <a:srgbClr val="A01E28"/>
              </a:solidFill>
            </a:endParaRPr>
          </a:p>
          <a:p>
            <a:pPr marL="0" indent="0">
              <a:buNone/>
            </a:pPr>
            <a:r>
              <a:rPr lang="et-EE" sz="1200" noProof="0" dirty="0">
                <a:solidFill>
                  <a:srgbClr val="A01E28"/>
                </a:solidFill>
                <a:hlinkClick r:id="rId5" action="ppaction://hlinksldjump"/>
              </a:rPr>
              <a:t>Jalgrattaga liiklemine</a:t>
            </a:r>
            <a:endParaRPr lang="et-EE" sz="1200" noProof="0" dirty="0">
              <a:solidFill>
                <a:srgbClr val="A01E28"/>
              </a:solidFill>
            </a:endParaRPr>
          </a:p>
          <a:p>
            <a:r>
              <a:rPr lang="et-EE" sz="1200" noProof="0" dirty="0"/>
              <a:t>Liiklemine (küsimused T4, 4, 5)</a:t>
            </a:r>
          </a:p>
          <a:p>
            <a:pPr lvl="1"/>
            <a:r>
              <a:rPr lang="et-EE" sz="1200" noProof="0" dirty="0"/>
              <a:t>Joobes juhtimine (küsimus 6)</a:t>
            </a:r>
          </a:p>
          <a:p>
            <a:r>
              <a:rPr lang="et-EE" sz="1200" noProof="0" dirty="0"/>
              <a:t>Ohutusvarustuse kasutamine</a:t>
            </a:r>
          </a:p>
          <a:p>
            <a:pPr lvl="1"/>
            <a:r>
              <a:rPr lang="et-EE" sz="1200" noProof="0" dirty="0"/>
              <a:t>Nähtavust parandava riietuse kandmine (küsimus 7)</a:t>
            </a:r>
          </a:p>
          <a:p>
            <a:pPr lvl="1"/>
            <a:r>
              <a:rPr lang="et-EE" sz="1200" noProof="0" dirty="0"/>
              <a:t>Kiivri kasutamine (küsimus 8)</a:t>
            </a:r>
          </a:p>
          <a:p>
            <a:r>
              <a:rPr lang="et-EE" sz="1200" noProof="0" dirty="0"/>
              <a:t>Jalgratta ohutusvarustus (küsimus 9, 10) </a:t>
            </a:r>
          </a:p>
          <a:p>
            <a:r>
              <a:rPr lang="et-EE" sz="1200" noProof="0" dirty="0"/>
              <a:t>Liiklemise teadlikkus (küsimus 11, 12)</a:t>
            </a:r>
          </a:p>
          <a:p>
            <a:pPr lvl="1"/>
            <a:endParaRPr lang="et-EE" noProof="0" dirty="0"/>
          </a:p>
          <a:p>
            <a:pPr marL="0" indent="0">
              <a:buNone/>
            </a:pPr>
            <a:endParaRPr lang="et-EE" sz="1500" noProof="0" dirty="0">
              <a:solidFill>
                <a:srgbClr val="A01E28"/>
              </a:solidFill>
            </a:endParaRPr>
          </a:p>
          <a:p>
            <a:endParaRPr lang="et-EE" sz="1500" noProof="0" dirty="0">
              <a:solidFill>
                <a:srgbClr val="A01E28"/>
              </a:solidFill>
            </a:endParaRPr>
          </a:p>
          <a:p>
            <a:pPr marL="0" indent="0">
              <a:buNone/>
            </a:pPr>
            <a:endParaRPr lang="et-EE" noProof="0" dirty="0"/>
          </a:p>
        </p:txBody>
      </p:sp>
      <p:sp>
        <p:nvSpPr>
          <p:cNvPr id="4" name="Content Placeholder 3">
            <a:extLst>
              <a:ext uri="{FF2B5EF4-FFF2-40B4-BE49-F238E27FC236}">
                <a16:creationId xmlns:a16="http://schemas.microsoft.com/office/drawing/2014/main" id="{F5DCF9F1-B3C9-E247-A4D3-B08F2BB2B071}"/>
              </a:ext>
            </a:extLst>
          </p:cNvPr>
          <p:cNvSpPr>
            <a:spLocks noGrp="1"/>
          </p:cNvSpPr>
          <p:nvPr>
            <p:ph sz="half" idx="13"/>
          </p:nvPr>
        </p:nvSpPr>
        <p:spPr>
          <a:xfrm>
            <a:off x="6493800" y="1316422"/>
            <a:ext cx="4860000" cy="5202678"/>
          </a:xfrm>
        </p:spPr>
        <p:txBody>
          <a:bodyPr>
            <a:normAutofit/>
          </a:bodyPr>
          <a:lstStyle/>
          <a:p>
            <a:pPr marL="0" indent="0">
              <a:buNone/>
            </a:pPr>
            <a:r>
              <a:rPr lang="et-EE" sz="1200" noProof="0" dirty="0">
                <a:solidFill>
                  <a:srgbClr val="A01E28"/>
                </a:solidFill>
                <a:hlinkClick r:id="rId6" action="ppaction://hlinksldjump"/>
              </a:rPr>
              <a:t>Elektritõukerattaga liiklemine</a:t>
            </a:r>
            <a:endParaRPr lang="et-EE" sz="1200" noProof="0" dirty="0">
              <a:solidFill>
                <a:srgbClr val="A01E28"/>
              </a:solidFill>
            </a:endParaRPr>
          </a:p>
          <a:p>
            <a:r>
              <a:rPr lang="et-EE" sz="1200" noProof="0" dirty="0"/>
              <a:t>Liiklemine (küsimused T5, 13, 14, 15, 18, 20)</a:t>
            </a:r>
            <a:endParaRPr lang="et-EE" sz="1200" noProof="0" dirty="0">
              <a:solidFill>
                <a:srgbClr val="00B050"/>
              </a:solidFill>
            </a:endParaRPr>
          </a:p>
          <a:p>
            <a:pPr lvl="1"/>
            <a:r>
              <a:rPr lang="et-EE" sz="1200" noProof="0" dirty="0"/>
              <a:t>Kiivri kasutamine (küsimus 19)</a:t>
            </a:r>
          </a:p>
          <a:p>
            <a:pPr lvl="1"/>
            <a:r>
              <a:rPr lang="et-EE" sz="1200" noProof="0" dirty="0"/>
              <a:t>Joobes juhtimine (küsimus 21) </a:t>
            </a:r>
          </a:p>
          <a:p>
            <a:pPr lvl="1"/>
            <a:r>
              <a:rPr lang="et-EE" sz="1200" noProof="0" dirty="0"/>
              <a:t>Liiklusõnnetusse sattumine (küsimus 16, 17)</a:t>
            </a:r>
          </a:p>
          <a:p>
            <a:r>
              <a:rPr lang="et-EE" sz="1200" noProof="0" dirty="0"/>
              <a:t>Liiklemise teadlikkus (küsimus 22)</a:t>
            </a:r>
          </a:p>
          <a:p>
            <a:pPr marL="0" indent="0">
              <a:lnSpc>
                <a:spcPct val="120000"/>
              </a:lnSpc>
              <a:spcBef>
                <a:spcPts val="0"/>
              </a:spcBef>
              <a:buNone/>
            </a:pPr>
            <a:r>
              <a:rPr lang="et-EE" sz="1200" noProof="0" dirty="0">
                <a:solidFill>
                  <a:schemeClr val="accent1"/>
                </a:solidFill>
                <a:hlinkClick r:id="rId7" action="ppaction://hlinksldjump"/>
              </a:rPr>
              <a:t>Helkuri kandmine</a:t>
            </a:r>
            <a:endParaRPr lang="et-EE" sz="1200" noProof="0" dirty="0">
              <a:solidFill>
                <a:schemeClr val="accent1"/>
              </a:solidFill>
            </a:endParaRPr>
          </a:p>
          <a:p>
            <a:pPr lvl="1">
              <a:lnSpc>
                <a:spcPct val="120000"/>
              </a:lnSpc>
              <a:spcBef>
                <a:spcPts val="0"/>
              </a:spcBef>
            </a:pPr>
            <a:r>
              <a:rPr lang="et-EE" sz="1200" noProof="0" dirty="0"/>
              <a:t>Helkuri kandmise vajalikkus (küsimus 24)</a:t>
            </a:r>
          </a:p>
          <a:p>
            <a:pPr lvl="1">
              <a:lnSpc>
                <a:spcPct val="120000"/>
              </a:lnSpc>
              <a:spcBef>
                <a:spcPts val="0"/>
              </a:spcBef>
            </a:pPr>
            <a:r>
              <a:rPr lang="et-EE" sz="1200" noProof="0" dirty="0"/>
              <a:t>Helkuri kandmine (küsimus 25)</a:t>
            </a:r>
          </a:p>
          <a:p>
            <a:pPr marL="0" indent="0">
              <a:lnSpc>
                <a:spcPct val="120000"/>
              </a:lnSpc>
              <a:spcBef>
                <a:spcPts val="0"/>
              </a:spcBef>
              <a:buNone/>
            </a:pPr>
            <a:r>
              <a:rPr lang="et-EE" sz="1200" noProof="0" dirty="0">
                <a:solidFill>
                  <a:schemeClr val="accent1"/>
                </a:solidFill>
                <a:hlinkClick r:id="rId8" action="ppaction://hlinksldjump"/>
              </a:rPr>
              <a:t>Tee ületamine</a:t>
            </a:r>
            <a:endParaRPr lang="et-EE" sz="1200" noProof="0" dirty="0">
              <a:solidFill>
                <a:schemeClr val="accent1"/>
              </a:solidFill>
            </a:endParaRPr>
          </a:p>
          <a:p>
            <a:pPr lvl="1">
              <a:lnSpc>
                <a:spcPct val="120000"/>
              </a:lnSpc>
              <a:spcBef>
                <a:spcPts val="0"/>
              </a:spcBef>
            </a:pPr>
            <a:r>
              <a:rPr lang="et-EE" sz="1200" noProof="0" dirty="0"/>
              <a:t>Tee ületamine punase fooritulega (küsimus 26)</a:t>
            </a:r>
          </a:p>
          <a:p>
            <a:pPr marL="0" indent="0">
              <a:buNone/>
            </a:pPr>
            <a:endParaRPr lang="et-EE" sz="1200" noProof="0" dirty="0">
              <a:solidFill>
                <a:srgbClr val="A01E28"/>
              </a:solidFill>
              <a:hlinkClick r:id="rId9" action="ppaction://hlinksldjump"/>
            </a:endParaRPr>
          </a:p>
          <a:p>
            <a:pPr marL="0" indent="0">
              <a:buNone/>
            </a:pPr>
            <a:r>
              <a:rPr lang="et-EE" sz="1200" noProof="0" dirty="0">
                <a:solidFill>
                  <a:srgbClr val="A01E28"/>
                </a:solidFill>
                <a:hlinkClick r:id="rId9" action="ppaction://hlinksldjump"/>
              </a:rPr>
              <a:t>KAMPAANIA MÄRKAMINE </a:t>
            </a:r>
            <a:endParaRPr lang="et-EE" sz="1200" noProof="0" dirty="0">
              <a:solidFill>
                <a:srgbClr val="A01E28"/>
              </a:solidFill>
            </a:endParaRPr>
          </a:p>
          <a:p>
            <a:pPr lvl="1"/>
            <a:r>
              <a:rPr lang="et-EE" sz="1200" noProof="0" dirty="0"/>
              <a:t>Elektritõukerattaga ohutu liiklemine (küsimus 28)</a:t>
            </a:r>
          </a:p>
          <a:p>
            <a:pPr lvl="1"/>
            <a:r>
              <a:rPr lang="et-EE" sz="1200" noProof="0" dirty="0"/>
              <a:t>Ohutu linnakiirus (küsimus 29)</a:t>
            </a:r>
          </a:p>
          <a:p>
            <a:pPr lvl="2"/>
            <a:r>
              <a:rPr lang="et-EE" sz="1200" noProof="0" dirty="0"/>
              <a:t>Märkamise kanal (küsimus 30)</a:t>
            </a:r>
          </a:p>
          <a:p>
            <a:pPr marL="0" indent="0">
              <a:buNone/>
            </a:pPr>
            <a:endParaRPr lang="et-EE" sz="1200" noProof="0" dirty="0"/>
          </a:p>
          <a:p>
            <a:pPr marL="0" indent="0">
              <a:buNone/>
            </a:pPr>
            <a:r>
              <a:rPr lang="et-EE" sz="1200" noProof="0" dirty="0">
                <a:hlinkClick r:id="rId10" action="ppaction://hlinksldjump"/>
              </a:rPr>
              <a:t>ANKEET</a:t>
            </a:r>
            <a:endParaRPr lang="et-EE" sz="1200" noProof="0" dirty="0"/>
          </a:p>
        </p:txBody>
      </p:sp>
    </p:spTree>
    <p:extLst>
      <p:ext uri="{BB962C8B-B14F-4D97-AF65-F5344CB8AC3E}">
        <p14:creationId xmlns:p14="http://schemas.microsoft.com/office/powerpoint/2010/main" val="2285682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FF4DA14A-6B47-2EE9-70FD-ABE0A23AE14E}"/>
              </a:ext>
            </a:extLst>
          </p:cNvPr>
          <p:cNvPicPr>
            <a:picLocks noGrp="1" noChangeAspect="1"/>
          </p:cNvPicPr>
          <p:nvPr>
            <p:ph sz="half" idx="13"/>
          </p:nvPr>
        </p:nvPicPr>
        <p:blipFill>
          <a:blip r:embed="rId2"/>
          <a:stretch>
            <a:fillRect/>
          </a:stretch>
        </p:blipFill>
        <p:spPr>
          <a:xfrm>
            <a:off x="6735465" y="1498600"/>
            <a:ext cx="4377332" cy="4886325"/>
          </a:xfrm>
          <a:prstGeom prst="rect">
            <a:avLst/>
          </a:prstGeom>
        </p:spPr>
      </p:pic>
      <p:pic>
        <p:nvPicPr>
          <p:cNvPr id="9" name="Content Placeholder 8">
            <a:extLst>
              <a:ext uri="{FF2B5EF4-FFF2-40B4-BE49-F238E27FC236}">
                <a16:creationId xmlns:a16="http://schemas.microsoft.com/office/drawing/2014/main" id="{C3F7D890-3111-A91B-813F-C79734D5B2D2}"/>
              </a:ext>
            </a:extLst>
          </p:cNvPr>
          <p:cNvPicPr>
            <a:picLocks noGrp="1" noChangeAspect="1"/>
          </p:cNvPicPr>
          <p:nvPr>
            <p:ph sz="half" idx="1"/>
          </p:nvPr>
        </p:nvPicPr>
        <p:blipFill>
          <a:blip r:embed="rId3"/>
          <a:stretch>
            <a:fillRect/>
          </a:stretch>
        </p:blipFill>
        <p:spPr>
          <a:xfrm>
            <a:off x="1488205" y="1498600"/>
            <a:ext cx="4488014" cy="4886325"/>
          </a:xfrm>
          <a:prstGeom prst="rect">
            <a:avLst/>
          </a:prstGeom>
        </p:spPr>
      </p:pic>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noProof="0" dirty="0"/>
              <a:t>Jalgrattaga liiklemine</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lstStyle/>
          <a:p>
            <a:r>
              <a:rPr lang="et-EE" noProof="0" dirty="0"/>
              <a:t>Ohutusvarustuse kasutamine – Kiivri kandmine</a:t>
            </a:r>
          </a:p>
        </p:txBody>
      </p:sp>
      <p:cxnSp>
        <p:nvCxnSpPr>
          <p:cNvPr id="16" name="Straight Connector 15">
            <a:extLst>
              <a:ext uri="{FF2B5EF4-FFF2-40B4-BE49-F238E27FC236}">
                <a16:creationId xmlns:a16="http://schemas.microsoft.com/office/drawing/2014/main" id="{5579A95F-FF75-AD4A-9A12-35FDFDDC0CD5}"/>
              </a:ext>
            </a:extLst>
          </p:cNvPr>
          <p:cNvCxnSpPr>
            <a:cxnSpLocks/>
          </p:cNvCxnSpPr>
          <p:nvPr/>
        </p:nvCxnSpPr>
        <p:spPr>
          <a:xfrm>
            <a:off x="8701592" y="2166120"/>
            <a:ext cx="0" cy="4122549"/>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6">
            <a:extLst>
              <a:ext uri="{FF2B5EF4-FFF2-40B4-BE49-F238E27FC236}">
                <a16:creationId xmlns:a16="http://schemas.microsoft.com/office/drawing/2014/main" id="{74C00C51-D7E1-F0EA-B97B-F55294C1EBC8}"/>
              </a:ext>
            </a:extLst>
          </p:cNvPr>
          <p:cNvCxnSpPr>
            <a:cxnSpLocks/>
          </p:cNvCxnSpPr>
          <p:nvPr/>
        </p:nvCxnSpPr>
        <p:spPr>
          <a:xfrm>
            <a:off x="3558639" y="2262376"/>
            <a:ext cx="0" cy="4122549"/>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6">
            <a:extLst>
              <a:ext uri="{FF2B5EF4-FFF2-40B4-BE49-F238E27FC236}">
                <a16:creationId xmlns:a16="http://schemas.microsoft.com/office/drawing/2014/main" id="{72B46D15-EF95-C6F2-D2A8-285C71FF1E18}"/>
              </a:ext>
            </a:extLst>
          </p:cNvPr>
          <p:cNvCxnSpPr>
            <a:cxnSpLocks/>
          </p:cNvCxnSpPr>
          <p:nvPr/>
        </p:nvCxnSpPr>
        <p:spPr>
          <a:xfrm>
            <a:off x="3233960" y="2262376"/>
            <a:ext cx="0" cy="4122549"/>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044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34A70440-8F0B-D802-3DA4-BD84D692573C}"/>
              </a:ext>
            </a:extLst>
          </p:cNvPr>
          <p:cNvPicPr>
            <a:picLocks noGrp="1" noChangeAspect="1"/>
          </p:cNvPicPr>
          <p:nvPr>
            <p:ph sz="half" idx="13"/>
          </p:nvPr>
        </p:nvPicPr>
        <p:blipFill>
          <a:blip r:embed="rId2"/>
          <a:stretch>
            <a:fillRect/>
          </a:stretch>
        </p:blipFill>
        <p:spPr>
          <a:xfrm>
            <a:off x="6766098" y="1498600"/>
            <a:ext cx="4316067" cy="4886325"/>
          </a:xfrm>
          <a:prstGeom prst="rect">
            <a:avLst/>
          </a:prstGeom>
        </p:spPr>
      </p:pic>
      <p:pic>
        <p:nvPicPr>
          <p:cNvPr id="8" name="Content Placeholder 7">
            <a:extLst>
              <a:ext uri="{FF2B5EF4-FFF2-40B4-BE49-F238E27FC236}">
                <a16:creationId xmlns:a16="http://schemas.microsoft.com/office/drawing/2014/main" id="{35A027F4-51BC-DF6E-9414-1D55CB715791}"/>
              </a:ext>
            </a:extLst>
          </p:cNvPr>
          <p:cNvPicPr>
            <a:picLocks noGrp="1" noChangeAspect="1"/>
          </p:cNvPicPr>
          <p:nvPr>
            <p:ph sz="half" idx="1"/>
          </p:nvPr>
        </p:nvPicPr>
        <p:blipFill>
          <a:blip r:embed="rId3"/>
          <a:stretch>
            <a:fillRect/>
          </a:stretch>
        </p:blipFill>
        <p:spPr>
          <a:xfrm>
            <a:off x="1507634" y="1498600"/>
            <a:ext cx="4449156" cy="4886325"/>
          </a:xfrm>
          <a:prstGeom prst="rect">
            <a:avLst/>
          </a:prstGeom>
        </p:spPr>
      </p:pic>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noProof="0" dirty="0"/>
              <a:t>Jalgrattaga liiklemine</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lstStyle/>
          <a:p>
            <a:r>
              <a:rPr lang="et-EE" noProof="0" dirty="0"/>
              <a:t>Ohutusvarustuse kasutamine – Ohutusvesti kandmine</a:t>
            </a:r>
          </a:p>
        </p:txBody>
      </p:sp>
      <p:cxnSp>
        <p:nvCxnSpPr>
          <p:cNvPr id="13" name="Straight Connector 12">
            <a:extLst>
              <a:ext uri="{FF2B5EF4-FFF2-40B4-BE49-F238E27FC236}">
                <a16:creationId xmlns:a16="http://schemas.microsoft.com/office/drawing/2014/main" id="{3771D4FA-FCE1-A74F-990B-561B203F9557}"/>
              </a:ext>
            </a:extLst>
          </p:cNvPr>
          <p:cNvCxnSpPr>
            <a:cxnSpLocks/>
          </p:cNvCxnSpPr>
          <p:nvPr/>
        </p:nvCxnSpPr>
        <p:spPr>
          <a:xfrm>
            <a:off x="8720879" y="2117754"/>
            <a:ext cx="0" cy="4122549"/>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A9A512E-CBF7-FA4A-AE16-CCC77C3683A7}"/>
              </a:ext>
            </a:extLst>
          </p:cNvPr>
          <p:cNvCxnSpPr>
            <a:cxnSpLocks/>
          </p:cNvCxnSpPr>
          <p:nvPr/>
        </p:nvCxnSpPr>
        <p:spPr>
          <a:xfrm>
            <a:off x="3889188" y="2357792"/>
            <a:ext cx="0" cy="4122549"/>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6">
            <a:extLst>
              <a:ext uri="{FF2B5EF4-FFF2-40B4-BE49-F238E27FC236}">
                <a16:creationId xmlns:a16="http://schemas.microsoft.com/office/drawing/2014/main" id="{2FF58B31-C70A-663C-FFAE-B437FE940532}"/>
              </a:ext>
            </a:extLst>
          </p:cNvPr>
          <p:cNvCxnSpPr>
            <a:cxnSpLocks/>
          </p:cNvCxnSpPr>
          <p:nvPr/>
        </p:nvCxnSpPr>
        <p:spPr>
          <a:xfrm>
            <a:off x="3198749" y="2357792"/>
            <a:ext cx="0" cy="4122549"/>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168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3006D-5FA3-E244-928C-8C7E1E779B4D}"/>
              </a:ext>
            </a:extLst>
          </p:cNvPr>
          <p:cNvSpPr>
            <a:spLocks noGrp="1"/>
          </p:cNvSpPr>
          <p:nvPr>
            <p:ph sz="half" idx="1"/>
          </p:nvPr>
        </p:nvSpPr>
        <p:spPr>
          <a:xfrm>
            <a:off x="1302487" y="1499191"/>
            <a:ext cx="10187763" cy="4885901"/>
          </a:xfrm>
        </p:spPr>
        <p:txBody>
          <a:bodyPr>
            <a:normAutofit/>
          </a:bodyPr>
          <a:lstStyle/>
          <a:p>
            <a:r>
              <a:rPr lang="et-EE" noProof="0" dirty="0">
                <a:solidFill>
                  <a:schemeClr val="accent1"/>
                </a:solidFill>
              </a:rPr>
              <a:t>Pimedal ajal sõidavad rattaga 29% rattureist</a:t>
            </a:r>
            <a:r>
              <a:rPr lang="et-EE" noProof="0" dirty="0"/>
              <a:t>, see näitaja on vähenemas. </a:t>
            </a:r>
          </a:p>
          <a:p>
            <a:r>
              <a:rPr lang="et-EE" noProof="0" dirty="0"/>
              <a:t>Pimedal ajal sõidavad rattaga sagedamini mehed ja kuni 3</a:t>
            </a:r>
            <a:r>
              <a:rPr lang="en-US" noProof="0" dirty="0"/>
              <a:t>5</a:t>
            </a:r>
            <a:r>
              <a:rPr lang="et-EE" noProof="0" dirty="0"/>
              <a:t>-aastased, jalgratast peamiselt transportimiseks kasutavad elanikud.</a:t>
            </a:r>
          </a:p>
          <a:p>
            <a:endParaRPr lang="et-EE" noProof="0" dirty="0"/>
          </a:p>
          <a:p>
            <a:r>
              <a:rPr lang="et-EE" noProof="0" dirty="0"/>
              <a:t>Pimeda ajal sõitvatel jalgratturitel põleb pimeda ajal rattal ees valge kui ka taga punane tuli 80%-l. Kumbki tuli ei põle 17%-l. Eelmistel aastatel on need näitajad olnud ligilähedased.</a:t>
            </a:r>
          </a:p>
          <a:p>
            <a:r>
              <a:rPr lang="et-EE" noProof="0" dirty="0"/>
              <a:t>Tuled põlevad pimeda ajal sagedamini üle 49-aastastel ja muukeelsetel jalgratturitel.</a:t>
            </a:r>
          </a:p>
          <a:p>
            <a:pPr marL="0" indent="0">
              <a:buNone/>
            </a:pPr>
            <a:endParaRPr lang="et-EE" noProof="0" dirty="0"/>
          </a:p>
          <a:p>
            <a:endParaRPr lang="et-EE" noProof="0" dirty="0"/>
          </a:p>
          <a:p>
            <a:endParaRPr lang="et-EE" noProof="0" dirty="0"/>
          </a:p>
          <a:p>
            <a:endParaRPr lang="et-EE" noProof="0" dirty="0"/>
          </a:p>
          <a:p>
            <a:endParaRPr lang="et-EE" noProof="0" dirty="0"/>
          </a:p>
          <a:p>
            <a:endParaRPr lang="et-EE" noProof="0" dirty="0"/>
          </a:p>
        </p:txBody>
      </p:sp>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noProof="0" dirty="0"/>
              <a:t>Jalgrattaga liiklemine</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noProof="0" dirty="0"/>
              <a:t>Ohutusvarustuse kasutamine – Ohutusvarustus (Slaid 23)</a:t>
            </a:r>
          </a:p>
        </p:txBody>
      </p:sp>
    </p:spTree>
    <p:extLst>
      <p:ext uri="{BB962C8B-B14F-4D97-AF65-F5344CB8AC3E}">
        <p14:creationId xmlns:p14="http://schemas.microsoft.com/office/powerpoint/2010/main" val="792791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noProof="0" dirty="0"/>
              <a:t>Jalgrattaga liiklemine</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normAutofit/>
          </a:bodyPr>
          <a:lstStyle/>
          <a:p>
            <a:r>
              <a:rPr lang="et-EE" noProof="0" dirty="0"/>
              <a:t>Ohutusvarustuse kasutamine – Tulede olemasolu ja põlemine pimeda ajal</a:t>
            </a:r>
          </a:p>
        </p:txBody>
      </p:sp>
      <p:cxnSp>
        <p:nvCxnSpPr>
          <p:cNvPr id="7" name="Straight Connector 6">
            <a:extLst>
              <a:ext uri="{FF2B5EF4-FFF2-40B4-BE49-F238E27FC236}">
                <a16:creationId xmlns:a16="http://schemas.microsoft.com/office/drawing/2014/main" id="{0B4D5217-B105-4346-BB42-E2A57E68C21B}"/>
              </a:ext>
            </a:extLst>
          </p:cNvPr>
          <p:cNvCxnSpPr>
            <a:cxnSpLocks/>
          </p:cNvCxnSpPr>
          <p:nvPr/>
        </p:nvCxnSpPr>
        <p:spPr>
          <a:xfrm>
            <a:off x="3596194" y="1899038"/>
            <a:ext cx="0" cy="4122549"/>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C7E9D847-302F-FC97-CE2A-B7403C0613DC}"/>
              </a:ext>
            </a:extLst>
          </p:cNvPr>
          <p:cNvPicPr>
            <a:picLocks noGrp="1" noChangeAspect="1"/>
          </p:cNvPicPr>
          <p:nvPr>
            <p:ph sz="half" idx="13"/>
          </p:nvPr>
        </p:nvPicPr>
        <p:blipFill>
          <a:blip r:embed="rId2"/>
          <a:stretch>
            <a:fillRect/>
          </a:stretch>
        </p:blipFill>
        <p:spPr>
          <a:xfrm>
            <a:off x="6499224" y="1498600"/>
            <a:ext cx="4849814" cy="4886325"/>
          </a:xfrm>
          <a:prstGeom prst="rect">
            <a:avLst/>
          </a:prstGeom>
        </p:spPr>
      </p:pic>
      <p:pic>
        <p:nvPicPr>
          <p:cNvPr id="10" name="Content Placeholder 9">
            <a:extLst>
              <a:ext uri="{FF2B5EF4-FFF2-40B4-BE49-F238E27FC236}">
                <a16:creationId xmlns:a16="http://schemas.microsoft.com/office/drawing/2014/main" id="{3C567978-7E04-B13B-73A6-CA86E4796E4B}"/>
              </a:ext>
            </a:extLst>
          </p:cNvPr>
          <p:cNvPicPr>
            <a:picLocks noGrp="1" noChangeAspect="1"/>
          </p:cNvPicPr>
          <p:nvPr>
            <p:ph sz="half" idx="1"/>
          </p:nvPr>
        </p:nvPicPr>
        <p:blipFill>
          <a:blip r:embed="rId3"/>
          <a:stretch>
            <a:fillRect/>
          </a:stretch>
        </p:blipFill>
        <p:spPr>
          <a:xfrm>
            <a:off x="1301750" y="1526285"/>
            <a:ext cx="4860925" cy="4830955"/>
          </a:xfrm>
          <a:prstGeom prst="rect">
            <a:avLst/>
          </a:prstGeom>
        </p:spPr>
      </p:pic>
    </p:spTree>
    <p:extLst>
      <p:ext uri="{BB962C8B-B14F-4D97-AF65-F5344CB8AC3E}">
        <p14:creationId xmlns:p14="http://schemas.microsoft.com/office/powerpoint/2010/main" val="911938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3006D-5FA3-E244-928C-8C7E1E779B4D}"/>
              </a:ext>
            </a:extLst>
          </p:cNvPr>
          <p:cNvSpPr>
            <a:spLocks noGrp="1"/>
          </p:cNvSpPr>
          <p:nvPr>
            <p:ph sz="half" idx="1"/>
          </p:nvPr>
        </p:nvSpPr>
        <p:spPr/>
        <p:txBody>
          <a:bodyPr>
            <a:normAutofit/>
          </a:bodyPr>
          <a:lstStyle/>
          <a:p>
            <a:r>
              <a:rPr lang="et-EE" noProof="0" dirty="0"/>
              <a:t>Ratturitele esitati liiklusteadlikkuse tuvastamiseks erinevaid väiteid. Järgneval slaidil on välja toodud õige vastuse andnute osakaalud. Valdavalt on teadlikke rohkem kui mitteteadlikke. </a:t>
            </a:r>
          </a:p>
          <a:p>
            <a:endParaRPr lang="et-EE" noProof="0" dirty="0"/>
          </a:p>
          <a:p>
            <a:r>
              <a:rPr lang="et-EE" noProof="0" dirty="0"/>
              <a:t>Küsimuse puhul “</a:t>
            </a:r>
            <a:r>
              <a:rPr lang="et-EE" noProof="0" dirty="0">
                <a:solidFill>
                  <a:schemeClr val="accent1"/>
                </a:solidFill>
              </a:rPr>
              <a:t>Kas jalgratturil on eesõigus sõiduteel sõitvate juhtide ees, kui ta soovib ületada sõiduteed ülekäigurajal sõites</a:t>
            </a:r>
            <a:r>
              <a:rPr lang="et-EE" noProof="0" dirty="0"/>
              <a:t>?“ loeti õigeks nii eitav vastus (71%), kui ka vastus “jah, kui ta sõidab ülekäigurajal, millele sõiduteel sõitev juht pöörab” (15%).</a:t>
            </a:r>
          </a:p>
          <a:p>
            <a:r>
              <a:rPr lang="et-EE" noProof="0" dirty="0"/>
              <a:t>Taustatunnuste osas erinevusi ei ilmnenud. </a:t>
            </a:r>
          </a:p>
          <a:p>
            <a:r>
              <a:rPr lang="et-EE" noProof="0" dirty="0"/>
              <a:t>Teadlike osakaal on siinkohal tasapisi tõusnud.</a:t>
            </a:r>
          </a:p>
          <a:p>
            <a:endParaRPr lang="et-EE" noProof="0" dirty="0"/>
          </a:p>
          <a:p>
            <a:r>
              <a:rPr lang="et-EE" noProof="0" dirty="0"/>
              <a:t>85% ratturitest on teadlikud, et </a:t>
            </a:r>
            <a:r>
              <a:rPr lang="et-EE" noProof="0" dirty="0">
                <a:solidFill>
                  <a:schemeClr val="accent1"/>
                </a:solidFill>
              </a:rPr>
              <a:t>raudtee ülekäigukohal on jalgratturil kohustus rattalt maha tulla</a:t>
            </a:r>
            <a:r>
              <a:rPr lang="et-EE" noProof="0" dirty="0"/>
              <a:t>.</a:t>
            </a:r>
          </a:p>
          <a:p>
            <a:r>
              <a:rPr lang="et-EE" noProof="0" dirty="0"/>
              <a:t>Taustatunnuste osas erinevusi ei ilmnenud. </a:t>
            </a:r>
          </a:p>
          <a:p>
            <a:r>
              <a:rPr lang="et-EE" noProof="0" dirty="0"/>
              <a:t>Võrreldes eelmiste aastatega on teadlikkus sii</a:t>
            </a:r>
            <a:r>
              <a:rPr lang="en-US" noProof="0" dirty="0"/>
              <a:t>n</a:t>
            </a:r>
            <a:r>
              <a:rPr lang="et-EE" noProof="0" dirty="0"/>
              <a:t>kohal oluliselt tõusnud.</a:t>
            </a:r>
          </a:p>
          <a:p>
            <a:endParaRPr lang="et-EE" noProof="0" dirty="0">
              <a:solidFill>
                <a:schemeClr val="accent1"/>
              </a:solidFill>
            </a:endParaRPr>
          </a:p>
        </p:txBody>
      </p:sp>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noProof="0" dirty="0"/>
              <a:t>Jalgrattaga liiklemine</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noProof="0" dirty="0"/>
              <a:t>Teadlikkus (Slaid 25, 26)</a:t>
            </a:r>
          </a:p>
        </p:txBody>
      </p:sp>
    </p:spTree>
    <p:extLst>
      <p:ext uri="{BB962C8B-B14F-4D97-AF65-F5344CB8AC3E}">
        <p14:creationId xmlns:p14="http://schemas.microsoft.com/office/powerpoint/2010/main" val="344464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33768C-34B9-6B4D-918D-38E1509FAB5B}"/>
              </a:ext>
            </a:extLst>
          </p:cNvPr>
          <p:cNvSpPr>
            <a:spLocks noGrp="1"/>
          </p:cNvSpPr>
          <p:nvPr>
            <p:ph type="title"/>
          </p:nvPr>
        </p:nvSpPr>
        <p:spPr/>
        <p:txBody>
          <a:bodyPr/>
          <a:lstStyle/>
          <a:p>
            <a:r>
              <a:rPr lang="et-EE" noProof="0" dirty="0"/>
              <a:t>Jalgrattaga liiklemine</a:t>
            </a:r>
          </a:p>
        </p:txBody>
      </p:sp>
      <p:sp>
        <p:nvSpPr>
          <p:cNvPr id="4" name="Subtitle 3">
            <a:extLst>
              <a:ext uri="{FF2B5EF4-FFF2-40B4-BE49-F238E27FC236}">
                <a16:creationId xmlns:a16="http://schemas.microsoft.com/office/drawing/2014/main" id="{7B163182-4B2B-A14E-9FF1-3F9A306373F4}"/>
              </a:ext>
            </a:extLst>
          </p:cNvPr>
          <p:cNvSpPr>
            <a:spLocks noGrp="1"/>
          </p:cNvSpPr>
          <p:nvPr>
            <p:ph type="subTitle" idx="14"/>
          </p:nvPr>
        </p:nvSpPr>
        <p:spPr/>
        <p:txBody>
          <a:bodyPr/>
          <a:lstStyle/>
          <a:p>
            <a:r>
              <a:rPr lang="et-EE" noProof="0" dirty="0"/>
              <a:t>Teadlikkus ja teadlik käitumine</a:t>
            </a:r>
          </a:p>
          <a:p>
            <a:endParaRPr lang="et-EE" noProof="0" dirty="0"/>
          </a:p>
        </p:txBody>
      </p:sp>
      <p:pic>
        <p:nvPicPr>
          <p:cNvPr id="7" name="Content Placeholder 6">
            <a:extLst>
              <a:ext uri="{FF2B5EF4-FFF2-40B4-BE49-F238E27FC236}">
                <a16:creationId xmlns:a16="http://schemas.microsoft.com/office/drawing/2014/main" id="{46B8FAA6-DA03-A8E5-F761-AACAC189B868}"/>
              </a:ext>
            </a:extLst>
          </p:cNvPr>
          <p:cNvPicPr>
            <a:picLocks noGrp="1" noChangeAspect="1"/>
          </p:cNvPicPr>
          <p:nvPr>
            <p:ph sz="half" idx="1"/>
          </p:nvPr>
        </p:nvPicPr>
        <p:blipFill>
          <a:blip r:embed="rId3"/>
          <a:stretch>
            <a:fillRect/>
          </a:stretch>
        </p:blipFill>
        <p:spPr>
          <a:xfrm>
            <a:off x="1456662" y="1498600"/>
            <a:ext cx="9742225" cy="4886325"/>
          </a:xfrm>
          <a:prstGeom prst="rect">
            <a:avLst/>
          </a:prstGeom>
        </p:spPr>
      </p:pic>
    </p:spTree>
    <p:extLst>
      <p:ext uri="{BB962C8B-B14F-4D97-AF65-F5344CB8AC3E}">
        <p14:creationId xmlns:p14="http://schemas.microsoft.com/office/powerpoint/2010/main" val="1643747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16C8C693-D984-8AA6-27C0-8A5457767754}"/>
              </a:ext>
            </a:extLst>
          </p:cNvPr>
          <p:cNvPicPr>
            <a:picLocks noGrp="1" noChangeAspect="1"/>
          </p:cNvPicPr>
          <p:nvPr>
            <p:ph sz="half" idx="13"/>
          </p:nvPr>
        </p:nvPicPr>
        <p:blipFill>
          <a:blip r:embed="rId2"/>
          <a:stretch>
            <a:fillRect/>
          </a:stretch>
        </p:blipFill>
        <p:spPr>
          <a:xfrm>
            <a:off x="6707395" y="1498600"/>
            <a:ext cx="4433473" cy="4886325"/>
          </a:xfrm>
          <a:prstGeom prst="rect">
            <a:avLst/>
          </a:prstGeom>
        </p:spPr>
      </p:pic>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noProof="0" dirty="0"/>
              <a:t>Jalgrattaga liiklemine</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normAutofit/>
          </a:bodyPr>
          <a:lstStyle/>
          <a:p>
            <a:r>
              <a:rPr lang="et-EE" noProof="0" dirty="0"/>
              <a:t>Teadlikkus</a:t>
            </a:r>
          </a:p>
        </p:txBody>
      </p:sp>
      <p:cxnSp>
        <p:nvCxnSpPr>
          <p:cNvPr id="16" name="Straight Connector 15">
            <a:extLst>
              <a:ext uri="{FF2B5EF4-FFF2-40B4-BE49-F238E27FC236}">
                <a16:creationId xmlns:a16="http://schemas.microsoft.com/office/drawing/2014/main" id="{F701D270-1C18-314F-A495-47781DA932FE}"/>
              </a:ext>
            </a:extLst>
          </p:cNvPr>
          <p:cNvCxnSpPr>
            <a:cxnSpLocks/>
          </p:cNvCxnSpPr>
          <p:nvPr/>
        </p:nvCxnSpPr>
        <p:spPr>
          <a:xfrm>
            <a:off x="10413698" y="2138390"/>
            <a:ext cx="0" cy="4246535"/>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B93592C-879B-8A4E-B314-DBDBFE636DDC}"/>
              </a:ext>
            </a:extLst>
          </p:cNvPr>
          <p:cNvCxnSpPr>
            <a:cxnSpLocks/>
          </p:cNvCxnSpPr>
          <p:nvPr/>
        </p:nvCxnSpPr>
        <p:spPr>
          <a:xfrm>
            <a:off x="5260568" y="2610853"/>
            <a:ext cx="0" cy="3620249"/>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85515D3E-5097-03AF-A1D3-EE33FCE49172}"/>
              </a:ext>
            </a:extLst>
          </p:cNvPr>
          <p:cNvPicPr>
            <a:picLocks noGrp="1" noChangeAspect="1"/>
          </p:cNvPicPr>
          <p:nvPr>
            <p:ph sz="half" idx="1"/>
          </p:nvPr>
        </p:nvPicPr>
        <p:blipFill>
          <a:blip r:embed="rId3"/>
          <a:stretch>
            <a:fillRect/>
          </a:stretch>
        </p:blipFill>
        <p:spPr>
          <a:xfrm>
            <a:off x="1473124" y="1498600"/>
            <a:ext cx="4518177" cy="4886325"/>
          </a:xfrm>
          <a:prstGeom prst="rect">
            <a:avLst/>
          </a:prstGeom>
        </p:spPr>
      </p:pic>
      <p:cxnSp>
        <p:nvCxnSpPr>
          <p:cNvPr id="3" name="Straight Connector 15">
            <a:extLst>
              <a:ext uri="{FF2B5EF4-FFF2-40B4-BE49-F238E27FC236}">
                <a16:creationId xmlns:a16="http://schemas.microsoft.com/office/drawing/2014/main" id="{C39D19C1-C050-2230-34A7-E544A76A6792}"/>
              </a:ext>
            </a:extLst>
          </p:cNvPr>
          <p:cNvCxnSpPr>
            <a:cxnSpLocks/>
          </p:cNvCxnSpPr>
          <p:nvPr/>
        </p:nvCxnSpPr>
        <p:spPr>
          <a:xfrm>
            <a:off x="5276470" y="2847382"/>
            <a:ext cx="0" cy="3537543"/>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704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9BD6-1019-B54C-8125-6E00C8C9EFF7}"/>
              </a:ext>
            </a:extLst>
          </p:cNvPr>
          <p:cNvSpPr>
            <a:spLocks noGrp="1"/>
          </p:cNvSpPr>
          <p:nvPr>
            <p:ph type="ctrTitle"/>
          </p:nvPr>
        </p:nvSpPr>
        <p:spPr>
          <a:xfrm>
            <a:off x="2557041" y="3393821"/>
            <a:ext cx="9051380" cy="861238"/>
          </a:xfrm>
        </p:spPr>
        <p:txBody>
          <a:bodyPr>
            <a:normAutofit fontScale="90000"/>
          </a:bodyPr>
          <a:lstStyle/>
          <a:p>
            <a:r>
              <a:rPr lang="et-EE" noProof="0" dirty="0"/>
              <a:t>Elektritõukerattaga liiklemine</a:t>
            </a:r>
          </a:p>
        </p:txBody>
      </p:sp>
    </p:spTree>
    <p:extLst>
      <p:ext uri="{BB962C8B-B14F-4D97-AF65-F5344CB8AC3E}">
        <p14:creationId xmlns:p14="http://schemas.microsoft.com/office/powerpoint/2010/main" val="2202790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3006D-5FA3-E244-928C-8C7E1E779B4D}"/>
              </a:ext>
            </a:extLst>
          </p:cNvPr>
          <p:cNvSpPr>
            <a:spLocks noGrp="1"/>
          </p:cNvSpPr>
          <p:nvPr>
            <p:ph sz="half" idx="1"/>
          </p:nvPr>
        </p:nvSpPr>
        <p:spPr>
          <a:xfrm>
            <a:off x="1302488" y="1499191"/>
            <a:ext cx="10051312" cy="5187856"/>
          </a:xfrm>
        </p:spPr>
        <p:txBody>
          <a:bodyPr>
            <a:normAutofit lnSpcReduction="10000"/>
          </a:bodyPr>
          <a:lstStyle/>
          <a:p>
            <a:r>
              <a:rPr lang="et-EE" noProof="0" dirty="0">
                <a:solidFill>
                  <a:schemeClr val="accent1"/>
                </a:solidFill>
              </a:rPr>
              <a:t>Viimase 12 kuu jooksul on elektritõukerattaga liigelnud 30% elanikkonnast, so 337 200 ± 32 200 inimest. </a:t>
            </a:r>
            <a:r>
              <a:rPr lang="et-EE" noProof="0" dirty="0"/>
              <a:t>Aastatega on elektritõukerattaga sõitnute osakaal üha tõusnud.</a:t>
            </a:r>
          </a:p>
          <a:p>
            <a:r>
              <a:rPr lang="et-EE" noProof="0" dirty="0"/>
              <a:t>Elektritõukerattaga on sõitnud sagedamini mehed, kuni </a:t>
            </a:r>
            <a:r>
              <a:rPr lang="en-US" dirty="0"/>
              <a:t>50</a:t>
            </a:r>
            <a:r>
              <a:rPr lang="et-EE" noProof="0" dirty="0"/>
              <a:t>-aastased ja Põhja-Eesti elanikud, samuti kõrgemasse sissetulekugruppi kuulujad (41%); harvemini naised ja üle 49-aastased, maapiirkondade elanikud. Kehtib tendents, mida nooremasse vanusegruppi kuulutakse, seda tõenäolisemalt ele</a:t>
            </a:r>
            <a:r>
              <a:rPr lang="en-US" noProof="0" dirty="0"/>
              <a:t>k</a:t>
            </a:r>
            <a:r>
              <a:rPr lang="et-EE" noProof="0" dirty="0"/>
              <a:t>tritõukerattaga sõidetakse.</a:t>
            </a:r>
          </a:p>
          <a:p>
            <a:endParaRPr lang="et-EE" noProof="0" dirty="0"/>
          </a:p>
          <a:p>
            <a:r>
              <a:rPr lang="et-EE" noProof="0" dirty="0"/>
              <a:t>Valdav osa ehk ca 2/3 elektritõukeratta kasutajatest on kasutanud peamiselt </a:t>
            </a:r>
            <a:r>
              <a:rPr lang="et-EE" noProof="0" dirty="0">
                <a:solidFill>
                  <a:schemeClr val="accent1"/>
                </a:solidFill>
              </a:rPr>
              <a:t>renditud elektritõukeratast </a:t>
            </a:r>
            <a:r>
              <a:rPr lang="et-EE" noProof="0" dirty="0"/>
              <a:t>ja neljandik </a:t>
            </a:r>
            <a:r>
              <a:rPr lang="et-EE" noProof="0" dirty="0">
                <a:solidFill>
                  <a:schemeClr val="accent1"/>
                </a:solidFill>
              </a:rPr>
              <a:t>isiklikku või peres, sõpradel olevat elektritõukeratast, 5% mõlemat enam-vähem võrdselt. </a:t>
            </a:r>
            <a:r>
              <a:rPr lang="et-EE" noProof="0" dirty="0"/>
              <a:t>Need proportsioonid pole aja jooksul oluliselt muutunud.</a:t>
            </a:r>
            <a:endParaRPr lang="et-EE" noProof="0" dirty="0">
              <a:solidFill>
                <a:schemeClr val="accent1"/>
              </a:solidFill>
            </a:endParaRPr>
          </a:p>
          <a:p>
            <a:r>
              <a:rPr lang="et-EE" noProof="0" dirty="0"/>
              <a:t>Kui renditud elektritõukeratast kasutavad sagedamini kuni 3</a:t>
            </a:r>
            <a:r>
              <a:rPr lang="en-US" noProof="0" dirty="0"/>
              <a:t>5</a:t>
            </a:r>
            <a:r>
              <a:rPr lang="et-EE" noProof="0" dirty="0"/>
              <a:t>-aastased, siis isiklikku pigem üle 34-aastased. Rendit</a:t>
            </a:r>
            <a:r>
              <a:rPr lang="en-US" noProof="0" dirty="0"/>
              <a:t>u</a:t>
            </a:r>
            <a:r>
              <a:rPr lang="et-EE" noProof="0" dirty="0"/>
              <a:t>d elektritõukeratast kasutavad sagedamini ka tallinlased.</a:t>
            </a:r>
          </a:p>
          <a:p>
            <a:r>
              <a:rPr lang="et-EE" noProof="0" dirty="0"/>
              <a:t>Elektritõukeratast kasutab 78% </a:t>
            </a:r>
            <a:r>
              <a:rPr lang="et-EE" noProof="0" dirty="0">
                <a:solidFill>
                  <a:schemeClr val="accent1"/>
                </a:solidFill>
              </a:rPr>
              <a:t>transpordivahendina</a:t>
            </a:r>
            <a:r>
              <a:rPr lang="et-EE" noProof="0" dirty="0"/>
              <a:t>, veidi vähem kui kolmandik ajaviiteks. Elektritõukeratta kasutamine ajaviiteks on veidi vähenenud.</a:t>
            </a:r>
          </a:p>
          <a:p>
            <a:r>
              <a:rPr lang="et-EE" noProof="0" dirty="0"/>
              <a:t>Eristub, et elektritõukeratast kasutavad transpordivahendina sagedamini 15-24-aastased; harvemini üle 49-aastased ja maapiirkondade (66%) elanikud. Ajaviiteks elektritõukeratta kasutamine on seda tõenäolisem, mida vanemasse vanusegruppi kuulutakse.</a:t>
            </a:r>
          </a:p>
          <a:p>
            <a:endParaRPr lang="et-EE" noProof="0" dirty="0"/>
          </a:p>
          <a:p>
            <a:r>
              <a:rPr lang="et-EE" noProof="0" dirty="0"/>
              <a:t>Valdav osa sõidab elektritõukerattaga kiirusega </a:t>
            </a:r>
            <a:r>
              <a:rPr lang="et-EE" noProof="0" dirty="0">
                <a:solidFill>
                  <a:schemeClr val="accent1"/>
                </a:solidFill>
              </a:rPr>
              <a:t>16-25 km/h </a:t>
            </a:r>
            <a:r>
              <a:rPr lang="et-EE" noProof="0" dirty="0"/>
              <a:t>(sagedamini mehed ja 15-34-aastased), vastava kiirusega sõitjate osakaal on püsinud ajas üsna samal tasemel. Neljandikul jääb sõidukiirus vahemikku 11-15 km/h (sagedamini naistel).</a:t>
            </a:r>
          </a:p>
          <a:p>
            <a:r>
              <a:rPr lang="et-EE" noProof="0" dirty="0"/>
              <a:t>Viimase 12 kuu jooksul on elektritõukerattaga </a:t>
            </a:r>
            <a:r>
              <a:rPr lang="et-EE" noProof="0" dirty="0">
                <a:solidFill>
                  <a:schemeClr val="accent1"/>
                </a:solidFill>
              </a:rPr>
              <a:t>sõitnud mitmekesi </a:t>
            </a:r>
            <a:r>
              <a:rPr lang="et-EE" noProof="0" dirty="0"/>
              <a:t>12%, </a:t>
            </a:r>
            <a:r>
              <a:rPr lang="et-EE" noProof="0" dirty="0">
                <a:solidFill>
                  <a:schemeClr val="accent1"/>
                </a:solidFill>
              </a:rPr>
              <a:t>so 41 800 ± 12 800 inimest</a:t>
            </a:r>
            <a:r>
              <a:rPr lang="et-EE" noProof="0" dirty="0"/>
              <a:t>, sh korduvalt 4% kasutajatest. Mitmekesi, eelkõige korduvalt sõitmine üha väheneb. Elektritõukerattaga mitmekesi sõit</a:t>
            </a:r>
            <a:r>
              <a:rPr lang="en-US" noProof="0" dirty="0"/>
              <a:t>mine</a:t>
            </a:r>
            <a:r>
              <a:rPr lang="et-EE" noProof="0" dirty="0"/>
              <a:t> on seda tõenäolisem, mida nooremasse vanusegruppi kuulutakse.</a:t>
            </a:r>
          </a:p>
          <a:p>
            <a:endParaRPr lang="et-EE" noProof="0" dirty="0"/>
          </a:p>
        </p:txBody>
      </p:sp>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noProof="0" dirty="0"/>
              <a:t>Elektritõukerattaga liiklemine</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normAutofit/>
          </a:bodyPr>
          <a:lstStyle/>
          <a:p>
            <a:r>
              <a:rPr lang="et-EE" noProof="0" dirty="0"/>
              <a:t>Elektritõukerattaga sõitmine (Slaid 29-31)</a:t>
            </a:r>
          </a:p>
        </p:txBody>
      </p:sp>
    </p:spTree>
    <p:extLst>
      <p:ext uri="{BB962C8B-B14F-4D97-AF65-F5344CB8AC3E}">
        <p14:creationId xmlns:p14="http://schemas.microsoft.com/office/powerpoint/2010/main" val="2992901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E5D5B7CE-B5CE-0839-68F8-6C39A28C92D7}"/>
              </a:ext>
            </a:extLst>
          </p:cNvPr>
          <p:cNvPicPr>
            <a:picLocks noGrp="1" noChangeAspect="1"/>
          </p:cNvPicPr>
          <p:nvPr>
            <p:ph sz="half" idx="13"/>
          </p:nvPr>
        </p:nvPicPr>
        <p:blipFill>
          <a:blip r:embed="rId3"/>
          <a:stretch>
            <a:fillRect/>
          </a:stretch>
        </p:blipFill>
        <p:spPr>
          <a:xfrm>
            <a:off x="6713098" y="1498600"/>
            <a:ext cx="4422066" cy="4886325"/>
          </a:xfrm>
          <a:prstGeom prst="rect">
            <a:avLst/>
          </a:prstGeom>
        </p:spPr>
      </p:pic>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noProof="0" dirty="0"/>
              <a:t>Elektritõukerattaga liiklemine</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noProof="0" dirty="0"/>
              <a:t>Elektritõukerattaga sõitmine</a:t>
            </a:r>
          </a:p>
        </p:txBody>
      </p:sp>
      <p:cxnSp>
        <p:nvCxnSpPr>
          <p:cNvPr id="30" name="Straight Connector 29">
            <a:extLst>
              <a:ext uri="{FF2B5EF4-FFF2-40B4-BE49-F238E27FC236}">
                <a16:creationId xmlns:a16="http://schemas.microsoft.com/office/drawing/2014/main" id="{275C95D9-AF77-F44C-BFF5-03297D2FB2FF}"/>
              </a:ext>
            </a:extLst>
          </p:cNvPr>
          <p:cNvCxnSpPr>
            <a:cxnSpLocks/>
          </p:cNvCxnSpPr>
          <p:nvPr/>
        </p:nvCxnSpPr>
        <p:spPr>
          <a:xfrm>
            <a:off x="8932079" y="1994066"/>
            <a:ext cx="0" cy="4246535"/>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76D4A51D-DCD6-D6DE-8E13-131336241DBC}"/>
              </a:ext>
            </a:extLst>
          </p:cNvPr>
          <p:cNvPicPr>
            <a:picLocks noGrp="1" noChangeAspect="1"/>
          </p:cNvPicPr>
          <p:nvPr>
            <p:ph sz="half" idx="1"/>
          </p:nvPr>
        </p:nvPicPr>
        <p:blipFill>
          <a:blip r:embed="rId4"/>
          <a:stretch>
            <a:fillRect/>
          </a:stretch>
        </p:blipFill>
        <p:spPr>
          <a:xfrm>
            <a:off x="1382680" y="1498600"/>
            <a:ext cx="4699064" cy="4886325"/>
          </a:xfrm>
          <a:prstGeom prst="rect">
            <a:avLst/>
          </a:prstGeom>
        </p:spPr>
      </p:pic>
    </p:spTree>
    <p:extLst>
      <p:ext uri="{BB962C8B-B14F-4D97-AF65-F5344CB8AC3E}">
        <p14:creationId xmlns:p14="http://schemas.microsoft.com/office/powerpoint/2010/main" val="1651624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365942-B2C3-6242-8EAC-D7B65DE55F17}"/>
              </a:ext>
            </a:extLst>
          </p:cNvPr>
          <p:cNvSpPr>
            <a:spLocks noGrp="1"/>
          </p:cNvSpPr>
          <p:nvPr>
            <p:ph sz="half" idx="1"/>
          </p:nvPr>
        </p:nvSpPr>
        <p:spPr/>
        <p:txBody>
          <a:bodyPr>
            <a:normAutofit lnSpcReduction="10000"/>
          </a:bodyPr>
          <a:lstStyle/>
          <a:p>
            <a:r>
              <a:rPr lang="et-EE" noProof="0" dirty="0"/>
              <a:t>Üldkogum: üle 15-aastane Eesti elanikkond, 1 102 616 elanikku (2021. aasta ESA andemetel) </a:t>
            </a:r>
          </a:p>
          <a:p>
            <a:r>
              <a:rPr lang="et-EE" noProof="0" dirty="0"/>
              <a:t>Meetod: Omnibuss (50% telefoni-intervjuud ja 50% Turu-uuringute AS veebipaneelis)</a:t>
            </a:r>
          </a:p>
          <a:p>
            <a:r>
              <a:rPr lang="et-EE" noProof="0" dirty="0"/>
              <a:t>Valimi koostamine: kasutati üldkogumi proportsionaalset mudelit, hiljem tulemused kaaluti üldkogumile vastavaks soo, vanusegruppide, rahvuse, hariduse, piirkonna ja asulatüübi järgi. </a:t>
            </a:r>
          </a:p>
          <a:p>
            <a:r>
              <a:rPr lang="et-EE" noProof="0" dirty="0"/>
              <a:t>Planeeritud ja tegelik valim: 1000 ja 1002</a:t>
            </a:r>
          </a:p>
          <a:p>
            <a:r>
              <a:rPr lang="et-EE" noProof="0" dirty="0"/>
              <a:t>Valimiviga: 1000 vastaja puhul ±3,1%, väiksemate gruppide vaatlemisel võib viga olla suurem</a:t>
            </a:r>
          </a:p>
          <a:p>
            <a:r>
              <a:rPr lang="et-EE" noProof="0" dirty="0"/>
              <a:t>Küsitluse pikkus: 7 lehekülge</a:t>
            </a:r>
          </a:p>
          <a:p>
            <a:r>
              <a:rPr lang="et-EE" noProof="0" dirty="0"/>
              <a:t>Küsitlusperiood: 1.-12. detsember 2023</a:t>
            </a:r>
          </a:p>
          <a:p>
            <a:r>
              <a:rPr lang="et-EE" noProof="0" dirty="0"/>
              <a:t>Aruande tekstis on esile toodud taustatunnuste vahelised erinevused, mis on usaldusnivool 95% statistiliselt olulised. Juhul, kui andmed ei võimaldanud kinnitada erinevuste statistilist olulisust, pole võrdlusi tekstis esitatud. </a:t>
            </a:r>
          </a:p>
          <a:p>
            <a:endParaRPr lang="et-EE" noProof="0" dirty="0"/>
          </a:p>
          <a:p>
            <a:pPr marL="0" indent="0">
              <a:lnSpc>
                <a:spcPct val="120000"/>
              </a:lnSpc>
              <a:spcBef>
                <a:spcPts val="0"/>
              </a:spcBef>
              <a:buNone/>
            </a:pPr>
            <a:endParaRPr lang="et-EE" noProof="0" dirty="0"/>
          </a:p>
          <a:p>
            <a:pPr marL="0" indent="0">
              <a:lnSpc>
                <a:spcPct val="120000"/>
              </a:lnSpc>
              <a:spcBef>
                <a:spcPts val="0"/>
              </a:spcBef>
              <a:buNone/>
            </a:pPr>
            <a:r>
              <a:rPr lang="et-EE" noProof="0" dirty="0">
                <a:solidFill>
                  <a:schemeClr val="accent1"/>
                </a:solidFill>
              </a:rPr>
              <a:t>VASTUTAJAD</a:t>
            </a:r>
          </a:p>
          <a:p>
            <a:pPr>
              <a:lnSpc>
                <a:spcPct val="120000"/>
              </a:lnSpc>
              <a:spcBef>
                <a:spcPts val="0"/>
              </a:spcBef>
            </a:pPr>
            <a:r>
              <a:rPr lang="et-EE" noProof="0" dirty="0"/>
              <a:t>Tellijapoolne kontaktisik			Raul Rom</a:t>
            </a:r>
          </a:p>
          <a:p>
            <a:pPr>
              <a:lnSpc>
                <a:spcPct val="120000"/>
              </a:lnSpc>
              <a:spcBef>
                <a:spcPts val="0"/>
              </a:spcBef>
            </a:pPr>
            <a:endParaRPr lang="et-EE" noProof="0" dirty="0"/>
          </a:p>
          <a:p>
            <a:pPr>
              <a:lnSpc>
                <a:spcPct val="120000"/>
              </a:lnSpc>
              <a:spcBef>
                <a:spcPts val="0"/>
              </a:spcBef>
            </a:pPr>
            <a:r>
              <a:rPr lang="et-EE" noProof="0" dirty="0"/>
              <a:t>Uuringu projektijuht ja aruande koostamine		Liis Grünberg, </a:t>
            </a:r>
            <a:r>
              <a:rPr lang="et-EE" noProof="0" dirty="0">
                <a:hlinkClick r:id="rId2"/>
              </a:rPr>
              <a:t>liis@turu-uuringute.ee</a:t>
            </a:r>
            <a:r>
              <a:rPr lang="et-EE" noProof="0" dirty="0"/>
              <a:t>, 58529707</a:t>
            </a:r>
          </a:p>
          <a:p>
            <a:pPr>
              <a:lnSpc>
                <a:spcPct val="120000"/>
              </a:lnSpc>
              <a:spcBef>
                <a:spcPts val="0"/>
              </a:spcBef>
            </a:pPr>
            <a:r>
              <a:rPr lang="et-EE" noProof="0" dirty="0"/>
              <a:t>Valim, ankeedi programmeerimine 		Kristel </a:t>
            </a:r>
            <a:r>
              <a:rPr lang="et-EE" noProof="0" dirty="0" err="1"/>
              <a:t>Merusk</a:t>
            </a:r>
            <a:endParaRPr lang="et-EE" noProof="0" dirty="0"/>
          </a:p>
          <a:p>
            <a:pPr>
              <a:lnSpc>
                <a:spcPct val="120000"/>
              </a:lnSpc>
              <a:spcBef>
                <a:spcPts val="0"/>
              </a:spcBef>
            </a:pPr>
            <a:r>
              <a:rPr lang="et-EE" noProof="0" dirty="0"/>
              <a:t>Andmetöötlus  				</a:t>
            </a:r>
            <a:r>
              <a:rPr lang="et-EE" noProof="0" dirty="0" err="1"/>
              <a:t>Reijo</a:t>
            </a:r>
            <a:r>
              <a:rPr lang="et-EE" noProof="0" dirty="0"/>
              <a:t> Pohl</a:t>
            </a:r>
          </a:p>
          <a:p>
            <a:pPr>
              <a:lnSpc>
                <a:spcPct val="120000"/>
              </a:lnSpc>
              <a:spcBef>
                <a:spcPts val="0"/>
              </a:spcBef>
            </a:pPr>
            <a:r>
              <a:rPr lang="et-EE" noProof="0" dirty="0"/>
              <a:t>Küsitlustöö koordineerimine			Angelina Oblikas</a:t>
            </a:r>
          </a:p>
          <a:p>
            <a:pPr>
              <a:lnSpc>
                <a:spcPct val="120000"/>
              </a:lnSpc>
              <a:spcBef>
                <a:spcPts val="0"/>
              </a:spcBef>
            </a:pPr>
            <a:endParaRPr lang="et-EE" noProof="0" dirty="0"/>
          </a:p>
          <a:p>
            <a:pPr marL="0" indent="0">
              <a:buNone/>
            </a:pPr>
            <a:endParaRPr lang="et-EE" noProof="0" dirty="0"/>
          </a:p>
        </p:txBody>
      </p:sp>
      <p:sp>
        <p:nvSpPr>
          <p:cNvPr id="3" name="Title 2">
            <a:extLst>
              <a:ext uri="{FF2B5EF4-FFF2-40B4-BE49-F238E27FC236}">
                <a16:creationId xmlns:a16="http://schemas.microsoft.com/office/drawing/2014/main" id="{F7D0BDCE-934C-8244-91CB-81CEF3A56A4A}"/>
              </a:ext>
            </a:extLst>
          </p:cNvPr>
          <p:cNvSpPr>
            <a:spLocks noGrp="1"/>
          </p:cNvSpPr>
          <p:nvPr>
            <p:ph type="title"/>
          </p:nvPr>
        </p:nvSpPr>
        <p:spPr/>
        <p:txBody>
          <a:bodyPr/>
          <a:lstStyle/>
          <a:p>
            <a:r>
              <a:rPr lang="et-EE" noProof="0" dirty="0"/>
              <a:t>Metoodika ja vastutajad</a:t>
            </a:r>
          </a:p>
        </p:txBody>
      </p:sp>
    </p:spTree>
    <p:extLst>
      <p:ext uri="{BB962C8B-B14F-4D97-AF65-F5344CB8AC3E}">
        <p14:creationId xmlns:p14="http://schemas.microsoft.com/office/powerpoint/2010/main" val="3491588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noProof="0" dirty="0"/>
              <a:t>Elektritõukerattaga liiklemine</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noProof="0" dirty="0"/>
              <a:t>Kasutamise eesmärk</a:t>
            </a:r>
          </a:p>
        </p:txBody>
      </p:sp>
      <p:cxnSp>
        <p:nvCxnSpPr>
          <p:cNvPr id="18" name="Straight Connector 17">
            <a:extLst>
              <a:ext uri="{FF2B5EF4-FFF2-40B4-BE49-F238E27FC236}">
                <a16:creationId xmlns:a16="http://schemas.microsoft.com/office/drawing/2014/main" id="{9E5A3F52-4C55-5E4E-A932-D24688368694}"/>
              </a:ext>
            </a:extLst>
          </p:cNvPr>
          <p:cNvCxnSpPr>
            <a:cxnSpLocks/>
          </p:cNvCxnSpPr>
          <p:nvPr/>
        </p:nvCxnSpPr>
        <p:spPr>
          <a:xfrm>
            <a:off x="3497228" y="1921790"/>
            <a:ext cx="0" cy="4246535"/>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AAE33CFD-A228-CC26-B338-48D4868BBF34}"/>
              </a:ext>
            </a:extLst>
          </p:cNvPr>
          <p:cNvPicPr>
            <a:picLocks noGrp="1" noChangeAspect="1"/>
          </p:cNvPicPr>
          <p:nvPr>
            <p:ph sz="half" idx="1"/>
          </p:nvPr>
        </p:nvPicPr>
        <p:blipFill>
          <a:blip r:embed="rId2"/>
          <a:stretch>
            <a:fillRect/>
          </a:stretch>
        </p:blipFill>
        <p:spPr>
          <a:xfrm>
            <a:off x="1382345" y="1498600"/>
            <a:ext cx="4699734" cy="4886325"/>
          </a:xfrm>
          <a:prstGeom prst="rect">
            <a:avLst/>
          </a:prstGeom>
        </p:spPr>
      </p:pic>
      <p:pic>
        <p:nvPicPr>
          <p:cNvPr id="11" name="Content Placeholder 10">
            <a:extLst>
              <a:ext uri="{FF2B5EF4-FFF2-40B4-BE49-F238E27FC236}">
                <a16:creationId xmlns:a16="http://schemas.microsoft.com/office/drawing/2014/main" id="{CC89ED06-F0F2-1A98-539A-463A978E3F67}"/>
              </a:ext>
            </a:extLst>
          </p:cNvPr>
          <p:cNvPicPr>
            <a:picLocks noGrp="1" noChangeAspect="1"/>
          </p:cNvPicPr>
          <p:nvPr>
            <p:ph sz="half" idx="13"/>
          </p:nvPr>
        </p:nvPicPr>
        <p:blipFill>
          <a:blip r:embed="rId3"/>
          <a:stretch>
            <a:fillRect/>
          </a:stretch>
        </p:blipFill>
        <p:spPr>
          <a:xfrm>
            <a:off x="6577065" y="1498600"/>
            <a:ext cx="4694133" cy="4886325"/>
          </a:xfrm>
          <a:prstGeom prst="rect">
            <a:avLst/>
          </a:prstGeom>
        </p:spPr>
      </p:pic>
    </p:spTree>
    <p:extLst>
      <p:ext uri="{BB962C8B-B14F-4D97-AF65-F5344CB8AC3E}">
        <p14:creationId xmlns:p14="http://schemas.microsoft.com/office/powerpoint/2010/main" val="2278541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A3B7E3D-1E7B-CC04-E599-51CACCF63C07}"/>
              </a:ext>
            </a:extLst>
          </p:cNvPr>
          <p:cNvPicPr>
            <a:picLocks noGrp="1" noChangeAspect="1"/>
          </p:cNvPicPr>
          <p:nvPr>
            <p:ph sz="half" idx="13"/>
          </p:nvPr>
        </p:nvPicPr>
        <p:blipFill>
          <a:blip r:embed="rId3"/>
          <a:stretch>
            <a:fillRect/>
          </a:stretch>
        </p:blipFill>
        <p:spPr>
          <a:xfrm>
            <a:off x="6611312" y="1498600"/>
            <a:ext cx="4625639" cy="4886325"/>
          </a:xfrm>
          <a:prstGeom prst="rect">
            <a:avLst/>
          </a:prstGeom>
        </p:spPr>
      </p:pic>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noProof="0" dirty="0"/>
              <a:t>Elektritõukerattaga liiklemine</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noProof="0" dirty="0"/>
              <a:t>Kiirus ja mitmekesi sõitmine</a:t>
            </a:r>
          </a:p>
        </p:txBody>
      </p:sp>
      <p:cxnSp>
        <p:nvCxnSpPr>
          <p:cNvPr id="19" name="Straight Connector 18">
            <a:extLst>
              <a:ext uri="{FF2B5EF4-FFF2-40B4-BE49-F238E27FC236}">
                <a16:creationId xmlns:a16="http://schemas.microsoft.com/office/drawing/2014/main" id="{679372E6-D4FD-2143-BDE9-286E7EC62129}"/>
              </a:ext>
            </a:extLst>
          </p:cNvPr>
          <p:cNvCxnSpPr>
            <a:cxnSpLocks/>
          </p:cNvCxnSpPr>
          <p:nvPr/>
        </p:nvCxnSpPr>
        <p:spPr>
          <a:xfrm>
            <a:off x="8619832" y="2371458"/>
            <a:ext cx="0" cy="4013467"/>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pic>
        <p:nvPicPr>
          <p:cNvPr id="10" name="Content Placeholder 9">
            <a:extLst>
              <a:ext uri="{FF2B5EF4-FFF2-40B4-BE49-F238E27FC236}">
                <a16:creationId xmlns:a16="http://schemas.microsoft.com/office/drawing/2014/main" id="{5ED82804-D97C-DF95-3DC3-EEC9280E635F}"/>
              </a:ext>
            </a:extLst>
          </p:cNvPr>
          <p:cNvPicPr>
            <a:picLocks noGrp="1" noChangeAspect="1"/>
          </p:cNvPicPr>
          <p:nvPr>
            <p:ph sz="half" idx="1"/>
          </p:nvPr>
        </p:nvPicPr>
        <p:blipFill>
          <a:blip r:embed="rId4"/>
          <a:stretch>
            <a:fillRect/>
          </a:stretch>
        </p:blipFill>
        <p:spPr>
          <a:xfrm>
            <a:off x="1433652" y="1498600"/>
            <a:ext cx="4597121" cy="4886325"/>
          </a:xfrm>
          <a:prstGeom prst="rect">
            <a:avLst/>
          </a:prstGeom>
        </p:spPr>
      </p:pic>
    </p:spTree>
    <p:extLst>
      <p:ext uri="{BB962C8B-B14F-4D97-AF65-F5344CB8AC3E}">
        <p14:creationId xmlns:p14="http://schemas.microsoft.com/office/powerpoint/2010/main" val="3372715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noProof="0" dirty="0"/>
              <a:t>Elektritõukerattaga liiklemine</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noProof="0" dirty="0"/>
              <a:t>Peamiselt sõidetav tee</a:t>
            </a:r>
          </a:p>
        </p:txBody>
      </p:sp>
      <p:sp>
        <p:nvSpPr>
          <p:cNvPr id="5" name="Content Placeholder 4">
            <a:extLst>
              <a:ext uri="{FF2B5EF4-FFF2-40B4-BE49-F238E27FC236}">
                <a16:creationId xmlns:a16="http://schemas.microsoft.com/office/drawing/2014/main" id="{CE0DEEC6-F7E8-E4DD-467B-4C4EDB80C5D8}"/>
              </a:ext>
            </a:extLst>
          </p:cNvPr>
          <p:cNvSpPr>
            <a:spLocks noGrp="1"/>
          </p:cNvSpPr>
          <p:nvPr>
            <p:ph sz="half" idx="13"/>
          </p:nvPr>
        </p:nvSpPr>
        <p:spPr/>
        <p:txBody>
          <a:bodyPr/>
          <a:lstStyle/>
          <a:p>
            <a:r>
              <a:rPr lang="et-EE" noProof="0" dirty="0"/>
              <a:t>Valdav osa elektritõukeratta kasutajatest sõidab sellega </a:t>
            </a:r>
            <a:r>
              <a:rPr lang="et-EE" noProof="0" dirty="0">
                <a:solidFill>
                  <a:schemeClr val="accent1"/>
                </a:solidFill>
              </a:rPr>
              <a:t>kergliiklusteel </a:t>
            </a:r>
            <a:r>
              <a:rPr lang="et-EE" noProof="0" dirty="0"/>
              <a:t>(kõnniteel või jalgratta- ja jalgteel - 76%), 8% on liigelnud ka </a:t>
            </a:r>
            <a:r>
              <a:rPr lang="et-EE" noProof="0" dirty="0">
                <a:solidFill>
                  <a:schemeClr val="accent1"/>
                </a:solidFill>
              </a:rPr>
              <a:t>sõiduteel</a:t>
            </a:r>
            <a:r>
              <a:rPr lang="et-EE" noProof="0" dirty="0"/>
              <a:t>, lisaks on jagunenud elektritõukerattaga liiklemine kergliiklus- kui ka sõiduteel enam-vähem võrdselt 14%-l. Muude vastustena mainiti 2% poolt, et elektritõukeratast prooviti ainult korraks. </a:t>
            </a:r>
          </a:p>
          <a:p>
            <a:r>
              <a:rPr lang="et-EE" noProof="0" dirty="0"/>
              <a:t>Aastaga ei ole tulemused oluliselt muutunud.</a:t>
            </a:r>
          </a:p>
          <a:p>
            <a:r>
              <a:rPr lang="et-EE" noProof="0" dirty="0"/>
              <a:t>Peamiselt kergliiklusteel sõidavad sagedamini 25-34-aastased, Põhja- </a:t>
            </a:r>
            <a:r>
              <a:rPr lang="en-US" noProof="0" dirty="0"/>
              <a:t>j</a:t>
            </a:r>
            <a:r>
              <a:rPr lang="et-EE" noProof="0" dirty="0"/>
              <a:t>a Kirde-Eesti elanikud.</a:t>
            </a:r>
          </a:p>
          <a:p>
            <a:endParaRPr lang="et-EE" noProof="0" dirty="0"/>
          </a:p>
        </p:txBody>
      </p:sp>
      <p:pic>
        <p:nvPicPr>
          <p:cNvPr id="7" name="Content Placeholder 6">
            <a:extLst>
              <a:ext uri="{FF2B5EF4-FFF2-40B4-BE49-F238E27FC236}">
                <a16:creationId xmlns:a16="http://schemas.microsoft.com/office/drawing/2014/main" id="{F59C229B-961F-20E8-AA5D-C5A94C016808}"/>
              </a:ext>
            </a:extLst>
          </p:cNvPr>
          <p:cNvPicPr>
            <a:picLocks noGrp="1" noChangeAspect="1"/>
          </p:cNvPicPr>
          <p:nvPr>
            <p:ph sz="half" idx="1"/>
          </p:nvPr>
        </p:nvPicPr>
        <p:blipFill>
          <a:blip r:embed="rId2"/>
          <a:stretch>
            <a:fillRect/>
          </a:stretch>
        </p:blipFill>
        <p:spPr>
          <a:xfrm>
            <a:off x="1352080" y="1498600"/>
            <a:ext cx="4760265" cy="4886325"/>
          </a:xfrm>
          <a:prstGeom prst="rect">
            <a:avLst/>
          </a:prstGeom>
        </p:spPr>
      </p:pic>
    </p:spTree>
    <p:extLst>
      <p:ext uri="{BB962C8B-B14F-4D97-AF65-F5344CB8AC3E}">
        <p14:creationId xmlns:p14="http://schemas.microsoft.com/office/powerpoint/2010/main" val="3229346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D3AC5533-0BCF-E69D-0717-348DC7850816}"/>
              </a:ext>
            </a:extLst>
          </p:cNvPr>
          <p:cNvPicPr>
            <a:picLocks noGrp="1" noChangeAspect="1"/>
          </p:cNvPicPr>
          <p:nvPr>
            <p:ph sz="half" idx="16"/>
          </p:nvPr>
        </p:nvPicPr>
        <p:blipFill>
          <a:blip r:embed="rId3"/>
          <a:stretch>
            <a:fillRect/>
          </a:stretch>
        </p:blipFill>
        <p:spPr>
          <a:xfrm>
            <a:off x="8153945" y="1498600"/>
            <a:ext cx="3159622" cy="4886325"/>
          </a:xfrm>
          <a:prstGeom prst="rect">
            <a:avLst/>
          </a:prstGeom>
        </p:spPr>
      </p:pic>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noProof="0" dirty="0"/>
              <a:t>Elektritõukerattaga liiklemine</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noProof="0" dirty="0"/>
              <a:t>Kiivri kandmine</a:t>
            </a:r>
          </a:p>
        </p:txBody>
      </p:sp>
      <p:sp>
        <p:nvSpPr>
          <p:cNvPr id="2" name="Sisu kohatäide 1">
            <a:extLst>
              <a:ext uri="{FF2B5EF4-FFF2-40B4-BE49-F238E27FC236}">
                <a16:creationId xmlns:a16="http://schemas.microsoft.com/office/drawing/2014/main" id="{AAB18EFF-0568-A850-8403-266531D2E065}"/>
              </a:ext>
            </a:extLst>
          </p:cNvPr>
          <p:cNvSpPr>
            <a:spLocks noGrp="1"/>
          </p:cNvSpPr>
          <p:nvPr>
            <p:ph sz="half" idx="1"/>
          </p:nvPr>
        </p:nvSpPr>
        <p:spPr/>
        <p:txBody>
          <a:bodyPr>
            <a:normAutofit/>
          </a:bodyPr>
          <a:lstStyle/>
          <a:p>
            <a:r>
              <a:rPr lang="et-EE" noProof="0" dirty="0">
                <a:solidFill>
                  <a:schemeClr val="accent1"/>
                </a:solidFill>
              </a:rPr>
              <a:t>Kiivrit kannab enamasti või sageli kokku vaid 13% elektritõukerattaga sõitjatest, so 43 900 ± 13 000</a:t>
            </a:r>
            <a:r>
              <a:rPr lang="et-EE" noProof="0" dirty="0"/>
              <a:t>; 82% ei kanna seda kunagi ja 5% kannab harva.</a:t>
            </a:r>
          </a:p>
          <a:p>
            <a:r>
              <a:rPr lang="et-EE" noProof="0" dirty="0"/>
              <a:t>Elektritõukerattaga kiivrit kandvate elanike osakaal on suurenenud.</a:t>
            </a:r>
          </a:p>
          <a:p>
            <a:r>
              <a:rPr lang="et-EE" noProof="0" dirty="0"/>
              <a:t>Taustaandmete lõikes olulisi erinevusi ei ilmnenud.</a:t>
            </a:r>
          </a:p>
          <a:p>
            <a:endParaRPr lang="et-EE" noProof="0" dirty="0"/>
          </a:p>
        </p:txBody>
      </p:sp>
      <p:cxnSp>
        <p:nvCxnSpPr>
          <p:cNvPr id="5" name="Straight Connector 4">
            <a:extLst>
              <a:ext uri="{FF2B5EF4-FFF2-40B4-BE49-F238E27FC236}">
                <a16:creationId xmlns:a16="http://schemas.microsoft.com/office/drawing/2014/main" id="{4CFDF774-29F2-A745-B6C5-AA96BB9DCA21}"/>
              </a:ext>
            </a:extLst>
          </p:cNvPr>
          <p:cNvCxnSpPr>
            <a:cxnSpLocks/>
          </p:cNvCxnSpPr>
          <p:nvPr/>
        </p:nvCxnSpPr>
        <p:spPr>
          <a:xfrm>
            <a:off x="9601067" y="2128979"/>
            <a:ext cx="0" cy="3983063"/>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8E2207A5-39FF-9CE2-FE20-5D41C52EC8AF}"/>
              </a:ext>
            </a:extLst>
          </p:cNvPr>
          <p:cNvPicPr>
            <a:picLocks noGrp="1" noChangeAspect="1"/>
          </p:cNvPicPr>
          <p:nvPr>
            <p:ph sz="half" idx="15"/>
          </p:nvPr>
        </p:nvPicPr>
        <p:blipFill>
          <a:blip r:embed="rId4"/>
          <a:stretch>
            <a:fillRect/>
          </a:stretch>
        </p:blipFill>
        <p:spPr>
          <a:xfrm>
            <a:off x="4738860" y="1498600"/>
            <a:ext cx="3179417" cy="4886325"/>
          </a:xfrm>
          <a:prstGeom prst="rect">
            <a:avLst/>
          </a:prstGeom>
        </p:spPr>
      </p:pic>
    </p:spTree>
    <p:extLst>
      <p:ext uri="{BB962C8B-B14F-4D97-AF65-F5344CB8AC3E}">
        <p14:creationId xmlns:p14="http://schemas.microsoft.com/office/powerpoint/2010/main" val="2418853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1995BE5-C9B5-E831-9F75-31AFF7C76119}"/>
              </a:ext>
            </a:extLst>
          </p:cNvPr>
          <p:cNvPicPr>
            <a:picLocks noGrp="1" noChangeAspect="1"/>
          </p:cNvPicPr>
          <p:nvPr>
            <p:ph sz="half" idx="13"/>
          </p:nvPr>
        </p:nvPicPr>
        <p:blipFill>
          <a:blip r:embed="rId2"/>
          <a:stretch>
            <a:fillRect/>
          </a:stretch>
        </p:blipFill>
        <p:spPr>
          <a:xfrm>
            <a:off x="6601354" y="1576309"/>
            <a:ext cx="4645555" cy="4730906"/>
          </a:xfrm>
          <a:prstGeom prst="rect">
            <a:avLst/>
          </a:prstGeom>
        </p:spPr>
      </p:pic>
      <p:sp>
        <p:nvSpPr>
          <p:cNvPr id="2" name="Pealkiri 1">
            <a:extLst>
              <a:ext uri="{FF2B5EF4-FFF2-40B4-BE49-F238E27FC236}">
                <a16:creationId xmlns:a16="http://schemas.microsoft.com/office/drawing/2014/main" id="{F241C27D-2810-19F4-109A-C46EAB255CD0}"/>
              </a:ext>
            </a:extLst>
          </p:cNvPr>
          <p:cNvSpPr>
            <a:spLocks noGrp="1"/>
          </p:cNvSpPr>
          <p:nvPr>
            <p:ph type="title"/>
          </p:nvPr>
        </p:nvSpPr>
        <p:spPr/>
        <p:txBody>
          <a:bodyPr/>
          <a:lstStyle/>
          <a:p>
            <a:r>
              <a:rPr lang="et-EE" noProof="0" dirty="0"/>
              <a:t>Elektritõukerattaga liiklemine</a:t>
            </a:r>
          </a:p>
        </p:txBody>
      </p:sp>
      <p:sp>
        <p:nvSpPr>
          <p:cNvPr id="3" name="Sisu kohatäide 2">
            <a:extLst>
              <a:ext uri="{FF2B5EF4-FFF2-40B4-BE49-F238E27FC236}">
                <a16:creationId xmlns:a16="http://schemas.microsoft.com/office/drawing/2014/main" id="{6D2E555F-45EB-A77D-6037-23DF89FA3938}"/>
              </a:ext>
            </a:extLst>
          </p:cNvPr>
          <p:cNvSpPr>
            <a:spLocks noGrp="1"/>
          </p:cNvSpPr>
          <p:nvPr>
            <p:ph sz="half" idx="1"/>
          </p:nvPr>
        </p:nvSpPr>
        <p:spPr/>
        <p:txBody>
          <a:bodyPr/>
          <a:lstStyle/>
          <a:p>
            <a:r>
              <a:rPr lang="et-EE" noProof="0" dirty="0">
                <a:solidFill>
                  <a:schemeClr val="accent1"/>
                </a:solidFill>
              </a:rPr>
              <a:t>Elektritõukeratast on viimase 12 kuu jooksul juhtinud alkoholi või narkootilise aine mõju all kokku 17% </a:t>
            </a:r>
            <a:r>
              <a:rPr lang="et-EE" noProof="0" dirty="0">
                <a:solidFill>
                  <a:srgbClr val="A01E28"/>
                </a:solidFill>
              </a:rPr>
              <a:t>täiskasvanud elektritõukerattaga sõitnutest (so 57 300 ± 14 500 inimest), </a:t>
            </a:r>
            <a:r>
              <a:rPr lang="et-EE" noProof="0" dirty="0"/>
              <a:t>sh pea pooled neist on teinud seda korduvalt. </a:t>
            </a:r>
          </a:p>
          <a:p>
            <a:r>
              <a:rPr lang="et-EE" noProof="0" dirty="0"/>
              <a:t>Elektritõukeratast on alkoholi mõju all juhtinud sagedamini mehed, kuni 3</a:t>
            </a:r>
            <a:r>
              <a:rPr lang="en-US" noProof="0" dirty="0"/>
              <a:t>5</a:t>
            </a:r>
            <a:r>
              <a:rPr lang="et-EE" noProof="0" dirty="0"/>
              <a:t>-aastased, eestikeelsed, Tallinna ning suuremate linnade elanikud.</a:t>
            </a:r>
          </a:p>
          <a:p>
            <a:endParaRPr lang="et-EE" noProof="0" dirty="0"/>
          </a:p>
        </p:txBody>
      </p:sp>
      <p:sp>
        <p:nvSpPr>
          <p:cNvPr id="5" name="Alapealkiri 4">
            <a:extLst>
              <a:ext uri="{FF2B5EF4-FFF2-40B4-BE49-F238E27FC236}">
                <a16:creationId xmlns:a16="http://schemas.microsoft.com/office/drawing/2014/main" id="{5D433B60-8BE3-ABD0-0F7B-76830D6C0ED9}"/>
              </a:ext>
            </a:extLst>
          </p:cNvPr>
          <p:cNvSpPr>
            <a:spLocks noGrp="1"/>
          </p:cNvSpPr>
          <p:nvPr>
            <p:ph type="subTitle" idx="14"/>
          </p:nvPr>
        </p:nvSpPr>
        <p:spPr/>
        <p:txBody>
          <a:bodyPr/>
          <a:lstStyle/>
          <a:p>
            <a:r>
              <a:rPr lang="et-EE" noProof="0" dirty="0"/>
              <a:t>Joobes juhtimine</a:t>
            </a:r>
          </a:p>
        </p:txBody>
      </p:sp>
      <p:cxnSp>
        <p:nvCxnSpPr>
          <p:cNvPr id="10" name="Straight Connector 23">
            <a:extLst>
              <a:ext uri="{FF2B5EF4-FFF2-40B4-BE49-F238E27FC236}">
                <a16:creationId xmlns:a16="http://schemas.microsoft.com/office/drawing/2014/main" id="{EB1D54ED-BAAB-B001-CD7B-CEE9DCA74A8D}"/>
              </a:ext>
            </a:extLst>
          </p:cNvPr>
          <p:cNvCxnSpPr>
            <a:cxnSpLocks/>
          </p:cNvCxnSpPr>
          <p:nvPr/>
        </p:nvCxnSpPr>
        <p:spPr>
          <a:xfrm>
            <a:off x="8894891" y="2284756"/>
            <a:ext cx="0" cy="3898091"/>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274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7E12F69-5C33-AB01-B6B4-EA79A4053D52}"/>
              </a:ext>
            </a:extLst>
          </p:cNvPr>
          <p:cNvPicPr>
            <a:picLocks noGrp="1" noChangeAspect="1"/>
          </p:cNvPicPr>
          <p:nvPr>
            <p:ph sz="half" idx="13"/>
          </p:nvPr>
        </p:nvPicPr>
        <p:blipFill>
          <a:blip r:embed="rId3"/>
          <a:stretch>
            <a:fillRect/>
          </a:stretch>
        </p:blipFill>
        <p:spPr>
          <a:xfrm>
            <a:off x="6601354" y="1573261"/>
            <a:ext cx="4645555" cy="4737003"/>
          </a:xfrm>
          <a:prstGeom prst="rect">
            <a:avLst/>
          </a:prstGeom>
        </p:spPr>
      </p:pic>
      <p:sp>
        <p:nvSpPr>
          <p:cNvPr id="9" name="Sisu kohatäide 8">
            <a:extLst>
              <a:ext uri="{FF2B5EF4-FFF2-40B4-BE49-F238E27FC236}">
                <a16:creationId xmlns:a16="http://schemas.microsoft.com/office/drawing/2014/main" id="{3D8D2535-6987-4059-2D0C-089A29BEB6BA}"/>
              </a:ext>
            </a:extLst>
          </p:cNvPr>
          <p:cNvSpPr>
            <a:spLocks noGrp="1"/>
          </p:cNvSpPr>
          <p:nvPr>
            <p:ph sz="half" idx="1"/>
          </p:nvPr>
        </p:nvSpPr>
        <p:spPr/>
        <p:txBody>
          <a:bodyPr/>
          <a:lstStyle/>
          <a:p>
            <a:r>
              <a:rPr lang="et-EE" noProof="0" dirty="0">
                <a:solidFill>
                  <a:schemeClr val="accent1"/>
                </a:solidFill>
              </a:rPr>
              <a:t>Viimase 12 kuu jooksul on elektritõukerattaga sõitjatest sattunud liiklusõnnetusse 4%, so kuni 12 800 inimest, lisaks on 3% napilt pääsenud, so kuni 9 200 inimest. </a:t>
            </a:r>
            <a:r>
              <a:rPr lang="et-EE" noProof="0" dirty="0"/>
              <a:t>Need näitajad on püsinud viimastel aastatel üsna samal tasemel.</a:t>
            </a:r>
          </a:p>
          <a:p>
            <a:r>
              <a:rPr lang="et-EE" noProof="0" dirty="0"/>
              <a:t>Elektritõukerattaga on liiklusohtlikku olukorda sattunud sagedamini kuni 25-aastased, muukeelsed ja Tallinna elanikud. </a:t>
            </a:r>
          </a:p>
          <a:p>
            <a:endParaRPr lang="et-EE" noProof="0" dirty="0"/>
          </a:p>
          <a:p>
            <a:r>
              <a:rPr lang="et-EE" noProof="0" dirty="0"/>
              <a:t>Elektritõukerattaga toimunud õnnetuste põhjuseks on peamiselt tee seisukord kui ka tähelepanematus (pooltel juhtudel). Need on olnud peamised õnnetusse sattumise põhjused ka eelnevatel kordadel.  Neljandik on liiklusõnnetusse sattumise põhjuseks toonud vähest sõiduoskust ja mootorsõidukijuhtide ohtlikku või reegleid eiravat käitumist (mõlemat nimetati 4 korda).</a:t>
            </a:r>
          </a:p>
          <a:p>
            <a:endParaRPr lang="et-EE" noProof="0" dirty="0"/>
          </a:p>
        </p:txBody>
      </p:sp>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noProof="0" dirty="0"/>
              <a:t>Elektritõukerattaga liiklemine</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noProof="0" dirty="0"/>
              <a:t>Liiklusõnnetusse sattumine</a:t>
            </a:r>
          </a:p>
        </p:txBody>
      </p:sp>
      <p:sp>
        <p:nvSpPr>
          <p:cNvPr id="16" name="TextBox 15">
            <a:extLst>
              <a:ext uri="{FF2B5EF4-FFF2-40B4-BE49-F238E27FC236}">
                <a16:creationId xmlns:a16="http://schemas.microsoft.com/office/drawing/2014/main" id="{C0F3C462-04A3-834F-9C68-193AE7944DCF}"/>
              </a:ext>
            </a:extLst>
          </p:cNvPr>
          <p:cNvSpPr txBox="1"/>
          <p:nvPr/>
        </p:nvSpPr>
        <p:spPr>
          <a:xfrm>
            <a:off x="6617776" y="6509288"/>
            <a:ext cx="4736024" cy="215444"/>
          </a:xfrm>
          <a:prstGeom prst="rect">
            <a:avLst/>
          </a:prstGeom>
          <a:noFill/>
        </p:spPr>
        <p:txBody>
          <a:bodyPr wrap="square" rtlCol="0">
            <a:spAutoFit/>
          </a:bodyPr>
          <a:lstStyle/>
          <a:p>
            <a:r>
              <a:rPr lang="et-EE" sz="800" dirty="0"/>
              <a:t>* Vastajate arv üldistuste tegemiseks vähene</a:t>
            </a:r>
          </a:p>
        </p:txBody>
      </p:sp>
      <p:cxnSp>
        <p:nvCxnSpPr>
          <p:cNvPr id="22" name="Straight Connector 21">
            <a:extLst>
              <a:ext uri="{FF2B5EF4-FFF2-40B4-BE49-F238E27FC236}">
                <a16:creationId xmlns:a16="http://schemas.microsoft.com/office/drawing/2014/main" id="{7C9DFB7A-BD08-064E-9197-C00467F55A63}"/>
              </a:ext>
            </a:extLst>
          </p:cNvPr>
          <p:cNvCxnSpPr>
            <a:cxnSpLocks/>
          </p:cNvCxnSpPr>
          <p:nvPr/>
        </p:nvCxnSpPr>
        <p:spPr>
          <a:xfrm>
            <a:off x="8222897" y="2459019"/>
            <a:ext cx="0" cy="3797084"/>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21">
            <a:extLst>
              <a:ext uri="{FF2B5EF4-FFF2-40B4-BE49-F238E27FC236}">
                <a16:creationId xmlns:a16="http://schemas.microsoft.com/office/drawing/2014/main" id="{CB280F18-30B1-8DFF-8C15-DFC473A78F68}"/>
              </a:ext>
            </a:extLst>
          </p:cNvPr>
          <p:cNvCxnSpPr>
            <a:cxnSpLocks/>
          </p:cNvCxnSpPr>
          <p:nvPr/>
        </p:nvCxnSpPr>
        <p:spPr>
          <a:xfrm>
            <a:off x="8049292" y="2459019"/>
            <a:ext cx="0" cy="3797084"/>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949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noProof="0" dirty="0"/>
              <a:t>Elektritõukerattaga liiklemine</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normAutofit/>
          </a:bodyPr>
          <a:lstStyle/>
          <a:p>
            <a:r>
              <a:rPr lang="et-EE" noProof="0" dirty="0"/>
              <a:t>Teadlikkus</a:t>
            </a:r>
          </a:p>
        </p:txBody>
      </p:sp>
      <p:cxnSp>
        <p:nvCxnSpPr>
          <p:cNvPr id="16" name="Straight Connector 15">
            <a:extLst>
              <a:ext uri="{FF2B5EF4-FFF2-40B4-BE49-F238E27FC236}">
                <a16:creationId xmlns:a16="http://schemas.microsoft.com/office/drawing/2014/main" id="{F701D270-1C18-314F-A495-47781DA932FE}"/>
              </a:ext>
            </a:extLst>
          </p:cNvPr>
          <p:cNvCxnSpPr>
            <a:cxnSpLocks/>
          </p:cNvCxnSpPr>
          <p:nvPr/>
        </p:nvCxnSpPr>
        <p:spPr>
          <a:xfrm>
            <a:off x="10334114" y="3113275"/>
            <a:ext cx="0" cy="304220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E5AAECD-70BA-4E4D-8FE5-9BA0D030094E}"/>
              </a:ext>
            </a:extLst>
          </p:cNvPr>
          <p:cNvSpPr>
            <a:spLocks noGrp="1"/>
          </p:cNvSpPr>
          <p:nvPr>
            <p:ph sz="half" idx="1"/>
          </p:nvPr>
        </p:nvSpPr>
        <p:spPr/>
        <p:txBody>
          <a:bodyPr/>
          <a:lstStyle/>
          <a:p>
            <a:r>
              <a:rPr lang="et-EE" noProof="0" dirty="0"/>
              <a:t>Küsimuse puhul “</a:t>
            </a:r>
            <a:r>
              <a:rPr lang="et-EE" noProof="0" dirty="0">
                <a:solidFill>
                  <a:schemeClr val="accent1"/>
                </a:solidFill>
              </a:rPr>
              <a:t>Kas kergliikurijuhil on eesõigus sõiduteel sõitvate juhtide ees, kui ta soovib ületada sõiduteed ülekäigurajal sõites</a:t>
            </a:r>
            <a:r>
              <a:rPr lang="et-EE" noProof="0" dirty="0"/>
              <a:t>?“ loeti õigeks nii eitav vastus (63%), kui ka vastus “jah, kui ta sõidab ülekäigurajal, millele sõiduteel sõitev juht pöörab” (21%); kokku  andis õige vastuse seega 84% elektritõukeratturitest. Vastav osakaal pole aja jooksul oluliselt muutunud.</a:t>
            </a:r>
          </a:p>
          <a:p>
            <a:r>
              <a:rPr lang="et-EE" noProof="0" dirty="0"/>
              <a:t>Taustaandmete lõikes olulisi erinevusi ei ilmnenud.</a:t>
            </a:r>
          </a:p>
          <a:p>
            <a:endParaRPr lang="et-EE" noProof="0" dirty="0"/>
          </a:p>
          <a:p>
            <a:endParaRPr lang="et-EE" noProof="0" dirty="0"/>
          </a:p>
        </p:txBody>
      </p:sp>
      <p:pic>
        <p:nvPicPr>
          <p:cNvPr id="8" name="Content Placeholder 7">
            <a:extLst>
              <a:ext uri="{FF2B5EF4-FFF2-40B4-BE49-F238E27FC236}">
                <a16:creationId xmlns:a16="http://schemas.microsoft.com/office/drawing/2014/main" id="{A7D046EC-A3A4-E850-DCDE-E47F99764752}"/>
              </a:ext>
            </a:extLst>
          </p:cNvPr>
          <p:cNvPicPr>
            <a:picLocks noGrp="1" noChangeAspect="1"/>
          </p:cNvPicPr>
          <p:nvPr>
            <p:ph sz="half" idx="13"/>
          </p:nvPr>
        </p:nvPicPr>
        <p:blipFill>
          <a:blip r:embed="rId3"/>
          <a:stretch>
            <a:fillRect/>
          </a:stretch>
        </p:blipFill>
        <p:spPr>
          <a:xfrm>
            <a:off x="6613547" y="1567164"/>
            <a:ext cx="4621169" cy="4749196"/>
          </a:xfrm>
          <a:prstGeom prst="rect">
            <a:avLst/>
          </a:prstGeom>
        </p:spPr>
      </p:pic>
    </p:spTree>
    <p:extLst>
      <p:ext uri="{BB962C8B-B14F-4D97-AF65-F5344CB8AC3E}">
        <p14:creationId xmlns:p14="http://schemas.microsoft.com/office/powerpoint/2010/main" val="1255044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9BD6-1019-B54C-8125-6E00C8C9EFF7}"/>
              </a:ext>
            </a:extLst>
          </p:cNvPr>
          <p:cNvSpPr>
            <a:spLocks noGrp="1"/>
          </p:cNvSpPr>
          <p:nvPr>
            <p:ph type="ctrTitle"/>
          </p:nvPr>
        </p:nvSpPr>
        <p:spPr>
          <a:xfrm>
            <a:off x="2531641" y="2998381"/>
            <a:ext cx="9051380" cy="861238"/>
          </a:xfrm>
        </p:spPr>
        <p:txBody>
          <a:bodyPr>
            <a:normAutofit fontScale="90000"/>
          </a:bodyPr>
          <a:lstStyle/>
          <a:p>
            <a:r>
              <a:rPr lang="et-EE" noProof="0" dirty="0"/>
              <a:t>Helkuri kandmine</a:t>
            </a:r>
          </a:p>
        </p:txBody>
      </p:sp>
    </p:spTree>
    <p:extLst>
      <p:ext uri="{BB962C8B-B14F-4D97-AF65-F5344CB8AC3E}">
        <p14:creationId xmlns:p14="http://schemas.microsoft.com/office/powerpoint/2010/main" val="2561823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CD542-3127-A14F-9D88-CB692463F69D}"/>
              </a:ext>
            </a:extLst>
          </p:cNvPr>
          <p:cNvSpPr>
            <a:spLocks noGrp="1"/>
          </p:cNvSpPr>
          <p:nvPr>
            <p:ph sz="half" idx="1"/>
          </p:nvPr>
        </p:nvSpPr>
        <p:spPr/>
        <p:txBody>
          <a:bodyPr>
            <a:normAutofit/>
          </a:bodyPr>
          <a:lstStyle/>
          <a:p>
            <a:r>
              <a:rPr lang="et-EE" noProof="0" dirty="0">
                <a:solidFill>
                  <a:schemeClr val="accent1"/>
                </a:solidFill>
              </a:rPr>
              <a:t>94% vähemalt 15-aastasest elanikkonnast peab helkuri või muu enda nähtavaks tegemise vahendi kandmist vajalikuks, seejuures väga vajalikuks pidajaid on 74%; </a:t>
            </a:r>
            <a:r>
              <a:rPr lang="et-EE" noProof="0" dirty="0"/>
              <a:t>helkuri kandmist ei pea vajalikuks vaid 5%.  </a:t>
            </a:r>
          </a:p>
          <a:p>
            <a:r>
              <a:rPr lang="et-EE" noProof="0" dirty="0"/>
              <a:t>Helkuri kandmist väga vajalikuks pidajate osakaal on vähenemas.</a:t>
            </a:r>
          </a:p>
          <a:p>
            <a:r>
              <a:rPr lang="et-EE" noProof="0" dirty="0"/>
              <a:t>Helkuri kandmist peavad väga vajalikuks sagedamini naised ja üle 49-aastased; vähem vajalikuks aga mehed ja alla 25-aastased.</a:t>
            </a:r>
          </a:p>
          <a:p>
            <a:endParaRPr lang="et-EE" noProof="0" dirty="0"/>
          </a:p>
          <a:p>
            <a:r>
              <a:rPr lang="et-EE" noProof="0" dirty="0">
                <a:solidFill>
                  <a:schemeClr val="accent1"/>
                </a:solidFill>
              </a:rPr>
              <a:t>Helkurit vmt kannab alati 2/3 täiskasvanuist, lisaks kannab 16% seda küllalt sageli. </a:t>
            </a:r>
            <a:r>
              <a:rPr lang="et-EE" noProof="0" dirty="0"/>
              <a:t>Kunagi ei kanna helkurit 6% täiskasvanuist. </a:t>
            </a:r>
          </a:p>
          <a:p>
            <a:r>
              <a:rPr lang="et-EE" noProof="0" dirty="0"/>
              <a:t>Need näitajad ei ole ajas oluliselt muutunud.</a:t>
            </a:r>
          </a:p>
          <a:p>
            <a:r>
              <a:rPr lang="et-EE" noProof="0" dirty="0"/>
              <a:t>Keskmisest märksa enam on helkurikandjaid naiste ja üle 49-aastaste seas.</a:t>
            </a:r>
          </a:p>
          <a:p>
            <a:endParaRPr lang="et-EE" noProof="0" dirty="0"/>
          </a:p>
          <a:p>
            <a:endParaRPr lang="et-EE" noProof="0" dirty="0"/>
          </a:p>
          <a:p>
            <a:endParaRPr lang="et-EE" noProof="0" dirty="0"/>
          </a:p>
          <a:p>
            <a:endParaRPr lang="et-EE" noProof="0" dirty="0"/>
          </a:p>
        </p:txBody>
      </p:sp>
      <p:sp>
        <p:nvSpPr>
          <p:cNvPr id="3" name="Title 2">
            <a:extLst>
              <a:ext uri="{FF2B5EF4-FFF2-40B4-BE49-F238E27FC236}">
                <a16:creationId xmlns:a16="http://schemas.microsoft.com/office/drawing/2014/main" id="{C1E3509F-B9C3-7144-9915-F4C16708C5FC}"/>
              </a:ext>
            </a:extLst>
          </p:cNvPr>
          <p:cNvSpPr>
            <a:spLocks noGrp="1"/>
          </p:cNvSpPr>
          <p:nvPr>
            <p:ph type="title"/>
          </p:nvPr>
        </p:nvSpPr>
        <p:spPr/>
        <p:txBody>
          <a:bodyPr/>
          <a:lstStyle/>
          <a:p>
            <a:r>
              <a:rPr lang="et-EE" noProof="0" dirty="0"/>
              <a:t>Helkuri kandmine</a:t>
            </a:r>
          </a:p>
        </p:txBody>
      </p:sp>
      <p:sp>
        <p:nvSpPr>
          <p:cNvPr id="4" name="Subtitle 3">
            <a:extLst>
              <a:ext uri="{FF2B5EF4-FFF2-40B4-BE49-F238E27FC236}">
                <a16:creationId xmlns:a16="http://schemas.microsoft.com/office/drawing/2014/main" id="{3E2E0AC1-88EC-DE45-8BDF-7098D76CD73F}"/>
              </a:ext>
            </a:extLst>
          </p:cNvPr>
          <p:cNvSpPr>
            <a:spLocks noGrp="1"/>
          </p:cNvSpPr>
          <p:nvPr>
            <p:ph type="subTitle" idx="14"/>
          </p:nvPr>
        </p:nvSpPr>
        <p:spPr/>
        <p:txBody>
          <a:bodyPr/>
          <a:lstStyle/>
          <a:p>
            <a:r>
              <a:rPr lang="et-EE" noProof="0" dirty="0"/>
              <a:t>Helkuri kandmine (Slaid 39, 40)</a:t>
            </a:r>
          </a:p>
        </p:txBody>
      </p:sp>
    </p:spTree>
    <p:extLst>
      <p:ext uri="{BB962C8B-B14F-4D97-AF65-F5344CB8AC3E}">
        <p14:creationId xmlns:p14="http://schemas.microsoft.com/office/powerpoint/2010/main" val="3312324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543B1-E7C3-8042-B644-90D93B87FDF5}"/>
              </a:ext>
            </a:extLst>
          </p:cNvPr>
          <p:cNvSpPr>
            <a:spLocks noGrp="1"/>
          </p:cNvSpPr>
          <p:nvPr>
            <p:ph type="title"/>
          </p:nvPr>
        </p:nvSpPr>
        <p:spPr/>
        <p:txBody>
          <a:bodyPr/>
          <a:lstStyle/>
          <a:p>
            <a:r>
              <a:rPr lang="et-EE" noProof="0" dirty="0"/>
              <a:t>Helkuri kandmine</a:t>
            </a:r>
          </a:p>
        </p:txBody>
      </p:sp>
      <p:sp>
        <p:nvSpPr>
          <p:cNvPr id="5" name="Subtitle 4">
            <a:extLst>
              <a:ext uri="{FF2B5EF4-FFF2-40B4-BE49-F238E27FC236}">
                <a16:creationId xmlns:a16="http://schemas.microsoft.com/office/drawing/2014/main" id="{BA1ABE05-4B4F-AB49-8473-333A3FE62FFF}"/>
              </a:ext>
            </a:extLst>
          </p:cNvPr>
          <p:cNvSpPr>
            <a:spLocks noGrp="1"/>
          </p:cNvSpPr>
          <p:nvPr>
            <p:ph type="subTitle" idx="14"/>
          </p:nvPr>
        </p:nvSpPr>
        <p:spPr/>
        <p:txBody>
          <a:bodyPr/>
          <a:lstStyle/>
          <a:p>
            <a:r>
              <a:rPr lang="et-EE" noProof="0" dirty="0"/>
              <a:t>Helkuri kandmise vajalikkus</a:t>
            </a:r>
          </a:p>
        </p:txBody>
      </p:sp>
      <p:pic>
        <p:nvPicPr>
          <p:cNvPr id="6" name="Content Placeholder 5">
            <a:extLst>
              <a:ext uri="{FF2B5EF4-FFF2-40B4-BE49-F238E27FC236}">
                <a16:creationId xmlns:a16="http://schemas.microsoft.com/office/drawing/2014/main" id="{6BBED72C-6D12-CE71-26DF-59AAF72711D4}"/>
              </a:ext>
            </a:extLst>
          </p:cNvPr>
          <p:cNvPicPr>
            <a:picLocks noGrp="1" noChangeAspect="1"/>
          </p:cNvPicPr>
          <p:nvPr>
            <p:ph sz="half" idx="1"/>
          </p:nvPr>
        </p:nvPicPr>
        <p:blipFill>
          <a:blip r:embed="rId2"/>
          <a:stretch>
            <a:fillRect/>
          </a:stretch>
        </p:blipFill>
        <p:spPr>
          <a:xfrm>
            <a:off x="1304282" y="1498600"/>
            <a:ext cx="4855861" cy="4886325"/>
          </a:xfrm>
          <a:prstGeom prst="rect">
            <a:avLst/>
          </a:prstGeom>
        </p:spPr>
      </p:pic>
      <p:cxnSp>
        <p:nvCxnSpPr>
          <p:cNvPr id="4" name="Straight Connector 6">
            <a:extLst>
              <a:ext uri="{FF2B5EF4-FFF2-40B4-BE49-F238E27FC236}">
                <a16:creationId xmlns:a16="http://schemas.microsoft.com/office/drawing/2014/main" id="{1AED8EE0-B8C0-F7AE-7076-B9198CF61859}"/>
              </a:ext>
            </a:extLst>
          </p:cNvPr>
          <p:cNvCxnSpPr>
            <a:cxnSpLocks/>
          </p:cNvCxnSpPr>
          <p:nvPr/>
        </p:nvCxnSpPr>
        <p:spPr>
          <a:xfrm>
            <a:off x="4987791" y="2449002"/>
            <a:ext cx="0" cy="393442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pic>
        <p:nvPicPr>
          <p:cNvPr id="16" name="Sisu kohatäide 15">
            <a:extLst>
              <a:ext uri="{FF2B5EF4-FFF2-40B4-BE49-F238E27FC236}">
                <a16:creationId xmlns:a16="http://schemas.microsoft.com/office/drawing/2014/main" id="{0DCEBCAA-DA16-E3A1-1A5D-38D46C7F620C}"/>
              </a:ext>
            </a:extLst>
          </p:cNvPr>
          <p:cNvPicPr>
            <a:picLocks noGrp="1" noChangeAspect="1"/>
          </p:cNvPicPr>
          <p:nvPr>
            <p:ph sz="half" idx="13"/>
          </p:nvPr>
        </p:nvPicPr>
        <p:blipFill>
          <a:blip r:embed="rId3"/>
          <a:stretch>
            <a:fillRect/>
          </a:stretch>
        </p:blipFill>
        <p:spPr>
          <a:xfrm>
            <a:off x="6494665" y="1500103"/>
            <a:ext cx="4858933" cy="4883319"/>
          </a:xfrm>
          <a:prstGeom prst="rect">
            <a:avLst/>
          </a:prstGeom>
        </p:spPr>
      </p:pic>
    </p:spTree>
    <p:extLst>
      <p:ext uri="{BB962C8B-B14F-4D97-AF65-F5344CB8AC3E}">
        <p14:creationId xmlns:p14="http://schemas.microsoft.com/office/powerpoint/2010/main" val="1872774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8692A-45C1-D648-9CDF-582B8295F3A1}"/>
              </a:ext>
            </a:extLst>
          </p:cNvPr>
          <p:cNvSpPr>
            <a:spLocks noGrp="1"/>
          </p:cNvSpPr>
          <p:nvPr>
            <p:ph type="title"/>
          </p:nvPr>
        </p:nvSpPr>
        <p:spPr/>
        <p:txBody>
          <a:bodyPr/>
          <a:lstStyle/>
          <a:p>
            <a:r>
              <a:rPr lang="et-EE" noProof="0" dirty="0"/>
              <a:t>Vastajate struktuur</a:t>
            </a:r>
          </a:p>
        </p:txBody>
      </p:sp>
      <p:sp>
        <p:nvSpPr>
          <p:cNvPr id="5" name="Subtitle 4">
            <a:extLst>
              <a:ext uri="{FF2B5EF4-FFF2-40B4-BE49-F238E27FC236}">
                <a16:creationId xmlns:a16="http://schemas.microsoft.com/office/drawing/2014/main" id="{3C70EC66-5ED5-594C-B653-403B607325D4}"/>
              </a:ext>
            </a:extLst>
          </p:cNvPr>
          <p:cNvSpPr>
            <a:spLocks noGrp="1"/>
          </p:cNvSpPr>
          <p:nvPr>
            <p:ph type="subTitle" idx="14"/>
          </p:nvPr>
        </p:nvSpPr>
        <p:spPr/>
        <p:txBody>
          <a:bodyPr/>
          <a:lstStyle/>
          <a:p>
            <a:r>
              <a:rPr lang="et-EE" noProof="0" dirty="0"/>
              <a:t>n=1003, %</a:t>
            </a:r>
          </a:p>
        </p:txBody>
      </p:sp>
      <p:pic>
        <p:nvPicPr>
          <p:cNvPr id="7" name="Content Placeholder 6">
            <a:extLst>
              <a:ext uri="{FF2B5EF4-FFF2-40B4-BE49-F238E27FC236}">
                <a16:creationId xmlns:a16="http://schemas.microsoft.com/office/drawing/2014/main" id="{54C493B3-1E13-D781-1AFC-91EA2746CF40}"/>
              </a:ext>
            </a:extLst>
          </p:cNvPr>
          <p:cNvPicPr>
            <a:picLocks noGrp="1" noChangeAspect="1"/>
          </p:cNvPicPr>
          <p:nvPr>
            <p:ph sz="half" idx="1"/>
          </p:nvPr>
        </p:nvPicPr>
        <p:blipFill>
          <a:blip r:embed="rId2"/>
          <a:stretch>
            <a:fillRect/>
          </a:stretch>
        </p:blipFill>
        <p:spPr>
          <a:xfrm>
            <a:off x="1568187" y="1498600"/>
            <a:ext cx="4328051" cy="4886325"/>
          </a:xfrm>
          <a:prstGeom prst="rect">
            <a:avLst/>
          </a:prstGeom>
        </p:spPr>
      </p:pic>
      <p:pic>
        <p:nvPicPr>
          <p:cNvPr id="10" name="Content Placeholder 9">
            <a:extLst>
              <a:ext uri="{FF2B5EF4-FFF2-40B4-BE49-F238E27FC236}">
                <a16:creationId xmlns:a16="http://schemas.microsoft.com/office/drawing/2014/main" id="{32A9DFA3-20CC-183A-415B-433012F23156}"/>
              </a:ext>
            </a:extLst>
          </p:cNvPr>
          <p:cNvPicPr>
            <a:picLocks noGrp="1" noChangeAspect="1"/>
          </p:cNvPicPr>
          <p:nvPr>
            <p:ph sz="half" idx="13"/>
          </p:nvPr>
        </p:nvPicPr>
        <p:blipFill>
          <a:blip r:embed="rId3"/>
          <a:stretch>
            <a:fillRect/>
          </a:stretch>
        </p:blipFill>
        <p:spPr>
          <a:xfrm>
            <a:off x="6760106" y="1498600"/>
            <a:ext cx="4328051" cy="4886325"/>
          </a:xfrm>
          <a:prstGeom prst="rect">
            <a:avLst/>
          </a:prstGeom>
        </p:spPr>
      </p:pic>
    </p:spTree>
    <p:extLst>
      <p:ext uri="{BB962C8B-B14F-4D97-AF65-F5344CB8AC3E}">
        <p14:creationId xmlns:p14="http://schemas.microsoft.com/office/powerpoint/2010/main" val="4181830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A88AB437-4D52-42C6-8D76-478D16B48517}"/>
              </a:ext>
            </a:extLst>
          </p:cNvPr>
          <p:cNvPicPr>
            <a:picLocks noGrp="1" noChangeAspect="1"/>
          </p:cNvPicPr>
          <p:nvPr>
            <p:ph sz="half" idx="13"/>
          </p:nvPr>
        </p:nvPicPr>
        <p:blipFill>
          <a:blip r:embed="rId2"/>
          <a:stretch>
            <a:fillRect/>
          </a:stretch>
        </p:blipFill>
        <p:spPr>
          <a:xfrm>
            <a:off x="6503809" y="1530585"/>
            <a:ext cx="4840644" cy="4822354"/>
          </a:xfrm>
          <a:prstGeom prst="rect">
            <a:avLst/>
          </a:prstGeom>
        </p:spPr>
      </p:pic>
      <p:sp>
        <p:nvSpPr>
          <p:cNvPr id="2" name="Title 1">
            <a:extLst>
              <a:ext uri="{FF2B5EF4-FFF2-40B4-BE49-F238E27FC236}">
                <a16:creationId xmlns:a16="http://schemas.microsoft.com/office/drawing/2014/main" id="{DD0543B1-E7C3-8042-B644-90D93B87FDF5}"/>
              </a:ext>
            </a:extLst>
          </p:cNvPr>
          <p:cNvSpPr>
            <a:spLocks noGrp="1"/>
          </p:cNvSpPr>
          <p:nvPr>
            <p:ph type="title"/>
          </p:nvPr>
        </p:nvSpPr>
        <p:spPr/>
        <p:txBody>
          <a:bodyPr/>
          <a:lstStyle/>
          <a:p>
            <a:r>
              <a:rPr lang="et-EE" noProof="0" dirty="0"/>
              <a:t>Helkuri kandmine</a:t>
            </a:r>
          </a:p>
        </p:txBody>
      </p:sp>
      <p:sp>
        <p:nvSpPr>
          <p:cNvPr id="5" name="Subtitle 4">
            <a:extLst>
              <a:ext uri="{FF2B5EF4-FFF2-40B4-BE49-F238E27FC236}">
                <a16:creationId xmlns:a16="http://schemas.microsoft.com/office/drawing/2014/main" id="{BA1ABE05-4B4F-AB49-8473-333A3FE62FFF}"/>
              </a:ext>
            </a:extLst>
          </p:cNvPr>
          <p:cNvSpPr>
            <a:spLocks noGrp="1"/>
          </p:cNvSpPr>
          <p:nvPr>
            <p:ph type="subTitle" idx="14"/>
          </p:nvPr>
        </p:nvSpPr>
        <p:spPr/>
        <p:txBody>
          <a:bodyPr/>
          <a:lstStyle/>
          <a:p>
            <a:r>
              <a:rPr lang="et-EE" noProof="0" dirty="0"/>
              <a:t>Helkuri kandmine</a:t>
            </a:r>
          </a:p>
        </p:txBody>
      </p:sp>
      <p:cxnSp>
        <p:nvCxnSpPr>
          <p:cNvPr id="31" name="Straight Connector 30">
            <a:extLst>
              <a:ext uri="{FF2B5EF4-FFF2-40B4-BE49-F238E27FC236}">
                <a16:creationId xmlns:a16="http://schemas.microsoft.com/office/drawing/2014/main" id="{FDD87BD6-D408-408F-8A7D-D075AF6FFAF7}"/>
              </a:ext>
            </a:extLst>
          </p:cNvPr>
          <p:cNvCxnSpPr>
            <a:cxnSpLocks/>
          </p:cNvCxnSpPr>
          <p:nvPr/>
        </p:nvCxnSpPr>
        <p:spPr>
          <a:xfrm>
            <a:off x="10533361" y="2269891"/>
            <a:ext cx="1" cy="379443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9B715856-FA1D-6F8A-4606-B4D2880F4095}"/>
              </a:ext>
            </a:extLst>
          </p:cNvPr>
          <p:cNvPicPr>
            <a:picLocks noGrp="1" noChangeAspect="1"/>
          </p:cNvPicPr>
          <p:nvPr>
            <p:ph sz="half" idx="1"/>
          </p:nvPr>
        </p:nvPicPr>
        <p:blipFill>
          <a:blip r:embed="rId3"/>
          <a:stretch>
            <a:fillRect/>
          </a:stretch>
        </p:blipFill>
        <p:spPr>
          <a:xfrm>
            <a:off x="1355326" y="1498600"/>
            <a:ext cx="4753773" cy="4886325"/>
          </a:xfrm>
          <a:prstGeom prst="rect">
            <a:avLst/>
          </a:prstGeom>
        </p:spPr>
      </p:pic>
      <p:cxnSp>
        <p:nvCxnSpPr>
          <p:cNvPr id="3" name="Straight Connector 6">
            <a:extLst>
              <a:ext uri="{FF2B5EF4-FFF2-40B4-BE49-F238E27FC236}">
                <a16:creationId xmlns:a16="http://schemas.microsoft.com/office/drawing/2014/main" id="{D379CDBE-E459-FA98-6046-D1FF3DC1038F}"/>
              </a:ext>
            </a:extLst>
          </p:cNvPr>
          <p:cNvCxnSpPr>
            <a:cxnSpLocks/>
          </p:cNvCxnSpPr>
          <p:nvPr/>
        </p:nvCxnSpPr>
        <p:spPr>
          <a:xfrm>
            <a:off x="5226330" y="2269891"/>
            <a:ext cx="0" cy="393442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707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9FA8-8671-4549-8C83-CB13F9821138}"/>
              </a:ext>
            </a:extLst>
          </p:cNvPr>
          <p:cNvSpPr>
            <a:spLocks noGrp="1"/>
          </p:cNvSpPr>
          <p:nvPr>
            <p:ph type="ctrTitle"/>
          </p:nvPr>
        </p:nvSpPr>
        <p:spPr>
          <a:xfrm>
            <a:off x="2565193" y="3046044"/>
            <a:ext cx="9051380" cy="861238"/>
          </a:xfrm>
        </p:spPr>
        <p:txBody>
          <a:bodyPr>
            <a:normAutofit fontScale="90000"/>
          </a:bodyPr>
          <a:lstStyle/>
          <a:p>
            <a:r>
              <a:rPr lang="et-EE" noProof="0" dirty="0"/>
              <a:t>Tee ületamine</a:t>
            </a:r>
          </a:p>
        </p:txBody>
      </p:sp>
    </p:spTree>
    <p:extLst>
      <p:ext uri="{BB962C8B-B14F-4D97-AF65-F5344CB8AC3E}">
        <p14:creationId xmlns:p14="http://schemas.microsoft.com/office/powerpoint/2010/main" val="1952060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543B1-E7C3-8042-B644-90D93B87FDF5}"/>
              </a:ext>
            </a:extLst>
          </p:cNvPr>
          <p:cNvSpPr>
            <a:spLocks noGrp="1"/>
          </p:cNvSpPr>
          <p:nvPr>
            <p:ph type="title"/>
          </p:nvPr>
        </p:nvSpPr>
        <p:spPr/>
        <p:txBody>
          <a:bodyPr anchor="t">
            <a:normAutofit/>
          </a:bodyPr>
          <a:lstStyle/>
          <a:p>
            <a:r>
              <a:rPr lang="et-EE" sz="2200" noProof="0" dirty="0"/>
              <a:t>Tee ületamine</a:t>
            </a:r>
          </a:p>
        </p:txBody>
      </p:sp>
      <p:sp>
        <p:nvSpPr>
          <p:cNvPr id="5" name="Subtitle 4">
            <a:extLst>
              <a:ext uri="{FF2B5EF4-FFF2-40B4-BE49-F238E27FC236}">
                <a16:creationId xmlns:a16="http://schemas.microsoft.com/office/drawing/2014/main" id="{BA1ABE05-4B4F-AB49-8473-333A3FE62FFF}"/>
              </a:ext>
            </a:extLst>
          </p:cNvPr>
          <p:cNvSpPr>
            <a:spLocks noGrp="1"/>
          </p:cNvSpPr>
          <p:nvPr>
            <p:ph type="subTitle" idx="14"/>
          </p:nvPr>
        </p:nvSpPr>
        <p:spPr/>
        <p:txBody>
          <a:bodyPr anchor="t">
            <a:normAutofit/>
          </a:bodyPr>
          <a:lstStyle/>
          <a:p>
            <a:r>
              <a:rPr lang="et-EE" noProof="0" dirty="0"/>
              <a:t>Tee ületamine punase fooritulega jalakäijana</a:t>
            </a:r>
          </a:p>
        </p:txBody>
      </p:sp>
      <p:sp>
        <p:nvSpPr>
          <p:cNvPr id="10" name="Content Placeholder 9">
            <a:extLst>
              <a:ext uri="{FF2B5EF4-FFF2-40B4-BE49-F238E27FC236}">
                <a16:creationId xmlns:a16="http://schemas.microsoft.com/office/drawing/2014/main" id="{06E7A5BD-F70E-7649-804C-8746B2FDA7A6}"/>
              </a:ext>
            </a:extLst>
          </p:cNvPr>
          <p:cNvSpPr>
            <a:spLocks noGrp="1"/>
          </p:cNvSpPr>
          <p:nvPr>
            <p:ph sz="half" idx="1"/>
          </p:nvPr>
        </p:nvSpPr>
        <p:spPr/>
        <p:txBody>
          <a:bodyPr>
            <a:normAutofit/>
          </a:bodyPr>
          <a:lstStyle/>
          <a:p>
            <a:r>
              <a:rPr lang="et-EE" noProof="0" dirty="0">
                <a:solidFill>
                  <a:schemeClr val="accent1"/>
                </a:solidFill>
              </a:rPr>
              <a:t>Punase fooritulega on teed viimase 6 kuu jooksul jalakäijana ületanud 24% elanikkonnast</a:t>
            </a:r>
            <a:r>
              <a:rPr lang="et-EE" noProof="0" dirty="0"/>
              <a:t>; vastav näitaja püsib aastaid pea samal tasemel.</a:t>
            </a:r>
          </a:p>
          <a:p>
            <a:r>
              <a:rPr lang="et-EE" noProof="0" dirty="0"/>
              <a:t>Sagedamini ületavad punase fooritulega teed mehed, kuni 35-aastased ja tallinlased. </a:t>
            </a:r>
          </a:p>
          <a:p>
            <a:endParaRPr lang="et-EE" noProof="0" dirty="0">
              <a:solidFill>
                <a:schemeClr val="accent1"/>
              </a:solidFill>
            </a:endParaRPr>
          </a:p>
        </p:txBody>
      </p:sp>
      <p:pic>
        <p:nvPicPr>
          <p:cNvPr id="24" name="Content Placeholder 23">
            <a:extLst>
              <a:ext uri="{FF2B5EF4-FFF2-40B4-BE49-F238E27FC236}">
                <a16:creationId xmlns:a16="http://schemas.microsoft.com/office/drawing/2014/main" id="{B15CA04F-7C8B-B3D4-7768-D9FA668F668C}"/>
              </a:ext>
            </a:extLst>
          </p:cNvPr>
          <p:cNvPicPr>
            <a:picLocks noGrp="1" noChangeAspect="1"/>
          </p:cNvPicPr>
          <p:nvPr>
            <p:ph sz="half" idx="15"/>
          </p:nvPr>
        </p:nvPicPr>
        <p:blipFill>
          <a:blip r:embed="rId3"/>
          <a:stretch>
            <a:fillRect/>
          </a:stretch>
        </p:blipFill>
        <p:spPr>
          <a:xfrm>
            <a:off x="4708525" y="1502561"/>
            <a:ext cx="3240088" cy="4878403"/>
          </a:xfrm>
          <a:prstGeom prst="rect">
            <a:avLst/>
          </a:prstGeom>
        </p:spPr>
      </p:pic>
      <p:pic>
        <p:nvPicPr>
          <p:cNvPr id="30" name="Content Placeholder 29">
            <a:extLst>
              <a:ext uri="{FF2B5EF4-FFF2-40B4-BE49-F238E27FC236}">
                <a16:creationId xmlns:a16="http://schemas.microsoft.com/office/drawing/2014/main" id="{43FBA40F-50B7-9D36-61E1-BEFFFC019C6C}"/>
              </a:ext>
            </a:extLst>
          </p:cNvPr>
          <p:cNvPicPr>
            <a:picLocks noGrp="1" noChangeAspect="1"/>
          </p:cNvPicPr>
          <p:nvPr>
            <p:ph sz="half" idx="16"/>
          </p:nvPr>
        </p:nvPicPr>
        <p:blipFill>
          <a:blip r:embed="rId4"/>
          <a:stretch>
            <a:fillRect/>
          </a:stretch>
        </p:blipFill>
        <p:spPr>
          <a:xfrm>
            <a:off x="8116543" y="1499191"/>
            <a:ext cx="3237257" cy="4883319"/>
          </a:xfrm>
          <a:prstGeom prst="rect">
            <a:avLst/>
          </a:prstGeom>
        </p:spPr>
      </p:pic>
      <p:cxnSp>
        <p:nvCxnSpPr>
          <p:cNvPr id="4" name="Straight Connector 21">
            <a:extLst>
              <a:ext uri="{FF2B5EF4-FFF2-40B4-BE49-F238E27FC236}">
                <a16:creationId xmlns:a16="http://schemas.microsoft.com/office/drawing/2014/main" id="{3BBCA3DB-EBF2-99A2-D4C5-B556E079A241}"/>
              </a:ext>
            </a:extLst>
          </p:cNvPr>
          <p:cNvCxnSpPr>
            <a:cxnSpLocks/>
          </p:cNvCxnSpPr>
          <p:nvPr/>
        </p:nvCxnSpPr>
        <p:spPr>
          <a:xfrm>
            <a:off x="9781362" y="2231029"/>
            <a:ext cx="0" cy="4149935"/>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105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9BD6-1019-B54C-8125-6E00C8C9EFF7}"/>
              </a:ext>
            </a:extLst>
          </p:cNvPr>
          <p:cNvSpPr>
            <a:spLocks noGrp="1"/>
          </p:cNvSpPr>
          <p:nvPr>
            <p:ph type="ctrTitle"/>
          </p:nvPr>
        </p:nvSpPr>
        <p:spPr>
          <a:xfrm>
            <a:off x="2531641" y="2998381"/>
            <a:ext cx="9051380" cy="861238"/>
          </a:xfrm>
        </p:spPr>
        <p:txBody>
          <a:bodyPr>
            <a:normAutofit fontScale="90000"/>
          </a:bodyPr>
          <a:lstStyle/>
          <a:p>
            <a:r>
              <a:rPr lang="et-EE" noProof="0" dirty="0"/>
              <a:t>KAMPAANIA MÄRKAMINE</a:t>
            </a:r>
          </a:p>
        </p:txBody>
      </p:sp>
    </p:spTree>
    <p:extLst>
      <p:ext uri="{BB962C8B-B14F-4D97-AF65-F5344CB8AC3E}">
        <p14:creationId xmlns:p14="http://schemas.microsoft.com/office/powerpoint/2010/main" val="3762908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DBC8CE-829D-B941-B43B-99AF4F9860D7}"/>
              </a:ext>
            </a:extLst>
          </p:cNvPr>
          <p:cNvSpPr>
            <a:spLocks noGrp="1"/>
          </p:cNvSpPr>
          <p:nvPr>
            <p:ph type="title"/>
          </p:nvPr>
        </p:nvSpPr>
        <p:spPr/>
        <p:txBody>
          <a:bodyPr/>
          <a:lstStyle/>
          <a:p>
            <a:r>
              <a:rPr lang="et-EE" noProof="0" dirty="0"/>
              <a:t>Kampaania märkamine</a:t>
            </a:r>
          </a:p>
        </p:txBody>
      </p:sp>
      <p:sp>
        <p:nvSpPr>
          <p:cNvPr id="4" name="Subtitle 3">
            <a:extLst>
              <a:ext uri="{FF2B5EF4-FFF2-40B4-BE49-F238E27FC236}">
                <a16:creationId xmlns:a16="http://schemas.microsoft.com/office/drawing/2014/main" id="{C373EC55-E4F8-DB4B-9574-F7D7B485500E}"/>
              </a:ext>
            </a:extLst>
          </p:cNvPr>
          <p:cNvSpPr>
            <a:spLocks noGrp="1"/>
          </p:cNvSpPr>
          <p:nvPr>
            <p:ph type="subTitle" idx="14"/>
          </p:nvPr>
        </p:nvSpPr>
        <p:spPr/>
        <p:txBody>
          <a:bodyPr/>
          <a:lstStyle/>
          <a:p>
            <a:r>
              <a:rPr lang="et-EE" noProof="0" dirty="0"/>
              <a:t>Spontaanne märkamine (Slaid 45, 46) </a:t>
            </a:r>
          </a:p>
        </p:txBody>
      </p:sp>
      <p:sp>
        <p:nvSpPr>
          <p:cNvPr id="6" name="Content Placeholder 5">
            <a:extLst>
              <a:ext uri="{FF2B5EF4-FFF2-40B4-BE49-F238E27FC236}">
                <a16:creationId xmlns:a16="http://schemas.microsoft.com/office/drawing/2014/main" id="{6F73B090-A450-D74E-AD4F-685211A8EDA9}"/>
              </a:ext>
            </a:extLst>
          </p:cNvPr>
          <p:cNvSpPr>
            <a:spLocks noGrp="1"/>
          </p:cNvSpPr>
          <p:nvPr>
            <p:ph sz="half" idx="1"/>
          </p:nvPr>
        </p:nvSpPr>
        <p:spPr/>
        <p:txBody>
          <a:bodyPr>
            <a:normAutofit/>
          </a:bodyPr>
          <a:lstStyle/>
          <a:p>
            <a:r>
              <a:rPr lang="et-EE" noProof="0" dirty="0">
                <a:solidFill>
                  <a:srgbClr val="A01E28"/>
                </a:solidFill>
              </a:rPr>
              <a:t>Sel aastal arvas vähemalt ühte elektritõukerattaga ohutu liiklemise kampaaniat „Kui tõuksiga, siis kainelt!“, ”Kui tõuksiga, siis üksi!“ ja „Kui tõuksiga, siis rahulikult!“ märganud olevat 48% elanikkonnast, elektritõukeratturitest arvas antud kampaaniat näinud olevat 57%</a:t>
            </a:r>
            <a:r>
              <a:rPr lang="et-EE" noProof="0" dirty="0"/>
              <a:t>.</a:t>
            </a:r>
          </a:p>
          <a:p>
            <a:r>
              <a:rPr lang="et-EE" noProof="0" dirty="0"/>
              <a:t>Vastavate kampaaniate märkajaid on nii elanikkonnas kui ka elektritõukeratturite seas vähem kui eelmisel aastal.</a:t>
            </a:r>
          </a:p>
          <a:p>
            <a:r>
              <a:rPr lang="et-EE" noProof="0" dirty="0"/>
              <a:t>Keskmisest enam arvasid seda kampaaniat näinud olevat kuni 2</a:t>
            </a:r>
            <a:r>
              <a:rPr lang="en-US" noProof="0" dirty="0"/>
              <a:t>5</a:t>
            </a:r>
            <a:r>
              <a:rPr lang="et-EE" noProof="0" dirty="0"/>
              <a:t>-aastased, eestikeelsed, Tallinna ja Põhja-Eesti elanikud ja elektritõukeratturid; keskmisest vähem aga üle 49-aastased ja mitte-eestlased, väiksemate linnaliste piirkondade elanikud. </a:t>
            </a:r>
          </a:p>
          <a:p>
            <a:endParaRPr lang="et-EE" noProof="0" dirty="0"/>
          </a:p>
          <a:p>
            <a:r>
              <a:rPr lang="et-EE" noProof="0" dirty="0">
                <a:solidFill>
                  <a:srgbClr val="A01E28"/>
                </a:solidFill>
              </a:rPr>
              <a:t>Sel aastal arvas ohutu linnakiiruse kampaaniat „Naudi sõitu. Aeglasemalt on mõnusam.” märganud olevat 43% elanikkonnast, sõidukijuhtidest arvas antud kampaaniat näinud olevat 49%</a:t>
            </a:r>
            <a:r>
              <a:rPr lang="et-EE" noProof="0" dirty="0"/>
              <a:t>.</a:t>
            </a:r>
          </a:p>
          <a:p>
            <a:r>
              <a:rPr lang="et-EE" noProof="0" dirty="0"/>
              <a:t>Keskmisest enam arvasid seda kampaaniat näinud olevat kuni 3</a:t>
            </a:r>
            <a:r>
              <a:rPr lang="en-US" noProof="0" dirty="0"/>
              <a:t>5</a:t>
            </a:r>
            <a:r>
              <a:rPr lang="et-EE" noProof="0" dirty="0"/>
              <a:t>-aastased, eestikeelsed ja Põhja-Eesti elanikud, samuti sõidukijuhid.</a:t>
            </a:r>
          </a:p>
          <a:p>
            <a:r>
              <a:rPr lang="et-EE" noProof="0" dirty="0"/>
              <a:t>Kampaania märkamise peamiseks kanaliks peeti </a:t>
            </a:r>
            <a:r>
              <a:rPr lang="et-EE" noProof="0" dirty="0">
                <a:solidFill>
                  <a:srgbClr val="A01E28"/>
                </a:solidFill>
              </a:rPr>
              <a:t>välireklaami</a:t>
            </a:r>
            <a:r>
              <a:rPr lang="et-EE" noProof="0" dirty="0"/>
              <a:t> (31%). Kümnendik märkas kampaaniat internetis/sotsiaalmeedias kui ka televisioonis. Harvemini kuuldi kampaaniat raadiost (6%) või kaupluste siseraadiost (1%). </a:t>
            </a:r>
          </a:p>
          <a:p>
            <a:r>
              <a:rPr lang="et-EE" noProof="0" dirty="0"/>
              <a:t>Sõidukijuhtide kampaania märkamise kanalid ei erinenud oluliselt kogu elanikkonna omast.</a:t>
            </a:r>
          </a:p>
        </p:txBody>
      </p:sp>
    </p:spTree>
    <p:extLst>
      <p:ext uri="{BB962C8B-B14F-4D97-AF65-F5344CB8AC3E}">
        <p14:creationId xmlns:p14="http://schemas.microsoft.com/office/powerpoint/2010/main" val="2052268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E7918-5A4F-4143-A356-3E730ADFBC01}"/>
              </a:ext>
            </a:extLst>
          </p:cNvPr>
          <p:cNvSpPr>
            <a:spLocks noGrp="1"/>
          </p:cNvSpPr>
          <p:nvPr>
            <p:ph type="title"/>
          </p:nvPr>
        </p:nvSpPr>
        <p:spPr/>
        <p:txBody>
          <a:bodyPr/>
          <a:lstStyle/>
          <a:p>
            <a:r>
              <a:rPr lang="et-EE" noProof="0" dirty="0"/>
              <a:t>Kampaania märkamine</a:t>
            </a:r>
          </a:p>
        </p:txBody>
      </p:sp>
      <p:sp>
        <p:nvSpPr>
          <p:cNvPr id="5" name="Subtitle 4">
            <a:extLst>
              <a:ext uri="{FF2B5EF4-FFF2-40B4-BE49-F238E27FC236}">
                <a16:creationId xmlns:a16="http://schemas.microsoft.com/office/drawing/2014/main" id="{8ED865E1-568A-A14B-A71D-6D53DAD9D805}"/>
              </a:ext>
            </a:extLst>
          </p:cNvPr>
          <p:cNvSpPr>
            <a:spLocks noGrp="1"/>
          </p:cNvSpPr>
          <p:nvPr>
            <p:ph type="subTitle" idx="14"/>
          </p:nvPr>
        </p:nvSpPr>
        <p:spPr/>
        <p:txBody>
          <a:bodyPr/>
          <a:lstStyle/>
          <a:p>
            <a:r>
              <a:rPr lang="et-EE" noProof="0" dirty="0"/>
              <a:t>Elektritõukerattaga ohutu liiklemise kampaania </a:t>
            </a:r>
          </a:p>
        </p:txBody>
      </p:sp>
      <p:pic>
        <p:nvPicPr>
          <p:cNvPr id="19" name="Content Placeholder 18">
            <a:extLst>
              <a:ext uri="{FF2B5EF4-FFF2-40B4-BE49-F238E27FC236}">
                <a16:creationId xmlns:a16="http://schemas.microsoft.com/office/drawing/2014/main" id="{D6AC4937-ECED-A817-BEF2-C1552BCF7CB3}"/>
              </a:ext>
            </a:extLst>
          </p:cNvPr>
          <p:cNvPicPr>
            <a:picLocks noGrp="1" noChangeAspect="1"/>
          </p:cNvPicPr>
          <p:nvPr>
            <p:ph sz="half" idx="13"/>
          </p:nvPr>
        </p:nvPicPr>
        <p:blipFill>
          <a:blip r:embed="rId2"/>
          <a:stretch>
            <a:fillRect/>
          </a:stretch>
        </p:blipFill>
        <p:spPr>
          <a:xfrm>
            <a:off x="6494665" y="1500103"/>
            <a:ext cx="4858933" cy="4883319"/>
          </a:xfrm>
          <a:prstGeom prst="rect">
            <a:avLst/>
          </a:prstGeom>
        </p:spPr>
      </p:pic>
      <p:cxnSp>
        <p:nvCxnSpPr>
          <p:cNvPr id="3" name="Straight Connector 21">
            <a:extLst>
              <a:ext uri="{FF2B5EF4-FFF2-40B4-BE49-F238E27FC236}">
                <a16:creationId xmlns:a16="http://schemas.microsoft.com/office/drawing/2014/main" id="{B084A60A-11D5-1F58-A37E-ABE096C6A6D8}"/>
              </a:ext>
            </a:extLst>
          </p:cNvPr>
          <p:cNvCxnSpPr>
            <a:cxnSpLocks/>
          </p:cNvCxnSpPr>
          <p:nvPr/>
        </p:nvCxnSpPr>
        <p:spPr>
          <a:xfrm>
            <a:off x="9670045" y="2128574"/>
            <a:ext cx="0" cy="4254848"/>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pic>
        <p:nvPicPr>
          <p:cNvPr id="11" name="Content Placeholder 10">
            <a:extLst>
              <a:ext uri="{FF2B5EF4-FFF2-40B4-BE49-F238E27FC236}">
                <a16:creationId xmlns:a16="http://schemas.microsoft.com/office/drawing/2014/main" id="{080D4321-4E5E-F140-C742-3F84DF9C134B}"/>
              </a:ext>
            </a:extLst>
          </p:cNvPr>
          <p:cNvPicPr>
            <a:picLocks noGrp="1" noChangeAspect="1"/>
          </p:cNvPicPr>
          <p:nvPr>
            <p:ph sz="half" idx="1"/>
          </p:nvPr>
        </p:nvPicPr>
        <p:blipFill>
          <a:blip r:embed="rId3"/>
          <a:stretch>
            <a:fillRect/>
          </a:stretch>
        </p:blipFill>
        <p:spPr>
          <a:xfrm>
            <a:off x="1302746" y="1500103"/>
            <a:ext cx="4858933" cy="4883319"/>
          </a:xfrm>
          <a:prstGeom prst="rect">
            <a:avLst/>
          </a:prstGeom>
        </p:spPr>
      </p:pic>
    </p:spTree>
    <p:extLst>
      <p:ext uri="{BB962C8B-B14F-4D97-AF65-F5344CB8AC3E}">
        <p14:creationId xmlns:p14="http://schemas.microsoft.com/office/powerpoint/2010/main" val="2008392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E7918-5A4F-4143-A356-3E730ADFBC01}"/>
              </a:ext>
            </a:extLst>
          </p:cNvPr>
          <p:cNvSpPr>
            <a:spLocks noGrp="1"/>
          </p:cNvSpPr>
          <p:nvPr>
            <p:ph type="title"/>
          </p:nvPr>
        </p:nvSpPr>
        <p:spPr/>
        <p:txBody>
          <a:bodyPr/>
          <a:lstStyle/>
          <a:p>
            <a:r>
              <a:rPr lang="et-EE" noProof="0" dirty="0"/>
              <a:t>Kampaania märkamine</a:t>
            </a:r>
          </a:p>
        </p:txBody>
      </p:sp>
      <p:sp>
        <p:nvSpPr>
          <p:cNvPr id="5" name="Subtitle 4">
            <a:extLst>
              <a:ext uri="{FF2B5EF4-FFF2-40B4-BE49-F238E27FC236}">
                <a16:creationId xmlns:a16="http://schemas.microsoft.com/office/drawing/2014/main" id="{8ED865E1-568A-A14B-A71D-6D53DAD9D805}"/>
              </a:ext>
            </a:extLst>
          </p:cNvPr>
          <p:cNvSpPr>
            <a:spLocks noGrp="1"/>
          </p:cNvSpPr>
          <p:nvPr>
            <p:ph type="subTitle" idx="14"/>
          </p:nvPr>
        </p:nvSpPr>
        <p:spPr/>
        <p:txBody>
          <a:bodyPr/>
          <a:lstStyle/>
          <a:p>
            <a:r>
              <a:rPr lang="et-EE" noProof="0" dirty="0"/>
              <a:t>Ohutu linnakiiruse kampaania </a:t>
            </a:r>
          </a:p>
        </p:txBody>
      </p:sp>
      <p:pic>
        <p:nvPicPr>
          <p:cNvPr id="10" name="Content Placeholder 9">
            <a:extLst>
              <a:ext uri="{FF2B5EF4-FFF2-40B4-BE49-F238E27FC236}">
                <a16:creationId xmlns:a16="http://schemas.microsoft.com/office/drawing/2014/main" id="{E48CB031-971C-643C-FF3A-CE801AF16DD5}"/>
              </a:ext>
            </a:extLst>
          </p:cNvPr>
          <p:cNvPicPr>
            <a:picLocks noGrp="1" noChangeAspect="1"/>
          </p:cNvPicPr>
          <p:nvPr>
            <p:ph sz="half" idx="1"/>
          </p:nvPr>
        </p:nvPicPr>
        <p:blipFill>
          <a:blip r:embed="rId2"/>
          <a:stretch>
            <a:fillRect/>
          </a:stretch>
        </p:blipFill>
        <p:spPr>
          <a:xfrm>
            <a:off x="1302746" y="1500103"/>
            <a:ext cx="4858933" cy="4883319"/>
          </a:xfrm>
          <a:prstGeom prst="rect">
            <a:avLst/>
          </a:prstGeom>
        </p:spPr>
      </p:pic>
      <p:pic>
        <p:nvPicPr>
          <p:cNvPr id="16" name="Content Placeholder 15">
            <a:extLst>
              <a:ext uri="{FF2B5EF4-FFF2-40B4-BE49-F238E27FC236}">
                <a16:creationId xmlns:a16="http://schemas.microsoft.com/office/drawing/2014/main" id="{276EB9C3-D612-DEAF-FC46-E543F283BDE7}"/>
              </a:ext>
            </a:extLst>
          </p:cNvPr>
          <p:cNvPicPr>
            <a:picLocks noGrp="1" noChangeAspect="1"/>
          </p:cNvPicPr>
          <p:nvPr>
            <p:ph sz="half" idx="13"/>
          </p:nvPr>
        </p:nvPicPr>
        <p:blipFill>
          <a:blip r:embed="rId3"/>
          <a:stretch>
            <a:fillRect/>
          </a:stretch>
        </p:blipFill>
        <p:spPr>
          <a:xfrm>
            <a:off x="6494665" y="1500103"/>
            <a:ext cx="4858933" cy="4883319"/>
          </a:xfrm>
          <a:prstGeom prst="rect">
            <a:avLst/>
          </a:prstGeom>
        </p:spPr>
      </p:pic>
      <p:cxnSp>
        <p:nvCxnSpPr>
          <p:cNvPr id="3" name="Straight Connector 21">
            <a:extLst>
              <a:ext uri="{FF2B5EF4-FFF2-40B4-BE49-F238E27FC236}">
                <a16:creationId xmlns:a16="http://schemas.microsoft.com/office/drawing/2014/main" id="{9142D079-0F00-9FEB-855E-AB8D6F230419}"/>
              </a:ext>
            </a:extLst>
          </p:cNvPr>
          <p:cNvCxnSpPr>
            <a:cxnSpLocks/>
          </p:cNvCxnSpPr>
          <p:nvPr/>
        </p:nvCxnSpPr>
        <p:spPr>
          <a:xfrm>
            <a:off x="9518970" y="2128574"/>
            <a:ext cx="0" cy="4254848"/>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715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9BD6-1019-B54C-8125-6E00C8C9EFF7}"/>
              </a:ext>
            </a:extLst>
          </p:cNvPr>
          <p:cNvSpPr>
            <a:spLocks noGrp="1"/>
          </p:cNvSpPr>
          <p:nvPr>
            <p:ph type="ctrTitle"/>
          </p:nvPr>
        </p:nvSpPr>
        <p:spPr>
          <a:xfrm>
            <a:off x="2531940" y="3055933"/>
            <a:ext cx="9051380" cy="861238"/>
          </a:xfrm>
        </p:spPr>
        <p:txBody>
          <a:bodyPr>
            <a:normAutofit fontScale="90000"/>
          </a:bodyPr>
          <a:lstStyle/>
          <a:p>
            <a:r>
              <a:rPr lang="et-EE" noProof="0" dirty="0"/>
              <a:t>Ankeet</a:t>
            </a:r>
          </a:p>
        </p:txBody>
      </p:sp>
    </p:spTree>
    <p:extLst>
      <p:ext uri="{BB962C8B-B14F-4D97-AF65-F5344CB8AC3E}">
        <p14:creationId xmlns:p14="http://schemas.microsoft.com/office/powerpoint/2010/main" val="138731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1391-FDFA-CC40-A645-0D99C4219D93}"/>
              </a:ext>
            </a:extLst>
          </p:cNvPr>
          <p:cNvSpPr>
            <a:spLocks noGrp="1"/>
          </p:cNvSpPr>
          <p:nvPr>
            <p:ph type="title"/>
          </p:nvPr>
        </p:nvSpPr>
        <p:spPr/>
        <p:txBody>
          <a:bodyPr/>
          <a:lstStyle/>
          <a:p>
            <a:r>
              <a:rPr lang="et-EE" noProof="0" dirty="0"/>
              <a:t>Ankeet</a:t>
            </a:r>
          </a:p>
        </p:txBody>
      </p:sp>
      <p:sp>
        <p:nvSpPr>
          <p:cNvPr id="7" name="Content Placeholder 6">
            <a:extLst>
              <a:ext uri="{FF2B5EF4-FFF2-40B4-BE49-F238E27FC236}">
                <a16:creationId xmlns:a16="http://schemas.microsoft.com/office/drawing/2014/main" id="{EF84B18E-622F-E649-8E04-7B9124E9260B}"/>
              </a:ext>
            </a:extLst>
          </p:cNvPr>
          <p:cNvSpPr>
            <a:spLocks noGrp="1"/>
          </p:cNvSpPr>
          <p:nvPr>
            <p:ph sz="half" idx="1"/>
          </p:nvPr>
        </p:nvSpPr>
        <p:spPr/>
        <p:txBody>
          <a:bodyPr>
            <a:noAutofit/>
          </a:bodyPr>
          <a:lstStyle/>
          <a:p>
            <a:pPr marL="0" indent="0">
              <a:buNone/>
            </a:pPr>
            <a:r>
              <a:rPr lang="et-EE" sz="1200" b="1" noProof="0" dirty="0"/>
              <a:t>T1. Kas Teie peres on 4-15-aastasi lapsi, kelle eest vastutate teie? </a:t>
            </a:r>
            <a:r>
              <a:rPr lang="et-EE" sz="1200" i="1" noProof="0" dirty="0"/>
              <a:t>MITTE KÜSIDA 15-AASTASTELT</a:t>
            </a:r>
            <a:endParaRPr lang="et-EE" sz="1200" noProof="0" dirty="0"/>
          </a:p>
          <a:p>
            <a:pPr lvl="1"/>
            <a:r>
              <a:rPr lang="et-EE" sz="1200" noProof="0" dirty="0"/>
              <a:t>jah </a:t>
            </a:r>
          </a:p>
          <a:p>
            <a:pPr lvl="1"/>
            <a:r>
              <a:rPr lang="et-EE" sz="1200" noProof="0" dirty="0"/>
              <a:t>ei ole </a:t>
            </a:r>
          </a:p>
          <a:p>
            <a:pPr marL="0" indent="0">
              <a:buNone/>
            </a:pPr>
            <a:r>
              <a:rPr lang="et-EE" sz="1200" noProof="0" dirty="0"/>
              <a:t>KUI T1=1 </a:t>
            </a:r>
          </a:p>
          <a:p>
            <a:pPr marL="0" indent="0">
              <a:buNone/>
            </a:pPr>
            <a:r>
              <a:rPr lang="et-EE" sz="1200" b="1" noProof="0" dirty="0"/>
              <a:t>T2. Kas Teie peres on 4-15-aastasi lapsi (kelle eest vastutate teie), kes sõidavad jalgrattaga? </a:t>
            </a:r>
            <a:r>
              <a:rPr lang="et-EE" sz="1200" i="1" noProof="0" dirty="0"/>
              <a:t>MITTE KÜSIDA 15-AASTASTELT</a:t>
            </a:r>
            <a:endParaRPr lang="et-EE" sz="1200" noProof="0" dirty="0"/>
          </a:p>
          <a:p>
            <a:pPr lvl="1"/>
            <a:r>
              <a:rPr lang="et-EE" sz="1200" noProof="0" dirty="0"/>
              <a:t>jah </a:t>
            </a:r>
          </a:p>
          <a:p>
            <a:pPr lvl="1"/>
            <a:r>
              <a:rPr lang="et-EE" sz="1200" noProof="0" dirty="0"/>
              <a:t>ei ole </a:t>
            </a:r>
          </a:p>
          <a:p>
            <a:pPr marL="0" indent="0">
              <a:buNone/>
            </a:pPr>
            <a:r>
              <a:rPr lang="et-EE" sz="1200" noProof="0" dirty="0"/>
              <a:t>KUI T1=1 </a:t>
            </a:r>
          </a:p>
          <a:p>
            <a:pPr marL="0" indent="0">
              <a:buNone/>
            </a:pPr>
            <a:r>
              <a:rPr lang="et-EE" sz="1200" b="1" noProof="0" dirty="0"/>
              <a:t>T3. Kas Teie peres on 4-15-aastasi lapsi (kelle eest vastutate teie), kes sõidavad elektritõukerattaga?</a:t>
            </a:r>
            <a:endParaRPr lang="et-EE" sz="1200" noProof="0" dirty="0"/>
          </a:p>
          <a:p>
            <a:pPr lvl="1"/>
            <a:r>
              <a:rPr lang="et-EE" sz="1200" noProof="0" dirty="0"/>
              <a:t>Jah</a:t>
            </a:r>
          </a:p>
          <a:p>
            <a:pPr lvl="1"/>
            <a:r>
              <a:rPr lang="et-EE" sz="1200" noProof="0" dirty="0"/>
              <a:t>ei</a:t>
            </a:r>
          </a:p>
          <a:p>
            <a:pPr marL="457189" lvl="1" indent="0">
              <a:buNone/>
            </a:pPr>
            <a:endParaRPr lang="et-EE" sz="1200" noProof="0" dirty="0"/>
          </a:p>
        </p:txBody>
      </p:sp>
      <p:sp>
        <p:nvSpPr>
          <p:cNvPr id="3" name="Alapealkiri 2">
            <a:extLst>
              <a:ext uri="{FF2B5EF4-FFF2-40B4-BE49-F238E27FC236}">
                <a16:creationId xmlns:a16="http://schemas.microsoft.com/office/drawing/2014/main" id="{1E313402-D98B-7151-DD15-BB52D0DB985A}"/>
              </a:ext>
            </a:extLst>
          </p:cNvPr>
          <p:cNvSpPr>
            <a:spLocks noGrp="1"/>
          </p:cNvSpPr>
          <p:nvPr>
            <p:ph type="subTitle" idx="14"/>
          </p:nvPr>
        </p:nvSpPr>
        <p:spPr/>
        <p:txBody>
          <a:bodyPr/>
          <a:lstStyle/>
          <a:p>
            <a:r>
              <a:rPr lang="et-EE" noProof="0" dirty="0"/>
              <a:t>Filter</a:t>
            </a:r>
          </a:p>
        </p:txBody>
      </p:sp>
      <p:sp>
        <p:nvSpPr>
          <p:cNvPr id="6" name="Sisu kohatäide 5">
            <a:extLst>
              <a:ext uri="{FF2B5EF4-FFF2-40B4-BE49-F238E27FC236}">
                <a16:creationId xmlns:a16="http://schemas.microsoft.com/office/drawing/2014/main" id="{1CA73267-329B-0E90-A497-793F12AB12AF}"/>
              </a:ext>
            </a:extLst>
          </p:cNvPr>
          <p:cNvSpPr>
            <a:spLocks noGrp="1"/>
          </p:cNvSpPr>
          <p:nvPr>
            <p:ph sz="half" idx="13"/>
          </p:nvPr>
        </p:nvSpPr>
        <p:spPr/>
        <p:txBody>
          <a:bodyPr/>
          <a:lstStyle/>
          <a:p>
            <a:pPr marL="0" indent="0">
              <a:buNone/>
            </a:pPr>
            <a:r>
              <a:rPr lang="et-EE" sz="1200" b="1" noProof="0" dirty="0"/>
              <a:t>T4. Kas Te olete viimase 12 kuu jooksul juhtinud elektritõukeratast?</a:t>
            </a:r>
          </a:p>
          <a:p>
            <a:pPr lvl="1"/>
            <a:r>
              <a:rPr lang="et-EE" sz="1200" noProof="0" dirty="0"/>
              <a:t>jah</a:t>
            </a:r>
          </a:p>
          <a:p>
            <a:pPr lvl="1"/>
            <a:r>
              <a:rPr lang="et-EE" sz="1200" noProof="0" dirty="0"/>
              <a:t>ei </a:t>
            </a:r>
            <a:endParaRPr lang="et-EE" sz="1200" b="1" noProof="0" dirty="0"/>
          </a:p>
          <a:p>
            <a:pPr marL="0" indent="0">
              <a:buNone/>
            </a:pPr>
            <a:r>
              <a:rPr lang="et-EE" sz="1200" b="1" noProof="0" dirty="0"/>
              <a:t>T5. Kas Te olete viimase 12 kuu jooksul juhtinud elektritõukeratast?</a:t>
            </a:r>
          </a:p>
          <a:p>
            <a:pPr lvl="1"/>
            <a:r>
              <a:rPr lang="et-EE" sz="1200" noProof="0" dirty="0"/>
              <a:t>jah</a:t>
            </a:r>
          </a:p>
          <a:p>
            <a:pPr lvl="1"/>
            <a:r>
              <a:rPr lang="et-EE" sz="1200" noProof="0" dirty="0"/>
              <a:t>ei </a:t>
            </a:r>
            <a:endParaRPr lang="et-EE" sz="1200" b="1" noProof="0" dirty="0"/>
          </a:p>
          <a:p>
            <a:pPr marL="0" indent="0">
              <a:buNone/>
            </a:pPr>
            <a:r>
              <a:rPr lang="et-EE" sz="1200" b="1" noProof="0" dirty="0"/>
              <a:t>T6. Kas Te olete viimase 12 kuu jooksul juhtinud autot?</a:t>
            </a:r>
          </a:p>
          <a:p>
            <a:pPr lvl="1"/>
            <a:r>
              <a:rPr lang="et-EE" sz="1200" noProof="0" dirty="0"/>
              <a:t>jah</a:t>
            </a:r>
          </a:p>
          <a:p>
            <a:pPr lvl="1"/>
            <a:r>
              <a:rPr lang="et-EE" sz="1200" noProof="0" dirty="0"/>
              <a:t>ei </a:t>
            </a:r>
            <a:endParaRPr lang="et-EE" sz="1200" b="1" noProof="0" dirty="0"/>
          </a:p>
          <a:p>
            <a:endParaRPr lang="et-EE" noProof="0" dirty="0"/>
          </a:p>
        </p:txBody>
      </p:sp>
    </p:spTree>
    <p:extLst>
      <p:ext uri="{BB962C8B-B14F-4D97-AF65-F5344CB8AC3E}">
        <p14:creationId xmlns:p14="http://schemas.microsoft.com/office/powerpoint/2010/main" val="340085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1391-FDFA-CC40-A645-0D99C4219D93}"/>
              </a:ext>
            </a:extLst>
          </p:cNvPr>
          <p:cNvSpPr>
            <a:spLocks noGrp="1"/>
          </p:cNvSpPr>
          <p:nvPr>
            <p:ph type="title"/>
          </p:nvPr>
        </p:nvSpPr>
        <p:spPr/>
        <p:txBody>
          <a:bodyPr/>
          <a:lstStyle/>
          <a:p>
            <a:r>
              <a:rPr lang="et-EE" noProof="0" dirty="0"/>
              <a:t>Ankeet</a:t>
            </a:r>
          </a:p>
        </p:txBody>
      </p:sp>
      <p:sp>
        <p:nvSpPr>
          <p:cNvPr id="7" name="Content Placeholder 6">
            <a:extLst>
              <a:ext uri="{FF2B5EF4-FFF2-40B4-BE49-F238E27FC236}">
                <a16:creationId xmlns:a16="http://schemas.microsoft.com/office/drawing/2014/main" id="{EF84B18E-622F-E649-8E04-7B9124E9260B}"/>
              </a:ext>
            </a:extLst>
          </p:cNvPr>
          <p:cNvSpPr>
            <a:spLocks noGrp="1"/>
          </p:cNvSpPr>
          <p:nvPr>
            <p:ph sz="half" idx="1"/>
          </p:nvPr>
        </p:nvSpPr>
        <p:spPr/>
        <p:txBody>
          <a:bodyPr>
            <a:noAutofit/>
          </a:bodyPr>
          <a:lstStyle/>
          <a:p>
            <a:pPr marL="0" indent="0">
              <a:buNone/>
            </a:pPr>
            <a:r>
              <a:rPr lang="et-EE" sz="1200" noProof="0" dirty="0"/>
              <a:t>KUI T1=1</a:t>
            </a:r>
          </a:p>
          <a:p>
            <a:pPr marL="0" indent="0">
              <a:buNone/>
            </a:pPr>
            <a:r>
              <a:rPr lang="et-EE" sz="1200" b="1" noProof="0" dirty="0"/>
              <a:t>23. Kuivõrd Teie pere 4-15-aastased lapsed kannavad pimeda ajal väljas liikudes helkurit või muud enda nähtavaks tegemise vahendit?</a:t>
            </a:r>
          </a:p>
          <a:p>
            <a:pPr lvl="1"/>
            <a:r>
              <a:rPr lang="et-EE" sz="1200" noProof="0" dirty="0"/>
              <a:t>enamasti (alati)</a:t>
            </a:r>
          </a:p>
          <a:p>
            <a:pPr lvl="1"/>
            <a:r>
              <a:rPr lang="et-EE" sz="1200" noProof="0" dirty="0"/>
              <a:t>sageli</a:t>
            </a:r>
          </a:p>
          <a:p>
            <a:pPr lvl="1"/>
            <a:r>
              <a:rPr lang="et-EE" sz="1200" noProof="0" dirty="0"/>
              <a:t>harva</a:t>
            </a:r>
          </a:p>
          <a:p>
            <a:pPr lvl="1"/>
            <a:r>
              <a:rPr lang="et-EE" sz="1200" noProof="0" dirty="0"/>
              <a:t>üldse mitte</a:t>
            </a:r>
          </a:p>
          <a:p>
            <a:pPr lvl="1"/>
            <a:r>
              <a:rPr lang="et-EE" sz="1200" i="1" noProof="0" dirty="0"/>
              <a:t>ei oska öelda</a:t>
            </a:r>
            <a:endParaRPr lang="et-EE" sz="1200" noProof="0" dirty="0"/>
          </a:p>
          <a:p>
            <a:pPr marL="0" indent="0">
              <a:buNone/>
            </a:pPr>
            <a:endParaRPr lang="et-EE" sz="1200" noProof="0" dirty="0"/>
          </a:p>
          <a:p>
            <a:pPr marL="0" indent="0">
              <a:buNone/>
            </a:pPr>
            <a:r>
              <a:rPr lang="et-EE" sz="1200" noProof="0" dirty="0"/>
              <a:t>KUI T2=1 </a:t>
            </a:r>
          </a:p>
          <a:p>
            <a:pPr marL="0" indent="0">
              <a:buNone/>
            </a:pPr>
            <a:r>
              <a:rPr lang="et-EE" sz="1200" b="1" noProof="0" dirty="0"/>
              <a:t>1. Kui sageli kannavad Teie laps(ed) jalgrattaga sõites kiivrit?</a:t>
            </a:r>
            <a:endParaRPr lang="et-EE" sz="1200" noProof="0" dirty="0"/>
          </a:p>
          <a:p>
            <a:pPr lvl="1"/>
            <a:r>
              <a:rPr lang="et-EE" sz="1200" noProof="0" dirty="0"/>
              <a:t>enamasti (alati)</a:t>
            </a:r>
          </a:p>
          <a:p>
            <a:pPr lvl="1"/>
            <a:r>
              <a:rPr lang="et-EE" sz="1200" noProof="0" dirty="0"/>
              <a:t>sageli</a:t>
            </a:r>
          </a:p>
          <a:p>
            <a:pPr lvl="1"/>
            <a:r>
              <a:rPr lang="et-EE" sz="1200" noProof="0" dirty="0"/>
              <a:t>harva</a:t>
            </a:r>
          </a:p>
          <a:p>
            <a:pPr lvl="1"/>
            <a:r>
              <a:rPr lang="et-EE" sz="1200" noProof="0" dirty="0"/>
              <a:t>üldse mitte</a:t>
            </a:r>
          </a:p>
          <a:p>
            <a:pPr lvl="1"/>
            <a:r>
              <a:rPr lang="et-EE" sz="1200" i="1" noProof="0" dirty="0"/>
              <a:t>ei oska öelda</a:t>
            </a:r>
            <a:endParaRPr lang="et-EE" sz="1200" noProof="0" dirty="0"/>
          </a:p>
          <a:p>
            <a:pPr marL="0" indent="0">
              <a:buNone/>
            </a:pPr>
            <a:endParaRPr lang="et-EE" sz="1200" noProof="0" dirty="0"/>
          </a:p>
        </p:txBody>
      </p:sp>
      <p:sp>
        <p:nvSpPr>
          <p:cNvPr id="4" name="Content Placeholder 3">
            <a:extLst>
              <a:ext uri="{FF2B5EF4-FFF2-40B4-BE49-F238E27FC236}">
                <a16:creationId xmlns:a16="http://schemas.microsoft.com/office/drawing/2014/main" id="{8C092641-E0B8-0AD3-513A-0FFD7E744BA9}"/>
              </a:ext>
            </a:extLst>
          </p:cNvPr>
          <p:cNvSpPr>
            <a:spLocks noGrp="1"/>
          </p:cNvSpPr>
          <p:nvPr>
            <p:ph sz="half" idx="13"/>
          </p:nvPr>
        </p:nvSpPr>
        <p:spPr/>
        <p:txBody>
          <a:bodyPr/>
          <a:lstStyle/>
          <a:p>
            <a:pPr marL="0" indent="0">
              <a:buNone/>
            </a:pPr>
            <a:r>
              <a:rPr lang="et-EE" sz="1200" noProof="0" dirty="0"/>
              <a:t>KUI T2=1 </a:t>
            </a:r>
          </a:p>
          <a:p>
            <a:pPr marL="0" indent="0">
              <a:buNone/>
            </a:pPr>
            <a:r>
              <a:rPr lang="et-EE" sz="1200" b="1" noProof="0" dirty="0"/>
              <a:t>2. Kui sageli Teie laps(ed) kannavad jalgrattaga sõites ohutus- ehk helkurvesti või muud nähtavust parandavat riietust (erksavärvilised või helkurribaga)?</a:t>
            </a:r>
            <a:endParaRPr lang="et-EE" sz="1200" noProof="0" dirty="0"/>
          </a:p>
          <a:p>
            <a:pPr lvl="1"/>
            <a:r>
              <a:rPr lang="et-EE" sz="1200" noProof="0" dirty="0"/>
              <a:t>enamasti (alati)</a:t>
            </a:r>
          </a:p>
          <a:p>
            <a:pPr lvl="1"/>
            <a:r>
              <a:rPr lang="et-EE" sz="1200" noProof="0" dirty="0"/>
              <a:t>sageli</a:t>
            </a:r>
          </a:p>
          <a:p>
            <a:pPr lvl="1"/>
            <a:r>
              <a:rPr lang="et-EE" sz="1200" noProof="0" dirty="0"/>
              <a:t>harva</a:t>
            </a:r>
          </a:p>
          <a:p>
            <a:pPr lvl="1"/>
            <a:r>
              <a:rPr lang="et-EE" sz="1200" noProof="0" dirty="0"/>
              <a:t>üldse mitte</a:t>
            </a:r>
          </a:p>
          <a:p>
            <a:pPr lvl="1"/>
            <a:r>
              <a:rPr lang="et-EE" sz="1200" i="1" noProof="0" dirty="0"/>
              <a:t>ei oska öelda</a:t>
            </a:r>
            <a:endParaRPr lang="et-EE" sz="1200" noProof="0" dirty="0"/>
          </a:p>
          <a:p>
            <a:pPr marL="0" indent="0">
              <a:buNone/>
            </a:pPr>
            <a:endParaRPr lang="et-EE" sz="1200" noProof="0" dirty="0"/>
          </a:p>
          <a:p>
            <a:pPr marL="0" indent="0">
              <a:buNone/>
            </a:pPr>
            <a:r>
              <a:rPr lang="et-EE" sz="1200" noProof="0" dirty="0"/>
              <a:t>KUI T2=1 </a:t>
            </a:r>
          </a:p>
          <a:p>
            <a:pPr marL="0" indent="0">
              <a:buNone/>
            </a:pPr>
            <a:r>
              <a:rPr lang="et-EE" sz="1200" b="1" noProof="0" dirty="0"/>
              <a:t>3. Kui sageli kannavad Teie laps(ed) elektritõukerattaga sõites kiivrit?</a:t>
            </a:r>
            <a:endParaRPr lang="et-EE" sz="1200" noProof="0" dirty="0"/>
          </a:p>
          <a:p>
            <a:pPr lvl="1"/>
            <a:r>
              <a:rPr lang="et-EE" sz="1200" noProof="0" dirty="0"/>
              <a:t>enamasti (alati)</a:t>
            </a:r>
          </a:p>
          <a:p>
            <a:pPr lvl="1"/>
            <a:r>
              <a:rPr lang="et-EE" sz="1200" noProof="0" dirty="0"/>
              <a:t>sageli</a:t>
            </a:r>
          </a:p>
          <a:p>
            <a:pPr lvl="1"/>
            <a:r>
              <a:rPr lang="et-EE" sz="1200" noProof="0" dirty="0"/>
              <a:t>harva</a:t>
            </a:r>
          </a:p>
          <a:p>
            <a:pPr lvl="1"/>
            <a:r>
              <a:rPr lang="et-EE" sz="1200" noProof="0" dirty="0"/>
              <a:t>üldse mitte</a:t>
            </a:r>
          </a:p>
          <a:p>
            <a:pPr lvl="1"/>
            <a:r>
              <a:rPr lang="et-EE" sz="1200" i="1" noProof="0" dirty="0"/>
              <a:t>ei oska öelda</a:t>
            </a:r>
            <a:endParaRPr lang="et-EE" sz="1200" noProof="0" dirty="0"/>
          </a:p>
          <a:p>
            <a:endParaRPr lang="et-EE" noProof="0" dirty="0"/>
          </a:p>
        </p:txBody>
      </p:sp>
      <p:sp>
        <p:nvSpPr>
          <p:cNvPr id="3" name="Alapealkiri 2">
            <a:extLst>
              <a:ext uri="{FF2B5EF4-FFF2-40B4-BE49-F238E27FC236}">
                <a16:creationId xmlns:a16="http://schemas.microsoft.com/office/drawing/2014/main" id="{1E313402-D98B-7151-DD15-BB52D0DB985A}"/>
              </a:ext>
            </a:extLst>
          </p:cNvPr>
          <p:cNvSpPr>
            <a:spLocks noGrp="1"/>
          </p:cNvSpPr>
          <p:nvPr>
            <p:ph type="subTitle" idx="14"/>
          </p:nvPr>
        </p:nvSpPr>
        <p:spPr/>
        <p:txBody>
          <a:bodyPr/>
          <a:lstStyle/>
          <a:p>
            <a:r>
              <a:rPr lang="et-EE" noProof="0" dirty="0"/>
              <a:t>Laste liiklemine </a:t>
            </a:r>
          </a:p>
        </p:txBody>
      </p:sp>
    </p:spTree>
    <p:extLst>
      <p:ext uri="{BB962C8B-B14F-4D97-AF65-F5344CB8AC3E}">
        <p14:creationId xmlns:p14="http://schemas.microsoft.com/office/powerpoint/2010/main" val="3705243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9BD6-1019-B54C-8125-6E00C8C9EFF7}"/>
              </a:ext>
            </a:extLst>
          </p:cNvPr>
          <p:cNvSpPr>
            <a:spLocks noGrp="1"/>
          </p:cNvSpPr>
          <p:nvPr>
            <p:ph type="ctrTitle"/>
          </p:nvPr>
        </p:nvSpPr>
        <p:spPr>
          <a:xfrm>
            <a:off x="2569073" y="3093032"/>
            <a:ext cx="9051380" cy="861238"/>
          </a:xfrm>
        </p:spPr>
        <p:txBody>
          <a:bodyPr>
            <a:normAutofit fontScale="90000"/>
          </a:bodyPr>
          <a:lstStyle/>
          <a:p>
            <a:r>
              <a:rPr lang="et-EE" noProof="0" dirty="0"/>
              <a:t>LIIKLEMINE LASTE SEAS</a:t>
            </a:r>
          </a:p>
        </p:txBody>
      </p:sp>
    </p:spTree>
    <p:extLst>
      <p:ext uri="{BB962C8B-B14F-4D97-AF65-F5344CB8AC3E}">
        <p14:creationId xmlns:p14="http://schemas.microsoft.com/office/powerpoint/2010/main" val="15784115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1391-FDFA-CC40-A645-0D99C4219D93}"/>
              </a:ext>
            </a:extLst>
          </p:cNvPr>
          <p:cNvSpPr>
            <a:spLocks noGrp="1"/>
          </p:cNvSpPr>
          <p:nvPr>
            <p:ph type="title"/>
          </p:nvPr>
        </p:nvSpPr>
        <p:spPr/>
        <p:txBody>
          <a:bodyPr/>
          <a:lstStyle/>
          <a:p>
            <a:r>
              <a:rPr lang="et-EE" noProof="0" dirty="0"/>
              <a:t>Ankeet</a:t>
            </a:r>
          </a:p>
        </p:txBody>
      </p:sp>
      <p:sp>
        <p:nvSpPr>
          <p:cNvPr id="7" name="Content Placeholder 6">
            <a:extLst>
              <a:ext uri="{FF2B5EF4-FFF2-40B4-BE49-F238E27FC236}">
                <a16:creationId xmlns:a16="http://schemas.microsoft.com/office/drawing/2014/main" id="{EF84B18E-622F-E649-8E04-7B9124E9260B}"/>
              </a:ext>
            </a:extLst>
          </p:cNvPr>
          <p:cNvSpPr>
            <a:spLocks noGrp="1"/>
          </p:cNvSpPr>
          <p:nvPr>
            <p:ph sz="half" idx="1"/>
          </p:nvPr>
        </p:nvSpPr>
        <p:spPr/>
        <p:txBody>
          <a:bodyPr>
            <a:noAutofit/>
          </a:bodyPr>
          <a:lstStyle/>
          <a:p>
            <a:pPr marL="0" indent="0">
              <a:buNone/>
            </a:pPr>
            <a:r>
              <a:rPr lang="et-EE" sz="1100" b="1" noProof="0" dirty="0"/>
              <a:t>4. Kus Te peamiselt jalgrattaga sõidate? </a:t>
            </a:r>
          </a:p>
          <a:p>
            <a:pPr marL="0" indent="0">
              <a:buNone/>
            </a:pPr>
            <a:r>
              <a:rPr lang="et-EE" sz="1100" i="1" noProof="0" dirty="0"/>
              <a:t>VÕIB MITU VASTUST!</a:t>
            </a:r>
            <a:r>
              <a:rPr lang="et-EE" sz="1100" noProof="0" dirty="0"/>
              <a:t> </a:t>
            </a:r>
            <a:r>
              <a:rPr lang="et-EE" sz="1100" i="1" noProof="0" dirty="0"/>
              <a:t>(eristada maaline / linnaline ja suured linnad)</a:t>
            </a:r>
            <a:endParaRPr lang="et-EE" sz="1100" noProof="0" dirty="0"/>
          </a:p>
          <a:p>
            <a:pPr lvl="1"/>
            <a:r>
              <a:rPr lang="et-EE" sz="1100" noProof="0" dirty="0"/>
              <a:t>Vastava liiklusmärgiga tähistatud jalgratta- või jalgteel</a:t>
            </a:r>
          </a:p>
          <a:p>
            <a:pPr lvl="1"/>
            <a:r>
              <a:rPr lang="et-EE" sz="1100" noProof="0" dirty="0"/>
              <a:t>kõnniteel</a:t>
            </a:r>
          </a:p>
          <a:p>
            <a:pPr lvl="1"/>
            <a:r>
              <a:rPr lang="et-EE" sz="1100" noProof="0" dirty="0"/>
              <a:t>linna või asula teedel (sh sõiduteel oleval jalgrattarajal)</a:t>
            </a:r>
          </a:p>
          <a:p>
            <a:pPr lvl="1"/>
            <a:r>
              <a:rPr lang="et-EE" sz="1100" noProof="0" dirty="0"/>
              <a:t>maanteel (sõiduteel väljaspool linna või asulat)</a:t>
            </a:r>
          </a:p>
          <a:p>
            <a:pPr lvl="1"/>
            <a:r>
              <a:rPr lang="et-EE" sz="1100" noProof="0" dirty="0"/>
              <a:t>metsateedel</a:t>
            </a:r>
          </a:p>
          <a:p>
            <a:pPr lvl="1"/>
            <a:r>
              <a:rPr lang="et-EE" sz="1100" noProof="0" dirty="0"/>
              <a:t>Mujal</a:t>
            </a:r>
          </a:p>
          <a:p>
            <a:pPr lvl="1"/>
            <a:r>
              <a:rPr lang="et-EE" sz="1100" noProof="0" dirty="0"/>
              <a:t>ei oska öelda</a:t>
            </a:r>
          </a:p>
          <a:p>
            <a:pPr marL="0" indent="0">
              <a:buNone/>
            </a:pPr>
            <a:r>
              <a:rPr lang="et-EE" sz="1100" b="1" noProof="0" dirty="0"/>
              <a:t>5. Mis eesmärgil Te jalgratast peamiselt kasutate?</a:t>
            </a:r>
            <a:r>
              <a:rPr lang="et-EE" sz="1100" noProof="0" dirty="0"/>
              <a:t> </a:t>
            </a:r>
          </a:p>
          <a:p>
            <a:pPr marL="0" indent="0">
              <a:buNone/>
            </a:pPr>
            <a:r>
              <a:rPr lang="et-EE" sz="1100" i="1" noProof="0" dirty="0"/>
              <a:t>VÕIB MITU VASTUST</a:t>
            </a:r>
            <a:r>
              <a:rPr lang="et-EE" sz="1100" noProof="0" dirty="0"/>
              <a:t> </a:t>
            </a:r>
          </a:p>
          <a:p>
            <a:pPr lvl="1"/>
            <a:r>
              <a:rPr lang="et-EE" sz="1100" noProof="0" dirty="0"/>
              <a:t>transpordivahendina</a:t>
            </a:r>
          </a:p>
          <a:p>
            <a:pPr lvl="1"/>
            <a:r>
              <a:rPr lang="et-EE" sz="1100" noProof="0" dirty="0"/>
              <a:t>sportimiseks</a:t>
            </a:r>
          </a:p>
          <a:p>
            <a:pPr lvl="1"/>
            <a:r>
              <a:rPr lang="et-EE" sz="1100" noProof="0" dirty="0"/>
              <a:t>ajaviiteks</a:t>
            </a:r>
          </a:p>
          <a:p>
            <a:pPr lvl="1"/>
            <a:r>
              <a:rPr lang="et-EE" sz="1100" noProof="0" dirty="0"/>
              <a:t>Muu</a:t>
            </a:r>
          </a:p>
          <a:p>
            <a:pPr lvl="1"/>
            <a:r>
              <a:rPr lang="et-EE" sz="1100" i="1" noProof="0" dirty="0"/>
              <a:t>Ei oska öelda</a:t>
            </a:r>
          </a:p>
          <a:p>
            <a:pPr marL="0" indent="0">
              <a:buNone/>
            </a:pPr>
            <a:r>
              <a:rPr lang="et-EE" sz="1100" b="1" noProof="0" dirty="0"/>
              <a:t>6.</a:t>
            </a:r>
            <a:r>
              <a:rPr lang="et-EE" sz="1100" noProof="0" dirty="0"/>
              <a:t> </a:t>
            </a:r>
            <a:r>
              <a:rPr lang="et-EE" sz="1100" b="1" noProof="0" dirty="0"/>
              <a:t> Kui sageli Te olete viimase 12 kuu jooksul juhtinud jalgratast alkoholi või narkootilise aine mõju all?</a:t>
            </a:r>
            <a:endParaRPr lang="et-EE" sz="1100" noProof="0" dirty="0"/>
          </a:p>
          <a:p>
            <a:pPr lvl="1"/>
            <a:r>
              <a:rPr lang="et-EE" sz="1100" noProof="0" dirty="0"/>
              <a:t>Mitte kordagi </a:t>
            </a:r>
          </a:p>
          <a:p>
            <a:pPr lvl="1"/>
            <a:r>
              <a:rPr lang="et-EE" sz="1100" noProof="0" dirty="0"/>
              <a:t>Ühel korral</a:t>
            </a:r>
          </a:p>
          <a:p>
            <a:pPr lvl="1"/>
            <a:r>
              <a:rPr lang="et-EE" sz="1100" noProof="0" dirty="0"/>
              <a:t>Enam kui korra</a:t>
            </a:r>
          </a:p>
          <a:p>
            <a:pPr lvl="1"/>
            <a:r>
              <a:rPr lang="et-EE" sz="1100" i="1" noProof="0" dirty="0"/>
              <a:t>Ei oska öelda</a:t>
            </a:r>
            <a:r>
              <a:rPr lang="et-EE" sz="1100" noProof="0" dirty="0"/>
              <a:t>  </a:t>
            </a:r>
          </a:p>
          <a:p>
            <a:pPr marL="457189" lvl="1" indent="0">
              <a:buNone/>
            </a:pPr>
            <a:endParaRPr lang="et-EE" sz="1200" i="1" noProof="0" dirty="0"/>
          </a:p>
        </p:txBody>
      </p:sp>
      <p:sp>
        <p:nvSpPr>
          <p:cNvPr id="4" name="Content Placeholder 3">
            <a:extLst>
              <a:ext uri="{FF2B5EF4-FFF2-40B4-BE49-F238E27FC236}">
                <a16:creationId xmlns:a16="http://schemas.microsoft.com/office/drawing/2014/main" id="{C6B4083D-0CF2-8740-B0DF-AD433881ED72}"/>
              </a:ext>
            </a:extLst>
          </p:cNvPr>
          <p:cNvSpPr>
            <a:spLocks noGrp="1"/>
          </p:cNvSpPr>
          <p:nvPr>
            <p:ph sz="half" idx="13"/>
          </p:nvPr>
        </p:nvSpPr>
        <p:spPr/>
        <p:txBody>
          <a:bodyPr>
            <a:normAutofit fontScale="92500" lnSpcReduction="20000"/>
          </a:bodyPr>
          <a:lstStyle/>
          <a:p>
            <a:pPr marL="0" indent="0">
              <a:buNone/>
            </a:pPr>
            <a:r>
              <a:rPr lang="et-EE" sz="1200" b="1" noProof="0" dirty="0"/>
              <a:t>7. Kui sageli Te kannate jalgrattaga sõites ohutus- ehk helkurvesti või muud nähtavust parandavat riietust (erksavärvilised või helkurribaga)?</a:t>
            </a:r>
            <a:endParaRPr lang="et-EE" sz="1200" noProof="0" dirty="0"/>
          </a:p>
          <a:p>
            <a:pPr lvl="1"/>
            <a:r>
              <a:rPr lang="et-EE" sz="1200" noProof="0" dirty="0"/>
              <a:t>enamasti (alati)</a:t>
            </a:r>
          </a:p>
          <a:p>
            <a:pPr lvl="1"/>
            <a:r>
              <a:rPr lang="et-EE" sz="1200" noProof="0" dirty="0"/>
              <a:t>sageli</a:t>
            </a:r>
          </a:p>
          <a:p>
            <a:pPr lvl="1"/>
            <a:r>
              <a:rPr lang="et-EE" sz="1200" noProof="0" dirty="0"/>
              <a:t>harva</a:t>
            </a:r>
          </a:p>
          <a:p>
            <a:pPr lvl="1"/>
            <a:r>
              <a:rPr lang="et-EE" sz="1200" noProof="0" dirty="0"/>
              <a:t>üldse mitte</a:t>
            </a:r>
          </a:p>
          <a:p>
            <a:pPr lvl="1"/>
            <a:r>
              <a:rPr lang="et-EE" sz="1200" i="1" noProof="0" dirty="0"/>
              <a:t>ei oska öelda</a:t>
            </a:r>
          </a:p>
          <a:p>
            <a:pPr marL="0" indent="0">
              <a:buNone/>
            </a:pPr>
            <a:r>
              <a:rPr lang="et-EE" sz="1200" b="1" noProof="0" dirty="0"/>
              <a:t>8. Kui sageli Te kannate jalgrattaga sõites kiivrit?</a:t>
            </a:r>
            <a:endParaRPr lang="et-EE" sz="1200" noProof="0" dirty="0"/>
          </a:p>
          <a:p>
            <a:pPr lvl="1"/>
            <a:r>
              <a:rPr lang="et-EE" sz="1200" noProof="0" dirty="0"/>
              <a:t>enamasti (alati)</a:t>
            </a:r>
          </a:p>
          <a:p>
            <a:pPr lvl="1"/>
            <a:r>
              <a:rPr lang="et-EE" sz="1200" noProof="0" dirty="0"/>
              <a:t>sageli</a:t>
            </a:r>
          </a:p>
          <a:p>
            <a:pPr lvl="1"/>
            <a:r>
              <a:rPr lang="et-EE" sz="1200" noProof="0" dirty="0"/>
              <a:t>harva</a:t>
            </a:r>
          </a:p>
          <a:p>
            <a:pPr lvl="1"/>
            <a:r>
              <a:rPr lang="et-EE" sz="1200" noProof="0" dirty="0"/>
              <a:t>üldse mitte</a:t>
            </a:r>
          </a:p>
          <a:p>
            <a:pPr lvl="1"/>
            <a:r>
              <a:rPr lang="et-EE" sz="1200" i="1" noProof="0" dirty="0"/>
              <a:t>ei oska öelda</a:t>
            </a:r>
          </a:p>
          <a:p>
            <a:pPr marL="0" indent="0">
              <a:buNone/>
            </a:pPr>
            <a:r>
              <a:rPr lang="et-EE" sz="1200" b="1" noProof="0" dirty="0"/>
              <a:t>9. Kas Te sõidate jalgrattaga ka pimeda ajal?</a:t>
            </a:r>
            <a:endParaRPr lang="et-EE" sz="1200" noProof="0" dirty="0"/>
          </a:p>
          <a:p>
            <a:pPr lvl="1"/>
            <a:r>
              <a:rPr lang="et-EE" sz="1200" noProof="0" dirty="0"/>
              <a:t>Jah</a:t>
            </a:r>
          </a:p>
          <a:p>
            <a:pPr lvl="1"/>
            <a:r>
              <a:rPr lang="et-EE" sz="1200" noProof="0" dirty="0"/>
              <a:t>Ei</a:t>
            </a:r>
          </a:p>
          <a:p>
            <a:pPr lvl="1"/>
            <a:r>
              <a:rPr lang="et-EE" sz="1200" i="1" noProof="0" dirty="0"/>
              <a:t>Ei oska öelda</a:t>
            </a:r>
          </a:p>
          <a:p>
            <a:pPr marL="0" indent="0">
              <a:buNone/>
            </a:pPr>
            <a:r>
              <a:rPr lang="et-EE" sz="1200" noProof="0" dirty="0"/>
              <a:t>KUI K9=1</a:t>
            </a:r>
          </a:p>
          <a:p>
            <a:pPr marL="0" indent="0">
              <a:buNone/>
            </a:pPr>
            <a:r>
              <a:rPr lang="et-EE" sz="1200" b="1" noProof="0" dirty="0"/>
              <a:t>10.</a:t>
            </a:r>
            <a:r>
              <a:rPr lang="et-EE" sz="1200" noProof="0" dirty="0"/>
              <a:t> </a:t>
            </a:r>
            <a:r>
              <a:rPr lang="et-EE" sz="1200" b="1" noProof="0" dirty="0"/>
              <a:t>Kas Teie jalgrattal põleb pimedas sõites ...?</a:t>
            </a:r>
            <a:endParaRPr lang="et-EE" sz="1200" noProof="0" dirty="0"/>
          </a:p>
          <a:p>
            <a:pPr lvl="1"/>
            <a:r>
              <a:rPr lang="et-EE" sz="1200" noProof="0" dirty="0"/>
              <a:t>ees valge tuli</a:t>
            </a:r>
          </a:p>
          <a:p>
            <a:pPr lvl="1"/>
            <a:r>
              <a:rPr lang="et-EE" sz="1200" noProof="0" dirty="0"/>
              <a:t>taga punane tuli</a:t>
            </a:r>
          </a:p>
          <a:p>
            <a:pPr lvl="1"/>
            <a:r>
              <a:rPr lang="et-EE" sz="1200" noProof="0" dirty="0"/>
              <a:t>ei põle kumbki (rikkis või puuduvad)</a:t>
            </a:r>
          </a:p>
          <a:p>
            <a:pPr lvl="1"/>
            <a:r>
              <a:rPr lang="et-EE" sz="1200" noProof="0" dirty="0"/>
              <a:t>ei oska öelda</a:t>
            </a:r>
          </a:p>
          <a:p>
            <a:pPr marL="457189" lvl="1" indent="0">
              <a:buNone/>
            </a:pPr>
            <a:endParaRPr lang="et-EE" i="1" noProof="0" dirty="0"/>
          </a:p>
        </p:txBody>
      </p:sp>
      <p:sp>
        <p:nvSpPr>
          <p:cNvPr id="3" name="Alapealkiri 2">
            <a:extLst>
              <a:ext uri="{FF2B5EF4-FFF2-40B4-BE49-F238E27FC236}">
                <a16:creationId xmlns:a16="http://schemas.microsoft.com/office/drawing/2014/main" id="{B5A19CD2-E476-5518-D27D-414B0739A42E}"/>
              </a:ext>
            </a:extLst>
          </p:cNvPr>
          <p:cNvSpPr>
            <a:spLocks noGrp="1"/>
          </p:cNvSpPr>
          <p:nvPr>
            <p:ph type="subTitle" idx="14"/>
          </p:nvPr>
        </p:nvSpPr>
        <p:spPr/>
        <p:txBody>
          <a:bodyPr/>
          <a:lstStyle/>
          <a:p>
            <a:r>
              <a:rPr lang="et-EE" noProof="0" dirty="0"/>
              <a:t>Jalgrattaga liiklemine (T4=1, jalgrattur)</a:t>
            </a:r>
          </a:p>
        </p:txBody>
      </p:sp>
      <p:sp>
        <p:nvSpPr>
          <p:cNvPr id="8" name="Content Placeholder 3">
            <a:extLst>
              <a:ext uri="{FF2B5EF4-FFF2-40B4-BE49-F238E27FC236}">
                <a16:creationId xmlns:a16="http://schemas.microsoft.com/office/drawing/2014/main" id="{54EDBA74-5C99-DC2C-7EAA-B9F2A1AA9E91}"/>
              </a:ext>
            </a:extLst>
          </p:cNvPr>
          <p:cNvSpPr txBox="1">
            <a:spLocks/>
          </p:cNvSpPr>
          <p:nvPr/>
        </p:nvSpPr>
        <p:spPr>
          <a:xfrm>
            <a:off x="6646200" y="1499191"/>
            <a:ext cx="4860000" cy="50383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Tx/>
              <a:buBlip>
                <a:blip r:embed="rId2"/>
              </a:buBlip>
              <a:defRPr sz="1400" kern="1200" baseline="0">
                <a:solidFill>
                  <a:schemeClr val="tx2"/>
                </a:solidFill>
                <a:latin typeface="+mn-lt"/>
                <a:ea typeface="+mn-ea"/>
                <a:cs typeface="+mn-cs"/>
              </a:defRPr>
            </a:lvl1pPr>
            <a:lvl2pPr marL="685783" indent="-228594" algn="l" defTabSz="914377" rtl="0" eaLnBrk="1" latinLnBrk="0" hangingPunct="1">
              <a:lnSpc>
                <a:spcPct val="90000"/>
              </a:lnSpc>
              <a:spcBef>
                <a:spcPts val="500"/>
              </a:spcBef>
              <a:buFontTx/>
              <a:buBlip>
                <a:blip r:embed="rId2"/>
              </a:buBlip>
              <a:defRPr sz="1400" kern="1200" baseline="0">
                <a:solidFill>
                  <a:schemeClr val="tx2"/>
                </a:solidFill>
                <a:latin typeface="+mn-lt"/>
                <a:ea typeface="+mn-ea"/>
                <a:cs typeface="+mn-cs"/>
              </a:defRPr>
            </a:lvl2pPr>
            <a:lvl3pPr marL="1142971" indent="-228594" algn="l" defTabSz="914377" rtl="0" eaLnBrk="1" latinLnBrk="0" hangingPunct="1">
              <a:lnSpc>
                <a:spcPct val="90000"/>
              </a:lnSpc>
              <a:spcBef>
                <a:spcPts val="500"/>
              </a:spcBef>
              <a:buFontTx/>
              <a:buBlip>
                <a:blip r:embed="rId2"/>
              </a:buBlip>
              <a:defRPr sz="1400" kern="1200" baseline="0">
                <a:solidFill>
                  <a:schemeClr val="tx2"/>
                </a:solidFill>
                <a:latin typeface="+mn-lt"/>
                <a:ea typeface="+mn-ea"/>
                <a:cs typeface="+mn-cs"/>
              </a:defRPr>
            </a:lvl3pPr>
            <a:lvl4pPr marL="1600160" indent="-228594" algn="l" defTabSz="914377" rtl="0" eaLnBrk="1" latinLnBrk="0" hangingPunct="1">
              <a:lnSpc>
                <a:spcPct val="90000"/>
              </a:lnSpc>
              <a:spcBef>
                <a:spcPts val="500"/>
              </a:spcBef>
              <a:buFontTx/>
              <a:buBlip>
                <a:blip r:embed="rId2"/>
              </a:buBlip>
              <a:defRPr sz="1400" kern="1200" baseline="0">
                <a:solidFill>
                  <a:schemeClr val="tx2"/>
                </a:solidFill>
                <a:latin typeface="+mn-lt"/>
                <a:ea typeface="+mn-ea"/>
                <a:cs typeface="+mn-cs"/>
              </a:defRPr>
            </a:lvl4pPr>
            <a:lvl5pPr marL="2057349" indent="-228594" algn="l" defTabSz="914377" rtl="0" eaLnBrk="1" latinLnBrk="0" hangingPunct="1">
              <a:lnSpc>
                <a:spcPct val="90000"/>
              </a:lnSpc>
              <a:spcBef>
                <a:spcPts val="500"/>
              </a:spcBef>
              <a:buFontTx/>
              <a:buBlip>
                <a:blip r:embed="rId2"/>
              </a:buBlip>
              <a:defRPr sz="1400" kern="1200" baseline="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t-EE" dirty="0"/>
          </a:p>
        </p:txBody>
      </p:sp>
    </p:spTree>
    <p:extLst>
      <p:ext uri="{BB962C8B-B14F-4D97-AF65-F5344CB8AC3E}">
        <p14:creationId xmlns:p14="http://schemas.microsoft.com/office/powerpoint/2010/main" val="2537757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1391-FDFA-CC40-A645-0D99C4219D93}"/>
              </a:ext>
            </a:extLst>
          </p:cNvPr>
          <p:cNvSpPr>
            <a:spLocks noGrp="1"/>
          </p:cNvSpPr>
          <p:nvPr>
            <p:ph type="title"/>
          </p:nvPr>
        </p:nvSpPr>
        <p:spPr/>
        <p:txBody>
          <a:bodyPr/>
          <a:lstStyle/>
          <a:p>
            <a:r>
              <a:rPr lang="et-EE" noProof="0" dirty="0"/>
              <a:t>Ankeet</a:t>
            </a:r>
          </a:p>
        </p:txBody>
      </p:sp>
      <p:sp>
        <p:nvSpPr>
          <p:cNvPr id="7" name="Content Placeholder 6">
            <a:extLst>
              <a:ext uri="{FF2B5EF4-FFF2-40B4-BE49-F238E27FC236}">
                <a16:creationId xmlns:a16="http://schemas.microsoft.com/office/drawing/2014/main" id="{EF84B18E-622F-E649-8E04-7B9124E9260B}"/>
              </a:ext>
            </a:extLst>
          </p:cNvPr>
          <p:cNvSpPr>
            <a:spLocks noGrp="1"/>
          </p:cNvSpPr>
          <p:nvPr>
            <p:ph sz="half" idx="1"/>
          </p:nvPr>
        </p:nvSpPr>
        <p:spPr/>
        <p:txBody>
          <a:bodyPr>
            <a:noAutofit/>
          </a:bodyPr>
          <a:lstStyle/>
          <a:p>
            <a:pPr marL="0" indent="0">
              <a:buNone/>
            </a:pPr>
            <a:r>
              <a:rPr lang="et-EE" sz="1200" b="1" noProof="0" dirty="0"/>
              <a:t>24. Kas jalgratturil on eesõigus sõiduteel sõitvate juhtide ees, kui ta soovib ületada </a:t>
            </a:r>
            <a:r>
              <a:rPr lang="et-EE" sz="1200" b="1" u="sng" noProof="0" dirty="0"/>
              <a:t>sõiduteed</a:t>
            </a:r>
            <a:r>
              <a:rPr lang="et-EE" sz="1200" b="1" noProof="0" dirty="0"/>
              <a:t> ülekäigurajal sõites?</a:t>
            </a:r>
            <a:r>
              <a:rPr lang="et-EE" sz="1200" noProof="0" dirty="0"/>
              <a:t> VASTUSEID MITTE ETTE LUGEDA!</a:t>
            </a:r>
          </a:p>
          <a:p>
            <a:pPr lvl="1"/>
            <a:r>
              <a:rPr lang="et-EE" sz="1200" noProof="0" dirty="0"/>
              <a:t>Jah</a:t>
            </a:r>
          </a:p>
          <a:p>
            <a:pPr lvl="1"/>
            <a:r>
              <a:rPr lang="et-EE" sz="1200" noProof="0" dirty="0"/>
              <a:t>Jah, kui ta sõidab ülekäigurajal, millele sõiduteel sõitev juht pöörab.</a:t>
            </a:r>
          </a:p>
          <a:p>
            <a:pPr lvl="1"/>
            <a:r>
              <a:rPr lang="et-EE" sz="1200" noProof="0" dirty="0"/>
              <a:t>Ei</a:t>
            </a:r>
          </a:p>
          <a:p>
            <a:pPr lvl="1"/>
            <a:r>
              <a:rPr lang="et-EE" sz="1200" i="1" noProof="0" dirty="0"/>
              <a:t>Ei oska öelda</a:t>
            </a:r>
            <a:endParaRPr lang="et-EE" sz="1200" noProof="0" dirty="0"/>
          </a:p>
          <a:p>
            <a:pPr marL="0" indent="0">
              <a:buNone/>
            </a:pPr>
            <a:r>
              <a:rPr lang="et-EE" sz="1200" b="1" noProof="0" dirty="0"/>
              <a:t>25. Kas jalgratturil on raudtee ülekäigukohal (ristumisel kergliiklusteega), kus autoliiklust ei toimu, kohustus rattalt maha tulla?</a:t>
            </a:r>
            <a:endParaRPr lang="et-EE" sz="1200" noProof="0" dirty="0"/>
          </a:p>
          <a:p>
            <a:pPr lvl="1"/>
            <a:r>
              <a:rPr lang="et-EE" sz="1200" noProof="0" dirty="0"/>
              <a:t>Jah</a:t>
            </a:r>
          </a:p>
          <a:p>
            <a:pPr lvl="1"/>
            <a:r>
              <a:rPr lang="et-EE" sz="1200" noProof="0" dirty="0"/>
              <a:t>Ei</a:t>
            </a:r>
          </a:p>
          <a:p>
            <a:pPr lvl="1"/>
            <a:r>
              <a:rPr lang="et-EE" sz="1200" i="1" noProof="0" dirty="0"/>
              <a:t>Ei oska öelda</a:t>
            </a:r>
          </a:p>
          <a:p>
            <a:pPr marL="457189" lvl="1" indent="0">
              <a:buNone/>
            </a:pPr>
            <a:endParaRPr lang="et-EE" sz="1200" noProof="0" dirty="0"/>
          </a:p>
        </p:txBody>
      </p:sp>
      <p:sp>
        <p:nvSpPr>
          <p:cNvPr id="4" name="Content Placeholder 3">
            <a:extLst>
              <a:ext uri="{FF2B5EF4-FFF2-40B4-BE49-F238E27FC236}">
                <a16:creationId xmlns:a16="http://schemas.microsoft.com/office/drawing/2014/main" id="{C6B4083D-0CF2-8740-B0DF-AD433881ED72}"/>
              </a:ext>
            </a:extLst>
          </p:cNvPr>
          <p:cNvSpPr>
            <a:spLocks noGrp="1"/>
          </p:cNvSpPr>
          <p:nvPr>
            <p:ph sz="half" idx="13"/>
          </p:nvPr>
        </p:nvSpPr>
        <p:spPr/>
        <p:txBody>
          <a:bodyPr>
            <a:noAutofit/>
          </a:bodyPr>
          <a:lstStyle/>
          <a:p>
            <a:pPr lvl="1"/>
            <a:endParaRPr lang="et-EE" sz="1200" i="1" noProof="0" dirty="0"/>
          </a:p>
          <a:p>
            <a:pPr lvl="1"/>
            <a:endParaRPr lang="et-EE" sz="1200" noProof="0" dirty="0"/>
          </a:p>
        </p:txBody>
      </p:sp>
      <p:sp>
        <p:nvSpPr>
          <p:cNvPr id="3" name="Alapealkiri 2">
            <a:extLst>
              <a:ext uri="{FF2B5EF4-FFF2-40B4-BE49-F238E27FC236}">
                <a16:creationId xmlns:a16="http://schemas.microsoft.com/office/drawing/2014/main" id="{93504041-38BF-A3CA-BD49-C8E7347CD1B7}"/>
              </a:ext>
            </a:extLst>
          </p:cNvPr>
          <p:cNvSpPr>
            <a:spLocks noGrp="1"/>
          </p:cNvSpPr>
          <p:nvPr>
            <p:ph type="subTitle" idx="14"/>
          </p:nvPr>
        </p:nvSpPr>
        <p:spPr/>
        <p:txBody>
          <a:bodyPr/>
          <a:lstStyle/>
          <a:p>
            <a:r>
              <a:rPr lang="et-EE" noProof="0" dirty="0"/>
              <a:t>Jalgrattaga liiklemine – Teadlikkus (T4=1, jalgrattur)</a:t>
            </a:r>
          </a:p>
        </p:txBody>
      </p:sp>
    </p:spTree>
    <p:extLst>
      <p:ext uri="{BB962C8B-B14F-4D97-AF65-F5344CB8AC3E}">
        <p14:creationId xmlns:p14="http://schemas.microsoft.com/office/powerpoint/2010/main" val="241482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1391-FDFA-CC40-A645-0D99C4219D93}"/>
              </a:ext>
            </a:extLst>
          </p:cNvPr>
          <p:cNvSpPr>
            <a:spLocks noGrp="1"/>
          </p:cNvSpPr>
          <p:nvPr>
            <p:ph type="title"/>
          </p:nvPr>
        </p:nvSpPr>
        <p:spPr/>
        <p:txBody>
          <a:bodyPr/>
          <a:lstStyle/>
          <a:p>
            <a:r>
              <a:rPr lang="et-EE" noProof="0" dirty="0"/>
              <a:t>Ankeet</a:t>
            </a:r>
          </a:p>
        </p:txBody>
      </p:sp>
      <p:sp>
        <p:nvSpPr>
          <p:cNvPr id="7" name="Content Placeholder 6">
            <a:extLst>
              <a:ext uri="{FF2B5EF4-FFF2-40B4-BE49-F238E27FC236}">
                <a16:creationId xmlns:a16="http://schemas.microsoft.com/office/drawing/2014/main" id="{EF84B18E-622F-E649-8E04-7B9124E9260B}"/>
              </a:ext>
            </a:extLst>
          </p:cNvPr>
          <p:cNvSpPr>
            <a:spLocks noGrp="1"/>
          </p:cNvSpPr>
          <p:nvPr>
            <p:ph sz="half" idx="1"/>
          </p:nvPr>
        </p:nvSpPr>
        <p:spPr/>
        <p:txBody>
          <a:bodyPr>
            <a:noAutofit/>
          </a:bodyPr>
          <a:lstStyle/>
          <a:p>
            <a:pPr marL="0" indent="0">
              <a:buNone/>
            </a:pPr>
            <a:r>
              <a:rPr lang="et-EE" sz="1200" b="1" noProof="0" dirty="0"/>
              <a:t>13. Kas Te olete viimase 12 kuu jooksul kasutanud sõitmiseks isiklikku või renditud elektritõukeratast?</a:t>
            </a:r>
            <a:endParaRPr lang="et-EE" sz="1200" noProof="0" dirty="0"/>
          </a:p>
          <a:p>
            <a:pPr lvl="1"/>
            <a:r>
              <a:rPr lang="et-EE" sz="1200" noProof="0" dirty="0"/>
              <a:t>Peamiselt isiklikku või peres olevat elektritõukeratast</a:t>
            </a:r>
          </a:p>
          <a:p>
            <a:pPr lvl="1"/>
            <a:r>
              <a:rPr lang="et-EE" sz="1200" noProof="0" dirty="0"/>
              <a:t>Peamiselt renditud elektritõukeratast</a:t>
            </a:r>
          </a:p>
          <a:p>
            <a:pPr lvl="1"/>
            <a:r>
              <a:rPr lang="et-EE" sz="1200" noProof="0" dirty="0"/>
              <a:t>Enam-vähem võrdselt mõlemat</a:t>
            </a:r>
          </a:p>
          <a:p>
            <a:pPr lvl="1"/>
            <a:r>
              <a:rPr lang="et-EE" sz="1200" noProof="0" dirty="0"/>
              <a:t>Muu, mis? ___________</a:t>
            </a:r>
          </a:p>
          <a:p>
            <a:pPr lvl="1"/>
            <a:r>
              <a:rPr lang="et-EE" sz="1200" i="1" noProof="0" dirty="0"/>
              <a:t>Ei oska öelda</a:t>
            </a:r>
            <a:endParaRPr lang="et-EE" sz="1200" noProof="0" dirty="0"/>
          </a:p>
          <a:p>
            <a:pPr marL="0" indent="0">
              <a:buNone/>
            </a:pPr>
            <a:r>
              <a:rPr lang="et-EE" sz="1200" b="1" noProof="0" dirty="0"/>
              <a:t>14.</a:t>
            </a:r>
            <a:r>
              <a:rPr lang="et-EE" sz="1200" noProof="0" dirty="0"/>
              <a:t> </a:t>
            </a:r>
            <a:r>
              <a:rPr lang="et-EE" sz="1200" b="1" noProof="0" dirty="0"/>
              <a:t> Mis eesmärgil Te elektritõukeratast peamiselt kasutate?</a:t>
            </a:r>
            <a:r>
              <a:rPr lang="et-EE" sz="1200" noProof="0" dirty="0"/>
              <a:t> </a:t>
            </a:r>
            <a:r>
              <a:rPr lang="et-EE" sz="1200" i="1" noProof="0" dirty="0"/>
              <a:t>VÕIB MITU VASTUST</a:t>
            </a:r>
            <a:r>
              <a:rPr lang="et-EE" sz="1200" noProof="0" dirty="0"/>
              <a:t> </a:t>
            </a:r>
          </a:p>
          <a:p>
            <a:pPr lvl="1"/>
            <a:r>
              <a:rPr lang="et-EE" sz="1200" noProof="0" dirty="0"/>
              <a:t>Transpordivahendina</a:t>
            </a:r>
          </a:p>
          <a:p>
            <a:pPr lvl="1"/>
            <a:r>
              <a:rPr lang="et-EE" sz="1200" noProof="0" dirty="0"/>
              <a:t>Ajaviiteks</a:t>
            </a:r>
          </a:p>
          <a:p>
            <a:pPr lvl="1"/>
            <a:r>
              <a:rPr lang="et-EE" sz="1200" noProof="0" dirty="0"/>
              <a:t>Muu, mis? ____________</a:t>
            </a:r>
          </a:p>
          <a:p>
            <a:pPr lvl="1"/>
            <a:r>
              <a:rPr lang="et-EE" sz="1200" i="1" noProof="0" dirty="0"/>
              <a:t>Ei oska öelda</a:t>
            </a:r>
            <a:endParaRPr lang="et-EE" sz="1200" noProof="0" dirty="0"/>
          </a:p>
          <a:p>
            <a:pPr marL="457189" lvl="1" indent="0">
              <a:buNone/>
            </a:pPr>
            <a:endParaRPr lang="et-EE" sz="1200" noProof="0" dirty="0"/>
          </a:p>
        </p:txBody>
      </p:sp>
      <p:sp>
        <p:nvSpPr>
          <p:cNvPr id="5" name="Content Placeholder 4">
            <a:extLst>
              <a:ext uri="{FF2B5EF4-FFF2-40B4-BE49-F238E27FC236}">
                <a16:creationId xmlns:a16="http://schemas.microsoft.com/office/drawing/2014/main" id="{EBEC54B2-64E9-FA46-9FBE-5D88CE83AADE}"/>
              </a:ext>
            </a:extLst>
          </p:cNvPr>
          <p:cNvSpPr>
            <a:spLocks noGrp="1"/>
          </p:cNvSpPr>
          <p:nvPr>
            <p:ph sz="half" idx="13"/>
          </p:nvPr>
        </p:nvSpPr>
        <p:spPr/>
        <p:txBody>
          <a:bodyPr>
            <a:normAutofit/>
          </a:bodyPr>
          <a:lstStyle/>
          <a:p>
            <a:pPr marL="0" indent="0">
              <a:buNone/>
            </a:pPr>
            <a:r>
              <a:rPr lang="et-EE" sz="1200" b="1" noProof="0" dirty="0"/>
              <a:t>15. Kus Te elektritõukerattaga peamiselt sõidate?</a:t>
            </a:r>
            <a:endParaRPr lang="et-EE" sz="1200" noProof="0" dirty="0"/>
          </a:p>
          <a:p>
            <a:pPr lvl="1"/>
            <a:r>
              <a:rPr lang="et-EE" sz="1200" noProof="0" dirty="0"/>
              <a:t>Peamiselt sõiduteel (tänaval)</a:t>
            </a:r>
          </a:p>
          <a:p>
            <a:pPr lvl="1"/>
            <a:r>
              <a:rPr lang="et-EE" sz="1200" noProof="0" dirty="0"/>
              <a:t>Peamiselt kergliiklusteel (kõnniteel või jalgratta- ja jalgteel)</a:t>
            </a:r>
          </a:p>
          <a:p>
            <a:pPr lvl="1"/>
            <a:r>
              <a:rPr lang="et-EE" sz="1200" noProof="0" dirty="0"/>
              <a:t>Enam-vähem võrdselt sõidan nii sõiduteel kui kergliiklusteel</a:t>
            </a:r>
          </a:p>
          <a:p>
            <a:pPr lvl="1"/>
            <a:r>
              <a:rPr lang="et-EE" sz="1200" noProof="0" dirty="0"/>
              <a:t>Muu, mis? ___________</a:t>
            </a:r>
          </a:p>
          <a:p>
            <a:pPr lvl="1"/>
            <a:r>
              <a:rPr lang="et-EE" sz="1200" i="1" noProof="0" dirty="0"/>
              <a:t>Ei oska öelda</a:t>
            </a:r>
            <a:endParaRPr lang="et-EE" sz="1200" noProof="0" dirty="0"/>
          </a:p>
          <a:p>
            <a:endParaRPr lang="et-EE" noProof="0" dirty="0"/>
          </a:p>
        </p:txBody>
      </p:sp>
      <p:sp>
        <p:nvSpPr>
          <p:cNvPr id="3" name="Alapealkiri 2">
            <a:extLst>
              <a:ext uri="{FF2B5EF4-FFF2-40B4-BE49-F238E27FC236}">
                <a16:creationId xmlns:a16="http://schemas.microsoft.com/office/drawing/2014/main" id="{A3CA8F6C-BBC0-F5C8-EFC1-177AA5A634A9}"/>
              </a:ext>
            </a:extLst>
          </p:cNvPr>
          <p:cNvSpPr>
            <a:spLocks noGrp="1"/>
          </p:cNvSpPr>
          <p:nvPr>
            <p:ph type="subTitle" idx="14"/>
          </p:nvPr>
        </p:nvSpPr>
        <p:spPr>
          <a:xfrm>
            <a:off x="1302488" y="940987"/>
            <a:ext cx="10051312" cy="435932"/>
          </a:xfrm>
        </p:spPr>
        <p:txBody>
          <a:bodyPr/>
          <a:lstStyle/>
          <a:p>
            <a:r>
              <a:rPr lang="et-EE" noProof="0" dirty="0"/>
              <a:t>Elektritõukerattaga liiklemine (T5=1, elektritõukerattur)</a:t>
            </a:r>
          </a:p>
        </p:txBody>
      </p:sp>
    </p:spTree>
    <p:extLst>
      <p:ext uri="{BB962C8B-B14F-4D97-AF65-F5344CB8AC3E}">
        <p14:creationId xmlns:p14="http://schemas.microsoft.com/office/powerpoint/2010/main" val="3845487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1391-FDFA-CC40-A645-0D99C4219D93}"/>
              </a:ext>
            </a:extLst>
          </p:cNvPr>
          <p:cNvSpPr>
            <a:spLocks noGrp="1"/>
          </p:cNvSpPr>
          <p:nvPr>
            <p:ph type="title"/>
          </p:nvPr>
        </p:nvSpPr>
        <p:spPr/>
        <p:txBody>
          <a:bodyPr/>
          <a:lstStyle/>
          <a:p>
            <a:r>
              <a:rPr lang="et-EE" noProof="0" dirty="0"/>
              <a:t>Ankeet</a:t>
            </a:r>
          </a:p>
        </p:txBody>
      </p:sp>
      <p:sp>
        <p:nvSpPr>
          <p:cNvPr id="8" name="Content Placeholder 3">
            <a:extLst>
              <a:ext uri="{FF2B5EF4-FFF2-40B4-BE49-F238E27FC236}">
                <a16:creationId xmlns:a16="http://schemas.microsoft.com/office/drawing/2014/main" id="{7E861023-422E-F643-B875-64BAA06855A8}"/>
              </a:ext>
            </a:extLst>
          </p:cNvPr>
          <p:cNvSpPr>
            <a:spLocks noGrp="1"/>
          </p:cNvSpPr>
          <p:nvPr>
            <p:ph sz="half" idx="1"/>
          </p:nvPr>
        </p:nvSpPr>
        <p:spPr/>
        <p:txBody>
          <a:bodyPr>
            <a:noAutofit/>
          </a:bodyPr>
          <a:lstStyle/>
          <a:p>
            <a:pPr marL="0" indent="0">
              <a:buNone/>
            </a:pPr>
            <a:r>
              <a:rPr lang="et-EE" sz="1200" b="1" noProof="0" dirty="0"/>
              <a:t>16. Kas Te viimase 12 kuu jooksul olete sattunud elektritõukerattaga sõites liiklusõnnetusse (kukkumine või kokkupõrge)?</a:t>
            </a:r>
            <a:endParaRPr lang="et-EE" sz="1200" noProof="0" dirty="0"/>
          </a:p>
          <a:p>
            <a:pPr lvl="1"/>
            <a:r>
              <a:rPr lang="et-EE" sz="1200" noProof="0" dirty="0"/>
              <a:t>Jah</a:t>
            </a:r>
          </a:p>
          <a:p>
            <a:pPr lvl="1"/>
            <a:r>
              <a:rPr lang="et-EE" sz="1200" noProof="0" dirty="0"/>
              <a:t>Ei</a:t>
            </a:r>
          </a:p>
          <a:p>
            <a:pPr lvl="1"/>
            <a:r>
              <a:rPr lang="et-EE" sz="1200" noProof="0" dirty="0"/>
              <a:t>Olen napilt pääsenud</a:t>
            </a:r>
          </a:p>
          <a:p>
            <a:pPr lvl="1"/>
            <a:r>
              <a:rPr lang="et-EE" sz="1200" i="1" noProof="0" dirty="0"/>
              <a:t>Ei oska öelda</a:t>
            </a:r>
            <a:endParaRPr lang="et-EE" sz="1200" noProof="0" dirty="0"/>
          </a:p>
          <a:p>
            <a:pPr lvl="1"/>
            <a:endParaRPr lang="et-EE" sz="1200" noProof="0" dirty="0"/>
          </a:p>
        </p:txBody>
      </p:sp>
      <p:sp>
        <p:nvSpPr>
          <p:cNvPr id="10" name="Content Placeholder 6">
            <a:extLst>
              <a:ext uri="{FF2B5EF4-FFF2-40B4-BE49-F238E27FC236}">
                <a16:creationId xmlns:a16="http://schemas.microsoft.com/office/drawing/2014/main" id="{FD44D0B4-9EE4-3B48-A63A-5A2A36368F53}"/>
              </a:ext>
            </a:extLst>
          </p:cNvPr>
          <p:cNvSpPr>
            <a:spLocks noGrp="1"/>
          </p:cNvSpPr>
          <p:nvPr>
            <p:ph sz="half" idx="13"/>
          </p:nvPr>
        </p:nvSpPr>
        <p:spPr>
          <a:xfrm>
            <a:off x="6493800" y="1499191"/>
            <a:ext cx="4860000" cy="4885901"/>
          </a:xfrm>
        </p:spPr>
        <p:txBody>
          <a:bodyPr>
            <a:noAutofit/>
          </a:bodyPr>
          <a:lstStyle/>
          <a:p>
            <a:pPr marL="0" indent="0">
              <a:buNone/>
            </a:pPr>
            <a:r>
              <a:rPr lang="et-EE" sz="1200" noProof="0" dirty="0"/>
              <a:t>K16=1 või 3</a:t>
            </a:r>
          </a:p>
          <a:p>
            <a:pPr marL="0" indent="0">
              <a:buNone/>
            </a:pPr>
            <a:r>
              <a:rPr lang="et-EE" sz="1200" b="1" noProof="0" dirty="0"/>
              <a:t>17. Mis põhjustas elektritõukerattaga sõites liiklusõnnetuse või tõsise liiklusohu? </a:t>
            </a:r>
            <a:r>
              <a:rPr lang="et-EE" sz="1200" i="1" noProof="0" dirty="0"/>
              <a:t>VÕIMALIK MITU VASTUST!</a:t>
            </a:r>
            <a:endParaRPr lang="et-EE" sz="1200" noProof="0" dirty="0"/>
          </a:p>
          <a:p>
            <a:pPr lvl="1"/>
            <a:r>
              <a:rPr lang="et-EE" sz="1200" noProof="0" dirty="0"/>
              <a:t>Vähene sõidu-, pidurdamis- või manööverdamis-oskus, halb tasakaalu tunnetus </a:t>
            </a:r>
            <a:r>
              <a:rPr lang="et-EE" sz="1200" noProof="0" dirty="0" err="1"/>
              <a:t>vmt</a:t>
            </a:r>
            <a:r>
              <a:rPr lang="et-EE" sz="1200" noProof="0" dirty="0"/>
              <a:t>)</a:t>
            </a:r>
          </a:p>
          <a:p>
            <a:pPr lvl="1"/>
            <a:r>
              <a:rPr lang="et-EE" sz="1200" noProof="0" dirty="0"/>
              <a:t>Tähelepanematus (oma mõtetes olemine, halb nähtavus, ootamatu takistus)</a:t>
            </a:r>
          </a:p>
          <a:p>
            <a:pPr lvl="1"/>
            <a:r>
              <a:rPr lang="et-EE" sz="1200" noProof="0" dirty="0"/>
              <a:t>Joove (</a:t>
            </a:r>
            <a:r>
              <a:rPr lang="et-EE" sz="1200" noProof="0" dirty="0" err="1"/>
              <a:t>alko</a:t>
            </a:r>
            <a:r>
              <a:rPr lang="et-EE" sz="1200" noProof="0" dirty="0"/>
              <a:t>- ja </a:t>
            </a:r>
            <a:r>
              <a:rPr lang="et-EE" sz="1200" noProof="0" dirty="0" err="1"/>
              <a:t>narko</a:t>
            </a:r>
            <a:r>
              <a:rPr lang="et-EE" sz="1200" noProof="0" dirty="0"/>
              <a:t>-) </a:t>
            </a:r>
          </a:p>
          <a:p>
            <a:pPr lvl="1"/>
            <a:r>
              <a:rPr lang="et-EE" sz="1200" noProof="0" dirty="0"/>
              <a:t>Väsimus</a:t>
            </a:r>
          </a:p>
          <a:p>
            <a:pPr lvl="1"/>
            <a:r>
              <a:rPr lang="et-EE" sz="1200" noProof="0" dirty="0"/>
              <a:t>Kõrvalised tegevused (telefoni kasutamine, vestlus, joomine, söömine, seadme jälgimine </a:t>
            </a:r>
            <a:r>
              <a:rPr lang="et-EE" sz="1200" noProof="0" dirty="0" err="1"/>
              <a:t>vmt</a:t>
            </a:r>
            <a:r>
              <a:rPr lang="et-EE" sz="1200" noProof="0" dirty="0"/>
              <a:t>)</a:t>
            </a:r>
          </a:p>
          <a:p>
            <a:pPr lvl="1"/>
            <a:r>
              <a:rPr lang="et-EE" sz="1200" noProof="0" dirty="0"/>
              <a:t>Ühel elektritõukerattal mitmekesi sõitmine</a:t>
            </a:r>
          </a:p>
          <a:p>
            <a:pPr lvl="1"/>
            <a:r>
              <a:rPr lang="et-EE" sz="1200" noProof="0" dirty="0"/>
              <a:t>Muude liiklusreeglite mittejärgimine enda poolt (mittetundmine, punane tuli, vale teeületusviis või koht </a:t>
            </a:r>
            <a:r>
              <a:rPr lang="et-EE" sz="1200" noProof="0" dirty="0" err="1"/>
              <a:t>vmt</a:t>
            </a:r>
            <a:r>
              <a:rPr lang="et-EE" sz="1200" noProof="0" dirty="0"/>
              <a:t>)</a:t>
            </a:r>
          </a:p>
          <a:p>
            <a:pPr lvl="1"/>
            <a:r>
              <a:rPr lang="et-EE" sz="1200" noProof="0" dirty="0"/>
              <a:t>Mootorsõidukijuhtide ohtlik või reegleid eirav käitumine</a:t>
            </a:r>
          </a:p>
          <a:p>
            <a:pPr lvl="1"/>
            <a:r>
              <a:rPr lang="et-EE" sz="1200" noProof="0" dirty="0"/>
              <a:t>Jalakäijate, jalgratturite või teiste elektritõuke-ratturite ohtlik või reegleid eirav käitumine</a:t>
            </a:r>
          </a:p>
          <a:p>
            <a:pPr lvl="1"/>
            <a:r>
              <a:rPr lang="et-EE" sz="1200" noProof="0" dirty="0"/>
              <a:t>Tee seisukord (kõrge äärekivi, auk, vajunud restkaev, libedus, lahtine killustik </a:t>
            </a:r>
            <a:r>
              <a:rPr lang="et-EE" sz="1200" noProof="0" dirty="0" err="1"/>
              <a:t>vmt</a:t>
            </a:r>
            <a:r>
              <a:rPr lang="et-EE" sz="1200" noProof="0" dirty="0"/>
              <a:t>) </a:t>
            </a:r>
          </a:p>
          <a:p>
            <a:pPr lvl="1"/>
            <a:r>
              <a:rPr lang="et-EE" sz="1200" noProof="0" dirty="0"/>
              <a:t>Enda liiga suur sõidukiirus</a:t>
            </a:r>
          </a:p>
          <a:p>
            <a:pPr lvl="1"/>
            <a:r>
              <a:rPr lang="et-EE" sz="1200" noProof="0" dirty="0"/>
              <a:t>Muu</a:t>
            </a:r>
          </a:p>
          <a:p>
            <a:pPr lvl="1"/>
            <a:r>
              <a:rPr lang="et-EE" sz="1200" i="1" noProof="0" dirty="0"/>
              <a:t>Ei oska öelda</a:t>
            </a:r>
            <a:r>
              <a:rPr lang="et-EE" sz="1200" noProof="0" dirty="0"/>
              <a:t>  </a:t>
            </a:r>
          </a:p>
          <a:p>
            <a:pPr marL="0" indent="0">
              <a:buNone/>
            </a:pPr>
            <a:endParaRPr lang="et-EE" sz="1200" noProof="0" dirty="0"/>
          </a:p>
        </p:txBody>
      </p:sp>
      <p:sp>
        <p:nvSpPr>
          <p:cNvPr id="3" name="Alapealkiri 2">
            <a:extLst>
              <a:ext uri="{FF2B5EF4-FFF2-40B4-BE49-F238E27FC236}">
                <a16:creationId xmlns:a16="http://schemas.microsoft.com/office/drawing/2014/main" id="{3CDDD9ED-AF46-8E28-550E-48A8ADFE8E5B}"/>
              </a:ext>
            </a:extLst>
          </p:cNvPr>
          <p:cNvSpPr>
            <a:spLocks noGrp="1"/>
          </p:cNvSpPr>
          <p:nvPr>
            <p:ph type="subTitle" idx="14"/>
          </p:nvPr>
        </p:nvSpPr>
        <p:spPr>
          <a:xfrm>
            <a:off x="1302488" y="940987"/>
            <a:ext cx="10051312" cy="435932"/>
          </a:xfrm>
        </p:spPr>
        <p:txBody>
          <a:bodyPr/>
          <a:lstStyle/>
          <a:p>
            <a:r>
              <a:rPr lang="et-EE" noProof="0" dirty="0"/>
              <a:t>Elektritõukerattaga liiklemine (T5=1, elektritõukerattur)</a:t>
            </a:r>
          </a:p>
        </p:txBody>
      </p:sp>
    </p:spTree>
    <p:extLst>
      <p:ext uri="{BB962C8B-B14F-4D97-AF65-F5344CB8AC3E}">
        <p14:creationId xmlns:p14="http://schemas.microsoft.com/office/powerpoint/2010/main" val="16542383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1391-FDFA-CC40-A645-0D99C4219D93}"/>
              </a:ext>
            </a:extLst>
          </p:cNvPr>
          <p:cNvSpPr>
            <a:spLocks noGrp="1"/>
          </p:cNvSpPr>
          <p:nvPr>
            <p:ph type="title"/>
          </p:nvPr>
        </p:nvSpPr>
        <p:spPr/>
        <p:txBody>
          <a:bodyPr/>
          <a:lstStyle/>
          <a:p>
            <a:r>
              <a:rPr lang="et-EE" noProof="0" dirty="0"/>
              <a:t>Ankeet</a:t>
            </a:r>
          </a:p>
        </p:txBody>
      </p:sp>
      <p:sp>
        <p:nvSpPr>
          <p:cNvPr id="8" name="Content Placeholder 3">
            <a:extLst>
              <a:ext uri="{FF2B5EF4-FFF2-40B4-BE49-F238E27FC236}">
                <a16:creationId xmlns:a16="http://schemas.microsoft.com/office/drawing/2014/main" id="{66A0B5A1-15E8-0D47-92C9-C397D0EC4EA4}"/>
              </a:ext>
            </a:extLst>
          </p:cNvPr>
          <p:cNvSpPr>
            <a:spLocks noGrp="1"/>
          </p:cNvSpPr>
          <p:nvPr>
            <p:ph sz="half" idx="1"/>
          </p:nvPr>
        </p:nvSpPr>
        <p:spPr/>
        <p:txBody>
          <a:bodyPr>
            <a:noAutofit/>
          </a:bodyPr>
          <a:lstStyle/>
          <a:p>
            <a:pPr marL="0" indent="0">
              <a:buNone/>
            </a:pPr>
            <a:r>
              <a:rPr lang="et-EE" sz="1200" i="1" noProof="0" dirty="0"/>
              <a:t> </a:t>
            </a:r>
            <a:endParaRPr lang="et-EE" sz="1200" noProof="0" dirty="0"/>
          </a:p>
          <a:p>
            <a:pPr lvl="1"/>
            <a:endParaRPr lang="et-EE" sz="1200" noProof="0" dirty="0"/>
          </a:p>
        </p:txBody>
      </p:sp>
      <p:sp>
        <p:nvSpPr>
          <p:cNvPr id="10" name="Sisu kohatäide 9">
            <a:extLst>
              <a:ext uri="{FF2B5EF4-FFF2-40B4-BE49-F238E27FC236}">
                <a16:creationId xmlns:a16="http://schemas.microsoft.com/office/drawing/2014/main" id="{2C149B27-758E-45FA-0496-FF0EFA6DD681}"/>
              </a:ext>
            </a:extLst>
          </p:cNvPr>
          <p:cNvSpPr>
            <a:spLocks noGrp="1"/>
          </p:cNvSpPr>
          <p:nvPr>
            <p:ph sz="half" idx="13"/>
          </p:nvPr>
        </p:nvSpPr>
        <p:spPr/>
        <p:txBody>
          <a:bodyPr>
            <a:normAutofit/>
          </a:bodyPr>
          <a:lstStyle/>
          <a:p>
            <a:pPr marL="0" indent="0">
              <a:buNone/>
            </a:pPr>
            <a:r>
              <a:rPr lang="et-EE" sz="1200" b="1" noProof="0" dirty="0"/>
              <a:t>21.</a:t>
            </a:r>
            <a:r>
              <a:rPr lang="et-EE" sz="1200" noProof="0" dirty="0"/>
              <a:t> </a:t>
            </a:r>
            <a:r>
              <a:rPr lang="et-EE" sz="1200" b="1" noProof="0" dirty="0"/>
              <a:t> Kas ja kui sageli Te olete viimase 12 kuu jooksul juhtinud elektritõukeratast alkoholi või narkootilise aine mõju all?</a:t>
            </a:r>
            <a:endParaRPr lang="et-EE" sz="1200" noProof="0" dirty="0"/>
          </a:p>
          <a:p>
            <a:pPr lvl="1"/>
            <a:r>
              <a:rPr lang="et-EE" sz="1200" noProof="0" dirty="0"/>
              <a:t>Mitte kordagi </a:t>
            </a:r>
          </a:p>
          <a:p>
            <a:pPr lvl="1"/>
            <a:r>
              <a:rPr lang="et-EE" sz="1200" noProof="0" dirty="0"/>
              <a:t>Ühel korral</a:t>
            </a:r>
          </a:p>
          <a:p>
            <a:pPr lvl="1"/>
            <a:r>
              <a:rPr lang="et-EE" sz="1200" noProof="0" dirty="0"/>
              <a:t>Enam kui korra</a:t>
            </a:r>
          </a:p>
          <a:p>
            <a:pPr lvl="1"/>
            <a:r>
              <a:rPr lang="et-EE" sz="1200" i="1" noProof="0" dirty="0"/>
              <a:t>Ei oska öelda</a:t>
            </a:r>
            <a:r>
              <a:rPr lang="et-EE" sz="1200" noProof="0" dirty="0"/>
              <a:t>  </a:t>
            </a:r>
          </a:p>
          <a:p>
            <a:pPr marL="0" indent="0">
              <a:buNone/>
            </a:pPr>
            <a:r>
              <a:rPr lang="et-EE" sz="1200" b="1" noProof="0" dirty="0"/>
              <a:t>22. Kas </a:t>
            </a:r>
            <a:r>
              <a:rPr lang="et-EE" sz="1200" b="1" noProof="0" dirty="0" err="1"/>
              <a:t>kergliikuri</a:t>
            </a:r>
            <a:r>
              <a:rPr lang="et-EE" sz="1200" b="1" noProof="0" dirty="0"/>
              <a:t> juhil on eesõigus sõiduteel sõitvate juhtide ees, kui ta soovib ületada sõiduteed ülekäigurajal sõites? </a:t>
            </a:r>
            <a:r>
              <a:rPr lang="et-EE" sz="1200" noProof="0" dirty="0"/>
              <a:t>VASTUSEID MITTE ETTE LUGEDA! </a:t>
            </a:r>
          </a:p>
          <a:p>
            <a:pPr lvl="1"/>
            <a:r>
              <a:rPr lang="et-EE" sz="1200" noProof="0" dirty="0"/>
              <a:t>Jah</a:t>
            </a:r>
          </a:p>
          <a:p>
            <a:pPr lvl="1"/>
            <a:r>
              <a:rPr lang="et-EE" sz="1200" noProof="0" dirty="0"/>
              <a:t>Jah, kui ta sõidab ülekäigurajal, millele sõiduteel sõitev juht pöörab</a:t>
            </a:r>
          </a:p>
          <a:p>
            <a:pPr lvl="1"/>
            <a:r>
              <a:rPr lang="et-EE" sz="1200" noProof="0" dirty="0"/>
              <a:t>Ei</a:t>
            </a:r>
          </a:p>
          <a:p>
            <a:pPr lvl="1"/>
            <a:r>
              <a:rPr lang="et-EE" sz="1200" noProof="0" dirty="0"/>
              <a:t>Ei oska öelda</a:t>
            </a:r>
          </a:p>
          <a:p>
            <a:endParaRPr lang="et-EE" noProof="0" dirty="0"/>
          </a:p>
        </p:txBody>
      </p:sp>
      <p:sp>
        <p:nvSpPr>
          <p:cNvPr id="3" name="Alapealkiri 2">
            <a:extLst>
              <a:ext uri="{FF2B5EF4-FFF2-40B4-BE49-F238E27FC236}">
                <a16:creationId xmlns:a16="http://schemas.microsoft.com/office/drawing/2014/main" id="{9BF4E331-8AD5-C27F-A897-DB89835702C6}"/>
              </a:ext>
            </a:extLst>
          </p:cNvPr>
          <p:cNvSpPr>
            <a:spLocks noGrp="1"/>
          </p:cNvSpPr>
          <p:nvPr>
            <p:ph type="subTitle" idx="14"/>
          </p:nvPr>
        </p:nvSpPr>
        <p:spPr/>
        <p:txBody>
          <a:bodyPr/>
          <a:lstStyle/>
          <a:p>
            <a:r>
              <a:rPr lang="et-EE" noProof="0" dirty="0"/>
              <a:t>Elektritõukerattaga liiklemine (T5=1, elektritõukerattur)</a:t>
            </a:r>
          </a:p>
        </p:txBody>
      </p:sp>
      <p:sp>
        <p:nvSpPr>
          <p:cNvPr id="11" name="Content Placeholder 3">
            <a:extLst>
              <a:ext uri="{FF2B5EF4-FFF2-40B4-BE49-F238E27FC236}">
                <a16:creationId xmlns:a16="http://schemas.microsoft.com/office/drawing/2014/main" id="{D1B407E6-F4CA-AFBB-2075-4CF4AE1780D9}"/>
              </a:ext>
            </a:extLst>
          </p:cNvPr>
          <p:cNvSpPr txBox="1">
            <a:spLocks/>
          </p:cNvSpPr>
          <p:nvPr/>
        </p:nvSpPr>
        <p:spPr>
          <a:xfrm>
            <a:off x="1236000" y="1499190"/>
            <a:ext cx="4860000" cy="48859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Tx/>
              <a:buBlip>
                <a:blip r:embed="rId3"/>
              </a:buBlip>
              <a:defRPr sz="1400" kern="1200" baseline="0">
                <a:solidFill>
                  <a:schemeClr val="tx2"/>
                </a:solidFill>
                <a:latin typeface="+mn-lt"/>
                <a:ea typeface="+mn-ea"/>
                <a:cs typeface="+mn-cs"/>
              </a:defRPr>
            </a:lvl1pPr>
            <a:lvl2pPr marL="685783"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2pPr>
            <a:lvl3pPr marL="1142971"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3pPr>
            <a:lvl4pPr marL="1600160"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4pPr>
            <a:lvl5pPr marL="2057349"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18</a:t>
            </a:r>
            <a:r>
              <a:rPr lang="et-EE" sz="1200" b="1" dirty="0"/>
              <a:t>. Missuguses piirkiiruse vahemikus Te elektritõukerattaga tavaliselt sõidate?</a:t>
            </a:r>
            <a:endParaRPr lang="en-EE" sz="1200" dirty="0"/>
          </a:p>
          <a:p>
            <a:pPr lvl="1"/>
            <a:r>
              <a:rPr lang="et-EE" sz="1200" dirty="0"/>
              <a:t>Kuni 10 km/h</a:t>
            </a:r>
            <a:endParaRPr lang="en-EE" sz="1200" dirty="0"/>
          </a:p>
          <a:p>
            <a:pPr lvl="1"/>
            <a:r>
              <a:rPr lang="et-EE" sz="1200" dirty="0"/>
              <a:t>Kuni 15 km/h</a:t>
            </a:r>
            <a:endParaRPr lang="en-EE" sz="1200" dirty="0"/>
          </a:p>
          <a:p>
            <a:pPr lvl="1"/>
            <a:r>
              <a:rPr lang="et-EE" sz="1200" dirty="0"/>
              <a:t>Kuni 25 km/h</a:t>
            </a:r>
            <a:endParaRPr lang="en-EE" sz="1200" dirty="0"/>
          </a:p>
          <a:p>
            <a:pPr lvl="1"/>
            <a:r>
              <a:rPr lang="et-EE" sz="1200" dirty="0"/>
              <a:t>Kuni 30 km/h</a:t>
            </a:r>
            <a:endParaRPr lang="en-EE" sz="1200" dirty="0"/>
          </a:p>
          <a:p>
            <a:pPr lvl="1"/>
            <a:r>
              <a:rPr lang="et-EE" sz="1200" dirty="0"/>
              <a:t>Kiiremini kui 30km/h</a:t>
            </a:r>
            <a:endParaRPr lang="en-EE" sz="1200" dirty="0"/>
          </a:p>
          <a:p>
            <a:pPr lvl="1"/>
            <a:r>
              <a:rPr lang="et-EE" sz="1200" i="1" dirty="0"/>
              <a:t>Ei oska öelda</a:t>
            </a:r>
            <a:endParaRPr lang="en-EE" sz="1200" dirty="0"/>
          </a:p>
          <a:p>
            <a:pPr marL="0" indent="0">
              <a:buFontTx/>
              <a:buNone/>
            </a:pPr>
            <a:r>
              <a:rPr lang="en-US" sz="1200" b="1" dirty="0"/>
              <a:t>19</a:t>
            </a:r>
            <a:r>
              <a:rPr lang="et-EE" sz="1200" b="1" dirty="0"/>
              <a:t>. Kui sageli olete viimase 12 kuu jooksul kandnud elektritõukerattaga sõites kiivrit?</a:t>
            </a:r>
            <a:endParaRPr lang="en-EE" sz="1200" dirty="0"/>
          </a:p>
          <a:p>
            <a:pPr lvl="1"/>
            <a:r>
              <a:rPr lang="et-EE" sz="1200" dirty="0"/>
              <a:t>Enamasti (alati)</a:t>
            </a:r>
            <a:endParaRPr lang="en-EE" sz="1200" dirty="0"/>
          </a:p>
          <a:p>
            <a:pPr lvl="1"/>
            <a:r>
              <a:rPr lang="et-EE" sz="1200" dirty="0"/>
              <a:t>Sageli</a:t>
            </a:r>
            <a:endParaRPr lang="en-EE" sz="1200" dirty="0"/>
          </a:p>
          <a:p>
            <a:pPr lvl="1"/>
            <a:r>
              <a:rPr lang="et-EE" sz="1200" dirty="0"/>
              <a:t>Harva</a:t>
            </a:r>
            <a:endParaRPr lang="en-EE" sz="1200" dirty="0"/>
          </a:p>
          <a:p>
            <a:pPr lvl="1"/>
            <a:r>
              <a:rPr lang="et-EE" sz="1200" dirty="0"/>
              <a:t>Üldse mitte</a:t>
            </a:r>
            <a:endParaRPr lang="en-EE" sz="1200" dirty="0"/>
          </a:p>
          <a:p>
            <a:pPr lvl="1"/>
            <a:r>
              <a:rPr lang="et-EE" sz="1200" i="1" dirty="0"/>
              <a:t>Ei oska öelda</a:t>
            </a:r>
          </a:p>
          <a:p>
            <a:pPr marL="0" indent="0">
              <a:buNone/>
            </a:pPr>
            <a:r>
              <a:rPr lang="en-US" sz="1200" b="1" dirty="0"/>
              <a:t>20</a:t>
            </a:r>
            <a:r>
              <a:rPr lang="et-EE" sz="1200" b="1" dirty="0"/>
              <a:t>. Kas olete viimase 12 kuu jooksul elektritõukerattal sõitnud mitmekesi?</a:t>
            </a:r>
            <a:endParaRPr lang="en-EE" sz="1200" dirty="0"/>
          </a:p>
          <a:p>
            <a:pPr lvl="1"/>
            <a:r>
              <a:rPr lang="en-US" sz="1200" dirty="0"/>
              <a:t>Jah, </a:t>
            </a:r>
            <a:r>
              <a:rPr lang="en-US" sz="1200" dirty="0" err="1"/>
              <a:t>korra</a:t>
            </a:r>
            <a:endParaRPr lang="en-EE" sz="1200" dirty="0"/>
          </a:p>
          <a:p>
            <a:pPr lvl="1"/>
            <a:r>
              <a:rPr lang="en-US" sz="1200" dirty="0"/>
              <a:t>Jah, </a:t>
            </a:r>
            <a:r>
              <a:rPr lang="en-US" sz="1200" dirty="0" err="1"/>
              <a:t>korduvalt</a:t>
            </a:r>
            <a:endParaRPr lang="en-EE" sz="1200" dirty="0"/>
          </a:p>
          <a:p>
            <a:pPr lvl="1"/>
            <a:r>
              <a:rPr lang="en-US" sz="1200" dirty="0"/>
              <a:t>Ei</a:t>
            </a:r>
            <a:endParaRPr lang="en-EE" sz="1200" dirty="0"/>
          </a:p>
          <a:p>
            <a:pPr lvl="1"/>
            <a:r>
              <a:rPr lang="en-US" sz="1200" i="1" dirty="0"/>
              <a:t>Ei </a:t>
            </a:r>
            <a:r>
              <a:rPr lang="en-US" sz="1200" i="1" dirty="0" err="1"/>
              <a:t>oska</a:t>
            </a:r>
            <a:r>
              <a:rPr lang="en-US" sz="1200" i="1" dirty="0"/>
              <a:t> </a:t>
            </a:r>
            <a:r>
              <a:rPr lang="en-US" sz="1200" i="1" dirty="0" err="1"/>
              <a:t>öelda</a:t>
            </a:r>
            <a:endParaRPr lang="en-US" sz="1200" i="1" dirty="0"/>
          </a:p>
          <a:p>
            <a:pPr lvl="1"/>
            <a:endParaRPr lang="et-EE" sz="1200" dirty="0"/>
          </a:p>
          <a:p>
            <a:pPr lvl="1"/>
            <a:endParaRPr lang="en-EE" sz="1200" dirty="0"/>
          </a:p>
          <a:p>
            <a:endParaRPr lang="et-EE" dirty="0"/>
          </a:p>
        </p:txBody>
      </p:sp>
    </p:spTree>
    <p:extLst>
      <p:ext uri="{BB962C8B-B14F-4D97-AF65-F5344CB8AC3E}">
        <p14:creationId xmlns:p14="http://schemas.microsoft.com/office/powerpoint/2010/main" val="5006663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1391-FDFA-CC40-A645-0D99C4219D93}"/>
              </a:ext>
            </a:extLst>
          </p:cNvPr>
          <p:cNvSpPr>
            <a:spLocks noGrp="1"/>
          </p:cNvSpPr>
          <p:nvPr>
            <p:ph type="title"/>
          </p:nvPr>
        </p:nvSpPr>
        <p:spPr/>
        <p:txBody>
          <a:bodyPr/>
          <a:lstStyle/>
          <a:p>
            <a:r>
              <a:rPr lang="et-EE" noProof="0" dirty="0"/>
              <a:t>Ankeet</a:t>
            </a:r>
          </a:p>
        </p:txBody>
      </p:sp>
      <p:sp>
        <p:nvSpPr>
          <p:cNvPr id="8" name="Content Placeholder 3">
            <a:extLst>
              <a:ext uri="{FF2B5EF4-FFF2-40B4-BE49-F238E27FC236}">
                <a16:creationId xmlns:a16="http://schemas.microsoft.com/office/drawing/2014/main" id="{66A0B5A1-15E8-0D47-92C9-C397D0EC4EA4}"/>
              </a:ext>
            </a:extLst>
          </p:cNvPr>
          <p:cNvSpPr>
            <a:spLocks noGrp="1"/>
          </p:cNvSpPr>
          <p:nvPr>
            <p:ph sz="half" idx="1"/>
          </p:nvPr>
        </p:nvSpPr>
        <p:spPr/>
        <p:txBody>
          <a:bodyPr>
            <a:noAutofit/>
          </a:bodyPr>
          <a:lstStyle/>
          <a:p>
            <a:pPr marL="0" indent="0">
              <a:buNone/>
            </a:pPr>
            <a:r>
              <a:rPr lang="et-EE" sz="1200" i="1" noProof="0" dirty="0"/>
              <a:t> </a:t>
            </a:r>
            <a:endParaRPr lang="et-EE" sz="1200" noProof="0" dirty="0"/>
          </a:p>
          <a:p>
            <a:pPr lvl="1"/>
            <a:endParaRPr lang="et-EE" sz="1200" noProof="0" dirty="0"/>
          </a:p>
        </p:txBody>
      </p:sp>
      <p:sp>
        <p:nvSpPr>
          <p:cNvPr id="3" name="Alapealkiri 2">
            <a:extLst>
              <a:ext uri="{FF2B5EF4-FFF2-40B4-BE49-F238E27FC236}">
                <a16:creationId xmlns:a16="http://schemas.microsoft.com/office/drawing/2014/main" id="{9BF4E331-8AD5-C27F-A897-DB89835702C6}"/>
              </a:ext>
            </a:extLst>
          </p:cNvPr>
          <p:cNvSpPr>
            <a:spLocks noGrp="1"/>
          </p:cNvSpPr>
          <p:nvPr>
            <p:ph type="subTitle" idx="14"/>
          </p:nvPr>
        </p:nvSpPr>
        <p:spPr/>
        <p:txBody>
          <a:bodyPr/>
          <a:lstStyle/>
          <a:p>
            <a:r>
              <a:rPr lang="et-EE" noProof="0" dirty="0"/>
              <a:t>Helkuri kandmine, tee ületamine</a:t>
            </a:r>
          </a:p>
        </p:txBody>
      </p:sp>
      <p:sp>
        <p:nvSpPr>
          <p:cNvPr id="11" name="Content Placeholder 3">
            <a:extLst>
              <a:ext uri="{FF2B5EF4-FFF2-40B4-BE49-F238E27FC236}">
                <a16:creationId xmlns:a16="http://schemas.microsoft.com/office/drawing/2014/main" id="{D1B407E6-F4CA-AFBB-2075-4CF4AE1780D9}"/>
              </a:ext>
            </a:extLst>
          </p:cNvPr>
          <p:cNvSpPr txBox="1">
            <a:spLocks/>
          </p:cNvSpPr>
          <p:nvPr/>
        </p:nvSpPr>
        <p:spPr>
          <a:xfrm>
            <a:off x="1236000" y="1499190"/>
            <a:ext cx="4860000" cy="48859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Tx/>
              <a:buBlip>
                <a:blip r:embed="rId3"/>
              </a:buBlip>
              <a:defRPr sz="1400" kern="1200" baseline="0">
                <a:solidFill>
                  <a:schemeClr val="tx2"/>
                </a:solidFill>
                <a:latin typeface="+mn-lt"/>
                <a:ea typeface="+mn-ea"/>
                <a:cs typeface="+mn-cs"/>
              </a:defRPr>
            </a:lvl1pPr>
            <a:lvl2pPr marL="685783"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2pPr>
            <a:lvl3pPr marL="1142971"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3pPr>
            <a:lvl4pPr marL="1600160"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4pPr>
            <a:lvl5pPr marL="2057349"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24. </a:t>
            </a:r>
            <a:r>
              <a:rPr lang="et-EE" sz="1200" b="1" dirty="0"/>
              <a:t>Kui vajalikuks peate helkuri või muu enda nähtavaks tegemise vahendi kandmist enda puhul?</a:t>
            </a:r>
          </a:p>
          <a:p>
            <a:pPr lvl="1"/>
            <a:r>
              <a:rPr lang="et-EE" sz="1200" dirty="0"/>
              <a:t>Väga vajalik</a:t>
            </a:r>
          </a:p>
          <a:p>
            <a:pPr lvl="1"/>
            <a:r>
              <a:rPr lang="et-EE" sz="1200" dirty="0"/>
              <a:t>Pigem vajalik</a:t>
            </a:r>
          </a:p>
          <a:p>
            <a:pPr lvl="1"/>
            <a:r>
              <a:rPr lang="et-EE" sz="1200" dirty="0"/>
              <a:t>Pigem ei ole vajalik</a:t>
            </a:r>
          </a:p>
          <a:p>
            <a:pPr lvl="1"/>
            <a:r>
              <a:rPr lang="et-EE" sz="1200" dirty="0"/>
              <a:t>Üldse ei ole vajalik</a:t>
            </a:r>
          </a:p>
          <a:p>
            <a:pPr lvl="1"/>
            <a:r>
              <a:rPr lang="et-EE" sz="1200" i="1" dirty="0"/>
              <a:t>Ei oska öelda</a:t>
            </a:r>
            <a:endParaRPr lang="en-US" sz="1200" i="1" dirty="0"/>
          </a:p>
          <a:p>
            <a:pPr marL="0" indent="0">
              <a:buNone/>
            </a:pPr>
            <a:r>
              <a:rPr lang="et-EE" sz="1200" b="1" dirty="0"/>
              <a:t>25. Kuivõrd Te pimeda ajal väljas liikudes kannate helkurit või muud enda nähtavaks tegemise vahendit?</a:t>
            </a:r>
          </a:p>
          <a:p>
            <a:pPr lvl="1"/>
            <a:r>
              <a:rPr lang="et-EE" sz="1200" dirty="0"/>
              <a:t>Enamasti (alati)</a:t>
            </a:r>
            <a:endParaRPr lang="en-EE" sz="1200" dirty="0"/>
          </a:p>
          <a:p>
            <a:pPr lvl="1"/>
            <a:r>
              <a:rPr lang="et-EE" sz="1200" dirty="0"/>
              <a:t>Sageli</a:t>
            </a:r>
            <a:endParaRPr lang="en-EE" sz="1200" dirty="0"/>
          </a:p>
          <a:p>
            <a:pPr lvl="1"/>
            <a:r>
              <a:rPr lang="et-EE" sz="1200" dirty="0"/>
              <a:t>Harva</a:t>
            </a:r>
            <a:endParaRPr lang="en-EE" sz="1200" dirty="0"/>
          </a:p>
          <a:p>
            <a:pPr lvl="1"/>
            <a:r>
              <a:rPr lang="et-EE" sz="1200" dirty="0"/>
              <a:t>Üldse mitte</a:t>
            </a:r>
            <a:endParaRPr lang="en-EE" sz="1200" dirty="0"/>
          </a:p>
          <a:p>
            <a:pPr lvl="1"/>
            <a:r>
              <a:rPr lang="et-EE" sz="1200" i="1" dirty="0"/>
              <a:t>Ei oska öelda</a:t>
            </a:r>
            <a:endParaRPr lang="en-US" sz="1200" i="1" dirty="0"/>
          </a:p>
          <a:p>
            <a:pPr lvl="1"/>
            <a:endParaRPr lang="et-EE" sz="1200" i="1" dirty="0"/>
          </a:p>
          <a:p>
            <a:pPr lvl="1"/>
            <a:endParaRPr lang="et-EE" sz="1200" dirty="0"/>
          </a:p>
          <a:p>
            <a:pPr lvl="1"/>
            <a:endParaRPr lang="en-EE" sz="1200" dirty="0"/>
          </a:p>
          <a:p>
            <a:endParaRPr lang="et-EE" dirty="0"/>
          </a:p>
        </p:txBody>
      </p:sp>
      <p:sp>
        <p:nvSpPr>
          <p:cNvPr id="5" name="Content Placeholder 4">
            <a:extLst>
              <a:ext uri="{FF2B5EF4-FFF2-40B4-BE49-F238E27FC236}">
                <a16:creationId xmlns:a16="http://schemas.microsoft.com/office/drawing/2014/main" id="{97A0EDBD-C860-0758-FCBB-B4C1F847EE24}"/>
              </a:ext>
            </a:extLst>
          </p:cNvPr>
          <p:cNvSpPr>
            <a:spLocks noGrp="1"/>
          </p:cNvSpPr>
          <p:nvPr>
            <p:ph sz="half" idx="13"/>
          </p:nvPr>
        </p:nvSpPr>
        <p:spPr/>
        <p:txBody>
          <a:bodyPr/>
          <a:lstStyle/>
          <a:p>
            <a:pPr marL="0" indent="0">
              <a:buNone/>
            </a:pPr>
            <a:r>
              <a:rPr lang="et-EE" sz="1200" b="1" noProof="0" dirty="0"/>
              <a:t>26. Kas Te olete viimase 6 kuu jooksul jalakäijana liigeldes ületanud teed punase fooritulega?</a:t>
            </a:r>
          </a:p>
          <a:p>
            <a:pPr lvl="1"/>
            <a:r>
              <a:rPr lang="et-EE" sz="1200" noProof="0" dirty="0"/>
              <a:t>Jah</a:t>
            </a:r>
          </a:p>
          <a:p>
            <a:pPr lvl="1"/>
            <a:r>
              <a:rPr lang="et-EE" sz="1200" noProof="0" dirty="0"/>
              <a:t>Ei </a:t>
            </a:r>
          </a:p>
          <a:p>
            <a:pPr lvl="1"/>
            <a:r>
              <a:rPr lang="et-EE" sz="1200" i="1" noProof="0" dirty="0"/>
              <a:t>Ei oska öelda</a:t>
            </a:r>
          </a:p>
          <a:p>
            <a:pPr marL="0" indent="0">
              <a:buNone/>
            </a:pPr>
            <a:endParaRPr lang="et-EE" noProof="0" dirty="0"/>
          </a:p>
        </p:txBody>
      </p:sp>
    </p:spTree>
    <p:extLst>
      <p:ext uri="{BB962C8B-B14F-4D97-AF65-F5344CB8AC3E}">
        <p14:creationId xmlns:p14="http://schemas.microsoft.com/office/powerpoint/2010/main" val="12488600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1391-FDFA-CC40-A645-0D99C4219D93}"/>
              </a:ext>
            </a:extLst>
          </p:cNvPr>
          <p:cNvSpPr>
            <a:spLocks noGrp="1"/>
          </p:cNvSpPr>
          <p:nvPr>
            <p:ph type="title"/>
          </p:nvPr>
        </p:nvSpPr>
        <p:spPr/>
        <p:txBody>
          <a:bodyPr/>
          <a:lstStyle/>
          <a:p>
            <a:r>
              <a:rPr lang="et-EE" noProof="0" dirty="0"/>
              <a:t>Ankeet</a:t>
            </a:r>
          </a:p>
        </p:txBody>
      </p:sp>
      <p:sp>
        <p:nvSpPr>
          <p:cNvPr id="8" name="Content Placeholder 7">
            <a:extLst>
              <a:ext uri="{FF2B5EF4-FFF2-40B4-BE49-F238E27FC236}">
                <a16:creationId xmlns:a16="http://schemas.microsoft.com/office/drawing/2014/main" id="{24BE13D7-7966-1F46-8EAD-E6920F932314}"/>
              </a:ext>
            </a:extLst>
          </p:cNvPr>
          <p:cNvSpPr>
            <a:spLocks noGrp="1"/>
          </p:cNvSpPr>
          <p:nvPr>
            <p:ph sz="half" idx="1"/>
          </p:nvPr>
        </p:nvSpPr>
        <p:spPr/>
        <p:txBody>
          <a:bodyPr>
            <a:normAutofit/>
          </a:bodyPr>
          <a:lstStyle/>
          <a:p>
            <a:pPr marL="0" indent="0" eaLnBrk="0" fontAlgn="base" hangingPunct="0">
              <a:buNone/>
            </a:pPr>
            <a:r>
              <a:rPr lang="et-EE" sz="1200" b="1" noProof="0" dirty="0"/>
              <a:t>28. Kas Te olete käesoleval aastal märganud vähemalt ühte järgnevatest elektritõukerattaga liiklemise ohutuse sõnumit?</a:t>
            </a:r>
            <a:endParaRPr lang="et-EE" sz="1200" noProof="0" dirty="0"/>
          </a:p>
          <a:p>
            <a:pPr lvl="1"/>
            <a:r>
              <a:rPr lang="et-EE" sz="1200" noProof="0" dirty="0"/>
              <a:t>Jah	      </a:t>
            </a:r>
          </a:p>
          <a:p>
            <a:pPr lvl="1"/>
            <a:r>
              <a:rPr lang="et-EE" sz="1200" noProof="0" dirty="0"/>
              <a:t>Ei		 </a:t>
            </a:r>
          </a:p>
          <a:p>
            <a:pPr lvl="1"/>
            <a:r>
              <a:rPr lang="et-EE" sz="1200" i="1" noProof="0" dirty="0"/>
              <a:t>Ei oska öelda</a:t>
            </a:r>
            <a:endParaRPr lang="et-EE" sz="1200" noProof="0" dirty="0"/>
          </a:p>
          <a:p>
            <a:pPr marL="0" indent="0">
              <a:buNone/>
            </a:pPr>
            <a:endParaRPr lang="et-EE" noProof="0" dirty="0"/>
          </a:p>
        </p:txBody>
      </p:sp>
      <p:sp>
        <p:nvSpPr>
          <p:cNvPr id="4" name="Content Placeholder 3">
            <a:extLst>
              <a:ext uri="{FF2B5EF4-FFF2-40B4-BE49-F238E27FC236}">
                <a16:creationId xmlns:a16="http://schemas.microsoft.com/office/drawing/2014/main" id="{742BEEE2-EE53-4146-BEDC-9660086A6526}"/>
              </a:ext>
            </a:extLst>
          </p:cNvPr>
          <p:cNvSpPr>
            <a:spLocks noGrp="1"/>
          </p:cNvSpPr>
          <p:nvPr>
            <p:ph sz="half" idx="13"/>
          </p:nvPr>
        </p:nvSpPr>
        <p:spPr/>
        <p:txBody>
          <a:bodyPr/>
          <a:lstStyle/>
          <a:p>
            <a:pPr marL="0" indent="0" eaLnBrk="0" fontAlgn="base" hangingPunct="0">
              <a:buNone/>
            </a:pPr>
            <a:r>
              <a:rPr lang="et-EE" sz="1200" b="1" noProof="0" dirty="0"/>
              <a:t>29. Kas Te olete käesoleval aastal märganud vähemalt ühte järgnevatest elektritõukerattaga liiklemise ohutuse sõnumit?</a:t>
            </a:r>
            <a:endParaRPr lang="et-EE" sz="1200" noProof="0" dirty="0"/>
          </a:p>
          <a:p>
            <a:pPr lvl="1"/>
            <a:r>
              <a:rPr lang="et-EE" sz="1200" noProof="0" dirty="0"/>
              <a:t>Jah	      </a:t>
            </a:r>
          </a:p>
          <a:p>
            <a:pPr lvl="1"/>
            <a:r>
              <a:rPr lang="et-EE" sz="1200" noProof="0" dirty="0"/>
              <a:t>Ei		 </a:t>
            </a:r>
          </a:p>
          <a:p>
            <a:pPr lvl="1"/>
            <a:r>
              <a:rPr lang="et-EE" sz="1200" i="1" noProof="0" dirty="0"/>
              <a:t>Ei oska öelda</a:t>
            </a:r>
            <a:endParaRPr lang="et-EE" sz="1200" noProof="0" dirty="0"/>
          </a:p>
          <a:p>
            <a:pPr marL="0" indent="0">
              <a:buNone/>
            </a:pPr>
            <a:r>
              <a:rPr lang="et-EE" sz="1200" noProof="0" dirty="0"/>
              <a:t>Kui K29=1</a:t>
            </a:r>
          </a:p>
          <a:p>
            <a:pPr marL="0" indent="0">
              <a:buNone/>
            </a:pPr>
            <a:r>
              <a:rPr lang="et-EE" sz="1200" b="1" noProof="0" dirty="0"/>
              <a:t>30. Kus Te olete vastavat kampaaniasõnumit märganud?</a:t>
            </a:r>
            <a:r>
              <a:rPr lang="et-EE" sz="1200" noProof="0" dirty="0"/>
              <a:t> </a:t>
            </a:r>
          </a:p>
          <a:p>
            <a:pPr marL="0" indent="0">
              <a:buNone/>
            </a:pPr>
            <a:r>
              <a:rPr lang="et-EE" sz="1200" noProof="0" dirty="0"/>
              <a:t>VÕIB MITU VASTUST!</a:t>
            </a:r>
          </a:p>
          <a:p>
            <a:pPr lvl="1"/>
            <a:r>
              <a:rPr lang="et-EE" sz="1200" noProof="0" dirty="0"/>
              <a:t>Televisioonis</a:t>
            </a:r>
          </a:p>
          <a:p>
            <a:pPr lvl="1"/>
            <a:r>
              <a:rPr lang="et-EE" sz="1200" noProof="0" dirty="0"/>
              <a:t>Raadios</a:t>
            </a:r>
          </a:p>
          <a:p>
            <a:pPr lvl="1"/>
            <a:r>
              <a:rPr lang="et-EE" sz="1200" noProof="0" dirty="0"/>
              <a:t>Kaupluste siseraadios</a:t>
            </a:r>
          </a:p>
          <a:p>
            <a:pPr lvl="1"/>
            <a:r>
              <a:rPr lang="et-EE" sz="1200" noProof="0" dirty="0"/>
              <a:t>Välireklaamina teede / tänavate ääres</a:t>
            </a:r>
          </a:p>
          <a:p>
            <a:pPr lvl="1"/>
            <a:r>
              <a:rPr lang="et-EE" sz="1200" noProof="0" dirty="0"/>
              <a:t>Internetis / sotsiaalmeedias</a:t>
            </a:r>
          </a:p>
          <a:p>
            <a:pPr lvl="1"/>
            <a:r>
              <a:rPr lang="et-EE" sz="1200" noProof="0" dirty="0"/>
              <a:t>Mujal</a:t>
            </a:r>
          </a:p>
          <a:p>
            <a:pPr lvl="1"/>
            <a:r>
              <a:rPr lang="et-EE" sz="1200" i="1" noProof="0" dirty="0"/>
              <a:t>Ei oska öelda</a:t>
            </a:r>
            <a:endParaRPr lang="et-EE" sz="1200" noProof="0" dirty="0"/>
          </a:p>
          <a:p>
            <a:endParaRPr lang="et-EE" noProof="0" dirty="0"/>
          </a:p>
        </p:txBody>
      </p:sp>
      <p:sp>
        <p:nvSpPr>
          <p:cNvPr id="3" name="Alapealkiri 2">
            <a:extLst>
              <a:ext uri="{FF2B5EF4-FFF2-40B4-BE49-F238E27FC236}">
                <a16:creationId xmlns:a16="http://schemas.microsoft.com/office/drawing/2014/main" id="{2D44D9E4-B17B-1928-1C14-135965D6663E}"/>
              </a:ext>
            </a:extLst>
          </p:cNvPr>
          <p:cNvSpPr>
            <a:spLocks noGrp="1"/>
          </p:cNvSpPr>
          <p:nvPr>
            <p:ph type="subTitle" idx="14"/>
          </p:nvPr>
        </p:nvSpPr>
        <p:spPr>
          <a:xfrm>
            <a:off x="1302488" y="940987"/>
            <a:ext cx="10051312" cy="435932"/>
          </a:xfrm>
        </p:spPr>
        <p:txBody>
          <a:bodyPr/>
          <a:lstStyle/>
          <a:p>
            <a:r>
              <a:rPr lang="et-EE" noProof="0" dirty="0"/>
              <a:t>Liiklusohutusalaste kampaaniate märkamine</a:t>
            </a:r>
          </a:p>
        </p:txBody>
      </p:sp>
    </p:spTree>
    <p:extLst>
      <p:ext uri="{BB962C8B-B14F-4D97-AF65-F5344CB8AC3E}">
        <p14:creationId xmlns:p14="http://schemas.microsoft.com/office/powerpoint/2010/main" val="3174699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8692A-45C1-D648-9CDF-582B8295F3A1}"/>
              </a:ext>
            </a:extLst>
          </p:cNvPr>
          <p:cNvSpPr>
            <a:spLocks noGrp="1"/>
          </p:cNvSpPr>
          <p:nvPr>
            <p:ph type="title"/>
          </p:nvPr>
        </p:nvSpPr>
        <p:spPr/>
        <p:txBody>
          <a:bodyPr/>
          <a:lstStyle/>
          <a:p>
            <a:r>
              <a:rPr lang="et-EE" noProof="0" dirty="0"/>
              <a:t>Liiklemine laste seas</a:t>
            </a:r>
          </a:p>
        </p:txBody>
      </p:sp>
      <p:sp>
        <p:nvSpPr>
          <p:cNvPr id="3" name="Content Placeholder 2">
            <a:extLst>
              <a:ext uri="{FF2B5EF4-FFF2-40B4-BE49-F238E27FC236}">
                <a16:creationId xmlns:a16="http://schemas.microsoft.com/office/drawing/2014/main" id="{BC3CD8E7-CCC2-BE43-9251-1FD883504233}"/>
              </a:ext>
            </a:extLst>
          </p:cNvPr>
          <p:cNvSpPr>
            <a:spLocks noGrp="1"/>
          </p:cNvSpPr>
          <p:nvPr>
            <p:ph sz="half" idx="1"/>
          </p:nvPr>
        </p:nvSpPr>
        <p:spPr/>
        <p:txBody>
          <a:bodyPr/>
          <a:lstStyle/>
          <a:p>
            <a:r>
              <a:rPr lang="et-EE" noProof="0" dirty="0"/>
              <a:t>4-15-aastaseid lapsi on 24%-s üle 14-aastaste elanike peredes.</a:t>
            </a:r>
          </a:p>
          <a:p>
            <a:r>
              <a:rPr lang="et-EE" noProof="0" dirty="0">
                <a:solidFill>
                  <a:schemeClr val="accent1"/>
                </a:solidFill>
              </a:rPr>
              <a:t>4-15-aastaseid lapsi, kes sõidavad jalgrattaga on 19%-s üle 14-aastaste elanike peredes (81% elanike peredes, kus on lapsi)</a:t>
            </a:r>
            <a:r>
              <a:rPr lang="et-EE" noProof="0" dirty="0"/>
              <a:t>; so ligikaudu 219 500 elanikul. Nende osakaal on viimase aastaga veidi vähenenud. </a:t>
            </a:r>
          </a:p>
          <a:p>
            <a:r>
              <a:rPr lang="et-EE" noProof="0" dirty="0"/>
              <a:t>Jalgrattaga sõitvate laste vanematest on viimase 12 kuu jooksul rattaga sõitnud 87%, seega eeskuju on innustav.</a:t>
            </a:r>
          </a:p>
          <a:p>
            <a:endParaRPr lang="et-EE" noProof="0" dirty="0"/>
          </a:p>
          <a:p>
            <a:r>
              <a:rPr lang="et-EE" noProof="0" dirty="0">
                <a:solidFill>
                  <a:schemeClr val="accent1"/>
                </a:solidFill>
              </a:rPr>
              <a:t>4-15-aastaseid lapsi, kes sõidavad elektritõukerattaga on 5%-s üle 14-aastaste elanike peredes (23% elanike peredes, kus on lapsi)</a:t>
            </a:r>
            <a:r>
              <a:rPr lang="et-EE" noProof="0" dirty="0"/>
              <a:t>; so ligikaudu 61 300 elanikul. </a:t>
            </a:r>
          </a:p>
        </p:txBody>
      </p:sp>
      <p:sp>
        <p:nvSpPr>
          <p:cNvPr id="4" name="Subtitle 3">
            <a:extLst>
              <a:ext uri="{FF2B5EF4-FFF2-40B4-BE49-F238E27FC236}">
                <a16:creationId xmlns:a16="http://schemas.microsoft.com/office/drawing/2014/main" id="{E5EB9351-B29B-6811-59D1-F0B6B9100FC8}"/>
              </a:ext>
            </a:extLst>
          </p:cNvPr>
          <p:cNvSpPr>
            <a:spLocks noGrp="1"/>
          </p:cNvSpPr>
          <p:nvPr>
            <p:ph type="subTitle" idx="14"/>
          </p:nvPr>
        </p:nvSpPr>
        <p:spPr/>
        <p:txBody>
          <a:bodyPr/>
          <a:lstStyle/>
          <a:p>
            <a:r>
              <a:rPr lang="et-EE" noProof="0" dirty="0"/>
              <a:t>Liiklemine</a:t>
            </a:r>
          </a:p>
        </p:txBody>
      </p:sp>
      <p:pic>
        <p:nvPicPr>
          <p:cNvPr id="7" name="Content Placeholder 6">
            <a:extLst>
              <a:ext uri="{FF2B5EF4-FFF2-40B4-BE49-F238E27FC236}">
                <a16:creationId xmlns:a16="http://schemas.microsoft.com/office/drawing/2014/main" id="{082284D8-24AF-B10F-F393-9232B2B7BC43}"/>
              </a:ext>
            </a:extLst>
          </p:cNvPr>
          <p:cNvPicPr>
            <a:picLocks noGrp="1" noChangeAspect="1"/>
          </p:cNvPicPr>
          <p:nvPr>
            <p:ph sz="half" idx="13"/>
          </p:nvPr>
        </p:nvPicPr>
        <p:blipFill>
          <a:blip r:embed="rId2"/>
          <a:stretch>
            <a:fillRect/>
          </a:stretch>
        </p:blipFill>
        <p:spPr>
          <a:xfrm>
            <a:off x="6494463" y="1499915"/>
            <a:ext cx="4859337" cy="4883694"/>
          </a:xfrm>
          <a:prstGeom prst="rect">
            <a:avLst/>
          </a:prstGeom>
        </p:spPr>
      </p:pic>
    </p:spTree>
    <p:extLst>
      <p:ext uri="{BB962C8B-B14F-4D97-AF65-F5344CB8AC3E}">
        <p14:creationId xmlns:p14="http://schemas.microsoft.com/office/powerpoint/2010/main" val="695352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543B1-E7C3-8042-B644-90D93B87FDF5}"/>
              </a:ext>
            </a:extLst>
          </p:cNvPr>
          <p:cNvSpPr>
            <a:spLocks noGrp="1"/>
          </p:cNvSpPr>
          <p:nvPr>
            <p:ph type="title"/>
          </p:nvPr>
        </p:nvSpPr>
        <p:spPr/>
        <p:txBody>
          <a:bodyPr/>
          <a:lstStyle/>
          <a:p>
            <a:r>
              <a:rPr lang="et-EE" noProof="0" dirty="0"/>
              <a:t>Liiklemine laste seas</a:t>
            </a:r>
          </a:p>
        </p:txBody>
      </p:sp>
      <p:sp>
        <p:nvSpPr>
          <p:cNvPr id="3" name="Content Placeholder 2">
            <a:extLst>
              <a:ext uri="{FF2B5EF4-FFF2-40B4-BE49-F238E27FC236}">
                <a16:creationId xmlns:a16="http://schemas.microsoft.com/office/drawing/2014/main" id="{634A077A-A16E-53A5-E1A4-878413355FE5}"/>
              </a:ext>
            </a:extLst>
          </p:cNvPr>
          <p:cNvSpPr>
            <a:spLocks noGrp="1"/>
          </p:cNvSpPr>
          <p:nvPr>
            <p:ph sz="half" idx="13"/>
          </p:nvPr>
        </p:nvSpPr>
        <p:spPr/>
        <p:txBody>
          <a:bodyPr/>
          <a:lstStyle/>
          <a:p>
            <a:r>
              <a:rPr lang="et-EE" noProof="0" dirty="0">
                <a:solidFill>
                  <a:schemeClr val="accent1"/>
                </a:solidFill>
              </a:rPr>
              <a:t>83% lapsevanematest  arvab, et nende 4-15-aastastest lastest kannavad alati pimeda ajal helkurit või muud enda nähtavaks tegemise vahendit, </a:t>
            </a:r>
            <a:r>
              <a:rPr lang="et-EE" noProof="0" dirty="0"/>
              <a:t>lisaks usub 10%, et nad teevad seda küllalt sageli. 4-15-aastaste laste vanematest 6% arvab, et nende lapsed kannavad helkurit mõnikord ja 1%, et nad ei kanna seda mitte kunagi. </a:t>
            </a:r>
          </a:p>
          <a:p>
            <a:r>
              <a:rPr lang="et-EE" noProof="0" dirty="0"/>
              <a:t>Sagedamini kannavad nähtavust parandavat riietust 25-34-aastaste vanemate lapsed.</a:t>
            </a:r>
          </a:p>
          <a:p>
            <a:r>
              <a:rPr lang="et-EE" noProof="0" dirty="0"/>
              <a:t>Vaadeldava aja jooksul ei ole helkuri kandmise sagedus laste seas oluliselt muutunud.</a:t>
            </a:r>
          </a:p>
          <a:p>
            <a:endParaRPr lang="et-EE" noProof="0" dirty="0"/>
          </a:p>
        </p:txBody>
      </p:sp>
      <p:sp>
        <p:nvSpPr>
          <p:cNvPr id="5" name="Subtitle 4">
            <a:extLst>
              <a:ext uri="{FF2B5EF4-FFF2-40B4-BE49-F238E27FC236}">
                <a16:creationId xmlns:a16="http://schemas.microsoft.com/office/drawing/2014/main" id="{BA1ABE05-4B4F-AB49-8473-333A3FE62FFF}"/>
              </a:ext>
            </a:extLst>
          </p:cNvPr>
          <p:cNvSpPr>
            <a:spLocks noGrp="1"/>
          </p:cNvSpPr>
          <p:nvPr>
            <p:ph type="subTitle" idx="14"/>
          </p:nvPr>
        </p:nvSpPr>
        <p:spPr/>
        <p:txBody>
          <a:bodyPr/>
          <a:lstStyle/>
          <a:p>
            <a:r>
              <a:rPr lang="et-EE" noProof="0" dirty="0"/>
              <a:t>Helkuri kandmine</a:t>
            </a:r>
          </a:p>
        </p:txBody>
      </p:sp>
      <p:pic>
        <p:nvPicPr>
          <p:cNvPr id="7" name="Content Placeholder 6">
            <a:extLst>
              <a:ext uri="{FF2B5EF4-FFF2-40B4-BE49-F238E27FC236}">
                <a16:creationId xmlns:a16="http://schemas.microsoft.com/office/drawing/2014/main" id="{94ABFF97-DC8D-2D22-8B88-387DD2F0E94F}"/>
              </a:ext>
            </a:extLst>
          </p:cNvPr>
          <p:cNvPicPr>
            <a:picLocks noGrp="1" noChangeAspect="1"/>
          </p:cNvPicPr>
          <p:nvPr>
            <p:ph sz="half" idx="1"/>
          </p:nvPr>
        </p:nvPicPr>
        <p:blipFill>
          <a:blip r:embed="rId2"/>
          <a:stretch>
            <a:fillRect/>
          </a:stretch>
        </p:blipFill>
        <p:spPr>
          <a:xfrm>
            <a:off x="1302746" y="1536682"/>
            <a:ext cx="4858933" cy="4810161"/>
          </a:xfrm>
          <a:prstGeom prst="rect">
            <a:avLst/>
          </a:prstGeom>
        </p:spPr>
      </p:pic>
    </p:spTree>
    <p:extLst>
      <p:ext uri="{BB962C8B-B14F-4D97-AF65-F5344CB8AC3E}">
        <p14:creationId xmlns:p14="http://schemas.microsoft.com/office/powerpoint/2010/main" val="1048624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DF2A8-3BA2-DE40-92CD-83E7B212169B}"/>
              </a:ext>
            </a:extLst>
          </p:cNvPr>
          <p:cNvSpPr>
            <a:spLocks noGrp="1"/>
          </p:cNvSpPr>
          <p:nvPr>
            <p:ph type="title"/>
          </p:nvPr>
        </p:nvSpPr>
        <p:spPr/>
        <p:txBody>
          <a:bodyPr/>
          <a:lstStyle/>
          <a:p>
            <a:r>
              <a:rPr lang="et-EE" noProof="0" dirty="0"/>
              <a:t>Liiklemine laste seas</a:t>
            </a:r>
          </a:p>
        </p:txBody>
      </p:sp>
      <p:sp>
        <p:nvSpPr>
          <p:cNvPr id="13" name="Content Placeholder 12">
            <a:extLst>
              <a:ext uri="{FF2B5EF4-FFF2-40B4-BE49-F238E27FC236}">
                <a16:creationId xmlns:a16="http://schemas.microsoft.com/office/drawing/2014/main" id="{82085235-C11F-7993-1D48-D9E0E9FAA09B}"/>
              </a:ext>
            </a:extLst>
          </p:cNvPr>
          <p:cNvSpPr>
            <a:spLocks noGrp="1"/>
          </p:cNvSpPr>
          <p:nvPr>
            <p:ph sz="half" idx="1"/>
          </p:nvPr>
        </p:nvSpPr>
        <p:spPr/>
        <p:txBody>
          <a:bodyPr/>
          <a:lstStyle/>
          <a:p>
            <a:r>
              <a:rPr lang="et-EE" noProof="0" dirty="0">
                <a:solidFill>
                  <a:schemeClr val="accent1"/>
                </a:solidFill>
              </a:rPr>
              <a:t>Ohutusvesti või muud nähtavust parandavat riietust kannavad lastevanemate arvates alati või sageli kokku 39% nende 4-15-aastastest lastest</a:t>
            </a:r>
            <a:r>
              <a:rPr lang="et-EE" noProof="0" dirty="0"/>
              <a:t>. 23% jalgrattaga sõitvatest lastest kannavad ohutusvesti </a:t>
            </a:r>
            <a:r>
              <a:rPr lang="et-EE" noProof="0" dirty="0" err="1"/>
              <a:t>vmt</a:t>
            </a:r>
            <a:r>
              <a:rPr lang="et-EE" noProof="0" dirty="0"/>
              <a:t> harva ning 37% ei kanna üldse. </a:t>
            </a:r>
          </a:p>
          <a:p>
            <a:r>
              <a:rPr lang="et-EE" noProof="0" dirty="0"/>
              <a:t>Viimased kolm aastat on jalgrattaga sõites nähtavust parandava riietuse kandmine laste seas püsinud üsna samal tasemel.</a:t>
            </a:r>
          </a:p>
          <a:p>
            <a:r>
              <a:rPr lang="et-EE" noProof="0" dirty="0"/>
              <a:t>Sagedamini kannavad nähtavust parandavat riietust muukeelsete vanemate lapsed.</a:t>
            </a:r>
          </a:p>
          <a:p>
            <a:endParaRPr lang="et-EE" noProof="0" dirty="0"/>
          </a:p>
          <a:p>
            <a:endParaRPr lang="et-EE" noProof="0" dirty="0"/>
          </a:p>
        </p:txBody>
      </p:sp>
      <p:pic>
        <p:nvPicPr>
          <p:cNvPr id="7" name="Content Placeholder 6">
            <a:extLst>
              <a:ext uri="{FF2B5EF4-FFF2-40B4-BE49-F238E27FC236}">
                <a16:creationId xmlns:a16="http://schemas.microsoft.com/office/drawing/2014/main" id="{403EA8E8-7151-62B6-514F-0081A3C173F1}"/>
              </a:ext>
            </a:extLst>
          </p:cNvPr>
          <p:cNvPicPr>
            <a:picLocks noGrp="1" noChangeAspect="1"/>
          </p:cNvPicPr>
          <p:nvPr>
            <p:ph sz="half" idx="13"/>
          </p:nvPr>
        </p:nvPicPr>
        <p:blipFill>
          <a:blip r:embed="rId2"/>
          <a:stretch>
            <a:fillRect/>
          </a:stretch>
        </p:blipFill>
        <p:spPr>
          <a:xfrm>
            <a:off x="6494463" y="1499931"/>
            <a:ext cx="4859337" cy="4883663"/>
          </a:xfrm>
          <a:prstGeom prst="rect">
            <a:avLst/>
          </a:prstGeom>
        </p:spPr>
      </p:pic>
      <p:sp>
        <p:nvSpPr>
          <p:cNvPr id="4" name="Subtitle 3">
            <a:extLst>
              <a:ext uri="{FF2B5EF4-FFF2-40B4-BE49-F238E27FC236}">
                <a16:creationId xmlns:a16="http://schemas.microsoft.com/office/drawing/2014/main" id="{98FD7CF9-60EA-F148-93B6-8FEA565C1BD7}"/>
              </a:ext>
            </a:extLst>
          </p:cNvPr>
          <p:cNvSpPr>
            <a:spLocks noGrp="1"/>
          </p:cNvSpPr>
          <p:nvPr>
            <p:ph type="subTitle" idx="14"/>
          </p:nvPr>
        </p:nvSpPr>
        <p:spPr/>
        <p:txBody>
          <a:bodyPr/>
          <a:lstStyle/>
          <a:p>
            <a:r>
              <a:rPr lang="et-EE" noProof="0" dirty="0"/>
              <a:t>Ohutusvarustuse kasutamine – Nähtavust parandava riietuse kandmine jalgrattaga sõites</a:t>
            </a:r>
          </a:p>
        </p:txBody>
      </p:sp>
      <p:cxnSp>
        <p:nvCxnSpPr>
          <p:cNvPr id="11" name="Straight Connector 10">
            <a:extLst>
              <a:ext uri="{FF2B5EF4-FFF2-40B4-BE49-F238E27FC236}">
                <a16:creationId xmlns:a16="http://schemas.microsoft.com/office/drawing/2014/main" id="{0C6A2F13-6175-EF4D-BDFF-1D21163206B8}"/>
              </a:ext>
            </a:extLst>
          </p:cNvPr>
          <p:cNvCxnSpPr/>
          <p:nvPr/>
        </p:nvCxnSpPr>
        <p:spPr>
          <a:xfrm>
            <a:off x="9701463" y="2667003"/>
            <a:ext cx="0" cy="3398402"/>
          </a:xfrm>
          <a:prstGeom prst="line">
            <a:avLst/>
          </a:prstGeom>
          <a:ln>
            <a:solidFill>
              <a:schemeClr val="tx2"/>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886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3006D-5FA3-E244-928C-8C7E1E779B4D}"/>
              </a:ext>
            </a:extLst>
          </p:cNvPr>
          <p:cNvSpPr>
            <a:spLocks noGrp="1"/>
          </p:cNvSpPr>
          <p:nvPr>
            <p:ph sz="half" idx="1"/>
          </p:nvPr>
        </p:nvSpPr>
        <p:spPr/>
        <p:txBody>
          <a:bodyPr>
            <a:normAutofit/>
          </a:bodyPr>
          <a:lstStyle/>
          <a:p>
            <a:r>
              <a:rPr lang="et-EE" noProof="0" dirty="0">
                <a:solidFill>
                  <a:schemeClr val="accent1"/>
                </a:solidFill>
              </a:rPr>
              <a:t>Jalgrattaga sõites kannavad lastevanemate arvates kiivrit alati või sageli kokku 82% nende 4-15-aastastest lastest</a:t>
            </a:r>
            <a:r>
              <a:rPr lang="et-EE" noProof="0" dirty="0"/>
              <a:t>. 12% jalgrattaga sõitvatest lastest kannavad kiivrit harva ning 7% ei kanna üldse. </a:t>
            </a:r>
          </a:p>
          <a:p>
            <a:r>
              <a:rPr lang="et-EE" noProof="0" dirty="0"/>
              <a:t>Jalgrattaga sõites on kiivri alati või sagedane kasutamine viimastel aastatel veidi tõusuteel, kuid siiski oluliselt madalam tase võrreldes 2017. aasta eelse ajaga.</a:t>
            </a:r>
          </a:p>
          <a:p>
            <a:r>
              <a:rPr lang="et-EE" noProof="0" dirty="0"/>
              <a:t>Sagedamini kannavad jalgrattaga sõites kiivrit alla 35-aastaste ja kõrgemasse sissetulekugruppi kuuluvate vanemate lapsed.</a:t>
            </a:r>
          </a:p>
          <a:p>
            <a:pPr marL="0" indent="0">
              <a:buNone/>
            </a:pPr>
            <a:endParaRPr lang="et-EE" noProof="0" dirty="0"/>
          </a:p>
          <a:p>
            <a:r>
              <a:rPr lang="et-EE" noProof="0" dirty="0">
                <a:solidFill>
                  <a:schemeClr val="accent1"/>
                </a:solidFill>
              </a:rPr>
              <a:t>Elektritõukerattaga sõites kannavad kiivrit alati või sageli kokku 65% nende 4-15-aastastest lastest</a:t>
            </a:r>
            <a:r>
              <a:rPr lang="et-EE" noProof="0" dirty="0"/>
              <a:t>. 13% elektritõukerattaga sõitvatest lastest kannavad kiivrit harva ning 19% ei kanna üldse. </a:t>
            </a:r>
          </a:p>
          <a:p>
            <a:endParaRPr lang="et-EE" noProof="0" dirty="0"/>
          </a:p>
          <a:p>
            <a:pPr marL="0" indent="0">
              <a:buNone/>
            </a:pPr>
            <a:endParaRPr lang="et-EE" noProof="0" dirty="0"/>
          </a:p>
        </p:txBody>
      </p:sp>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noProof="0" dirty="0"/>
              <a:t>Liiklemine laste seas</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normAutofit/>
          </a:bodyPr>
          <a:lstStyle/>
          <a:p>
            <a:r>
              <a:rPr lang="et-EE" noProof="0" dirty="0"/>
              <a:t>Ohutusvarustuse kasutamine – Kiivri kandmine jalgrattaga ja elektritõukerattaga sõites (Slaid 10)</a:t>
            </a:r>
          </a:p>
        </p:txBody>
      </p:sp>
    </p:spTree>
    <p:extLst>
      <p:ext uri="{BB962C8B-B14F-4D97-AF65-F5344CB8AC3E}">
        <p14:creationId xmlns:p14="http://schemas.microsoft.com/office/powerpoint/2010/main" val="4189796479"/>
      </p:ext>
    </p:extLst>
  </p:cSld>
  <p:clrMapOvr>
    <a:masterClrMapping/>
  </p:clrMapOvr>
</p:sld>
</file>

<file path=ppt/theme/theme1.xml><?xml version="1.0" encoding="utf-8"?>
<a:theme xmlns:a="http://schemas.openxmlformats.org/drawingml/2006/main" name="TU_2018_ppt">
  <a:themeElements>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_2018">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E886350-2ED7-5240-BAA7-EC2F68CA8BA7}" vid="{AF605000-255F-2046-893F-40928F4C91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TU_2018_ppt</Template>
  <TotalTime>117626</TotalTime>
  <Words>3748</Words>
  <Application>Microsoft Office PowerPoint</Application>
  <PresentationFormat>Laiekraan</PresentationFormat>
  <Paragraphs>483</Paragraphs>
  <Slides>56</Slides>
  <Notes>12</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56</vt:i4>
      </vt:variant>
    </vt:vector>
  </HeadingPairs>
  <TitlesOfParts>
    <vt:vector size="60" baseType="lpstr">
      <vt:lpstr>Arial</vt:lpstr>
      <vt:lpstr>Calibri</vt:lpstr>
      <vt:lpstr>Helvetica</vt:lpstr>
      <vt:lpstr>TU_2018_ppt</vt:lpstr>
      <vt:lpstr>Jalgratta ja elektritõukerattaga liiklemine</vt:lpstr>
      <vt:lpstr>Teemad</vt:lpstr>
      <vt:lpstr>Metoodika ja vastutajad</vt:lpstr>
      <vt:lpstr>Vastajate struktuur</vt:lpstr>
      <vt:lpstr>LIIKLEMINE LASTE SEAS</vt:lpstr>
      <vt:lpstr>Liiklemine laste seas</vt:lpstr>
      <vt:lpstr>Liiklemine laste seas</vt:lpstr>
      <vt:lpstr>Liiklemine laste seas</vt:lpstr>
      <vt:lpstr>Liiklemine laste seas</vt:lpstr>
      <vt:lpstr>Liiklemine laste seas</vt:lpstr>
      <vt:lpstr>LIIKLEMINE TÄISKASVANUTE SEAS</vt:lpstr>
      <vt:lpstr>Jalgrattaga liiklemine</vt:lpstr>
      <vt:lpstr>Jalgrattaga liiklemine</vt:lpstr>
      <vt:lpstr>Jalgrattaga liiklemine</vt:lpstr>
      <vt:lpstr>Jalgrattaga liiklemine</vt:lpstr>
      <vt:lpstr>Jalgrattaga liiklemine</vt:lpstr>
      <vt:lpstr>Jalgrattaga liiklemine</vt:lpstr>
      <vt:lpstr>Jalgrattaga liiklemine</vt:lpstr>
      <vt:lpstr>Jalgrattaga liiklemine</vt:lpstr>
      <vt:lpstr>Jalgrattaga liiklemine</vt:lpstr>
      <vt:lpstr>Jalgrattaga liiklemine</vt:lpstr>
      <vt:lpstr>Jalgrattaga liiklemine</vt:lpstr>
      <vt:lpstr>Jalgrattaga liiklemine</vt:lpstr>
      <vt:lpstr>Jalgrattaga liiklemine</vt:lpstr>
      <vt:lpstr>Jalgrattaga liiklemine</vt:lpstr>
      <vt:lpstr>Jalgrattaga liiklemine</vt:lpstr>
      <vt:lpstr>Elektritõukerattaga liiklemine</vt:lpstr>
      <vt:lpstr>Elektritõukerattaga liiklemine</vt:lpstr>
      <vt:lpstr>Elektritõukerattaga liiklemine</vt:lpstr>
      <vt:lpstr>Elektritõukerattaga liiklemine</vt:lpstr>
      <vt:lpstr>Elektritõukerattaga liiklemine</vt:lpstr>
      <vt:lpstr>Elektritõukerattaga liiklemine</vt:lpstr>
      <vt:lpstr>Elektritõukerattaga liiklemine</vt:lpstr>
      <vt:lpstr>Elektritõukerattaga liiklemine</vt:lpstr>
      <vt:lpstr>Elektritõukerattaga liiklemine</vt:lpstr>
      <vt:lpstr>Elektritõukerattaga liiklemine</vt:lpstr>
      <vt:lpstr>Helkuri kandmine</vt:lpstr>
      <vt:lpstr>Helkuri kandmine</vt:lpstr>
      <vt:lpstr>Helkuri kandmine</vt:lpstr>
      <vt:lpstr>Helkuri kandmine</vt:lpstr>
      <vt:lpstr>Tee ületamine</vt:lpstr>
      <vt:lpstr>Tee ületamine</vt:lpstr>
      <vt:lpstr>KAMPAANIA MÄRKAMINE</vt:lpstr>
      <vt:lpstr>Kampaania märkamine</vt:lpstr>
      <vt:lpstr>Kampaania märkamine</vt:lpstr>
      <vt:lpstr>Kampaania märkamine</vt:lpstr>
      <vt:lpstr>Ankeet</vt:lpstr>
      <vt:lpstr>Ankeet</vt:lpstr>
      <vt:lpstr>Ankeet</vt:lpstr>
      <vt:lpstr>Ankeet</vt:lpstr>
      <vt:lpstr>Ankeet</vt:lpstr>
      <vt:lpstr>Ankeet</vt:lpstr>
      <vt:lpstr>Ankeet</vt:lpstr>
      <vt:lpstr>Ankeet</vt:lpstr>
      <vt:lpstr>Ankeet</vt:lpstr>
      <vt:lpstr>Ankeet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Liis Grünberg</dc:creator>
  <cp:lastModifiedBy>Raul Rom</cp:lastModifiedBy>
  <cp:revision>504</cp:revision>
  <cp:lastPrinted>2023-11-14T09:23:59Z</cp:lastPrinted>
  <dcterms:created xsi:type="dcterms:W3CDTF">2018-03-19T11:21:32Z</dcterms:created>
  <dcterms:modified xsi:type="dcterms:W3CDTF">2023-12-27T11:44:32Z</dcterms:modified>
</cp:coreProperties>
</file>