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13" r:id="rId5"/>
    <p:sldMasterId id="2147483726" r:id="rId6"/>
    <p:sldMasterId id="2147483739" r:id="rId7"/>
  </p:sldMasterIdLst>
  <p:notesMasterIdLst>
    <p:notesMasterId r:id="rId4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9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305" r:id="rId23"/>
    <p:sldId id="302" r:id="rId24"/>
    <p:sldId id="272" r:id="rId25"/>
    <p:sldId id="273" r:id="rId26"/>
    <p:sldId id="274" r:id="rId27"/>
    <p:sldId id="275" r:id="rId28"/>
    <p:sldId id="276" r:id="rId29"/>
    <p:sldId id="279" r:id="rId30"/>
    <p:sldId id="280" r:id="rId31"/>
    <p:sldId id="281" r:id="rId32"/>
    <p:sldId id="283" r:id="rId33"/>
    <p:sldId id="285" r:id="rId34"/>
    <p:sldId id="286" r:id="rId35"/>
    <p:sldId id="306" r:id="rId36"/>
    <p:sldId id="289" r:id="rId37"/>
    <p:sldId id="304" r:id="rId38"/>
    <p:sldId id="290" r:id="rId39"/>
    <p:sldId id="291" r:id="rId40"/>
    <p:sldId id="292" r:id="rId41"/>
    <p:sldId id="293" r:id="rId42"/>
    <p:sldId id="295" r:id="rId43"/>
    <p:sldId id="296" r:id="rId44"/>
    <p:sldId id="297" r:id="rId45"/>
    <p:sldId id="298" r:id="rId46"/>
    <p:sldId id="301" r:id="rId47"/>
  </p:sldIdLst>
  <p:sldSz cx="12192000" cy="6858000"/>
  <p:notesSz cx="7099300" cy="93853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12788"/>
            <a:ext cx="6257925" cy="35194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0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709961" y="4457937"/>
            <a:ext cx="5679346" cy="42231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3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080891" cy="4689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GB" sz="13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22" name="PlaceHolder 4"/>
          <p:cNvSpPr>
            <a:spLocks noGrp="1"/>
          </p:cNvSpPr>
          <p:nvPr>
            <p:ph type="dt" idx="2"/>
          </p:nvPr>
        </p:nvSpPr>
        <p:spPr>
          <a:xfrm>
            <a:off x="4018376" y="0"/>
            <a:ext cx="3080891" cy="4689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GB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GB" sz="13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23" name="PlaceHolder 5"/>
          <p:cNvSpPr>
            <a:spLocks noGrp="1"/>
          </p:cNvSpPr>
          <p:nvPr>
            <p:ph type="ftr" idx="3"/>
          </p:nvPr>
        </p:nvSpPr>
        <p:spPr>
          <a:xfrm>
            <a:off x="0" y="8916191"/>
            <a:ext cx="3080891" cy="4689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GB" sz="1300" b="0" strike="noStrike" spc="-1">
                <a:latin typeface="Times New Roman"/>
              </a:defRPr>
            </a:lvl1pPr>
          </a:lstStyle>
          <a:p>
            <a:r>
              <a:rPr lang="en-GB" sz="13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24" name="PlaceHolder 6"/>
          <p:cNvSpPr>
            <a:spLocks noGrp="1"/>
          </p:cNvSpPr>
          <p:nvPr>
            <p:ph type="sldNum" idx="4"/>
          </p:nvPr>
        </p:nvSpPr>
        <p:spPr>
          <a:xfrm>
            <a:off x="4018376" y="8916191"/>
            <a:ext cx="3080891" cy="46895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GB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9EB529D-41F7-43BD-A9C6-02E57584F8B0}" type="slidenum">
              <a:rPr lang="en-GB" sz="1300" b="0" strike="noStrike" spc="-1">
                <a:latin typeface="Times New Roman"/>
              </a:rPr>
              <a:t>‹#›</a:t>
            </a:fld>
            <a:endParaRPr lang="en-GB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709961" y="4516715"/>
            <a:ext cx="5679346" cy="369509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GB" sz="3000" spc="-1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5"/>
          </p:nvPr>
        </p:nvSpPr>
        <p:spPr>
          <a:xfrm>
            <a:off x="4021419" y="8914611"/>
            <a:ext cx="3076158" cy="4705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t-EE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ED98C9-30C9-4D6F-8886-9FEDDCE1F6DB}" type="slidenum">
              <a:rPr lang="et-EE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709961" y="4516715"/>
            <a:ext cx="5679346" cy="369509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GB" sz="3000" spc="-1"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6"/>
          </p:nvPr>
        </p:nvSpPr>
        <p:spPr>
          <a:xfrm>
            <a:off x="4021419" y="8914611"/>
            <a:ext cx="3076158" cy="4705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t-EE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8CF7514-570C-427A-B5E0-DC0829DF8F33}" type="slidenum">
              <a:rPr lang="et-EE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09961" y="4516715"/>
            <a:ext cx="5679346" cy="369509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GB" sz="3000" spc="-1"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7"/>
          </p:nvPr>
        </p:nvSpPr>
        <p:spPr>
          <a:xfrm>
            <a:off x="4021419" y="8914611"/>
            <a:ext cx="3076158" cy="4705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t-EE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D419475-129F-4CF7-B8E5-E53CF6FE85CB}" type="slidenum">
              <a:rPr lang="et-EE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709961" y="4516715"/>
            <a:ext cx="5679346" cy="369509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GB" sz="3000" spc="-1"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8"/>
          </p:nvPr>
        </p:nvSpPr>
        <p:spPr>
          <a:xfrm>
            <a:off x="4021419" y="8914611"/>
            <a:ext cx="3076158" cy="470537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et-EE" sz="11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31DC1BD-21B6-4D3C-9862-EB87A6453F3D}" type="slidenum">
              <a:rPr lang="et-EE"/>
              <a:t>34</a:t>
            </a:fld>
            <a:endParaRPr lang="en-GB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1DC3DBA-4AED-49D4-A3AF-4E10DB132F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D58F0A3-8B46-4B16-A3FB-797D4728E88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603EA25-F85F-4E19-832C-F3DE4DEFF5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C245FFA-C8AF-4C71-9653-DB97DB24FD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198231B-41EA-487B-BDA2-6A4CAAB16B9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64F42E7-2C95-47D9-A7F8-0ACF6272A0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1F5715E-1A47-4A85-AE6A-B40890927E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D99DB2D-A4B9-4C9E-B129-6E55DD30F9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1F3C6C8-3151-4878-B1E0-F76AD01155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F146DFB-37F8-4271-94D5-105E988BFF3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C3F7708-EC75-4C17-93FD-6B13B18F413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62679F6-380A-4C4A-8DAB-1023D45DF9B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14"/>
          <a:stretch/>
        </p:blipFill>
        <p:spPr>
          <a:xfrm>
            <a:off x="288000" y="3538800"/>
            <a:ext cx="1973880" cy="256680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sldNum" idx="1"/>
          </p:nvPr>
        </p:nvSpPr>
        <p:spPr>
          <a:xfrm>
            <a:off x="186120" y="6031440"/>
            <a:ext cx="4514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t-EE" sz="1200" b="0" strike="noStrike" spc="-1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3EB0858-AA2B-44A7-9BF6-FF1759E04FE6}" type="slidenum">
              <a:rPr lang="et-EE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GB" sz="1200" b="0" strike="noStrike" spc="-1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/>
          <p:nvPr/>
        </p:nvSpPr>
        <p:spPr>
          <a:xfrm>
            <a:off x="186120" y="6031440"/>
            <a:ext cx="571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DCF8506-B7D7-408C-B2F9-984882820041}" type="slidenum">
              <a:rPr lang="et-EE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1" name="Slide Number Placeholder 5"/>
          <p:cNvSpPr/>
          <p:nvPr/>
        </p:nvSpPr>
        <p:spPr>
          <a:xfrm>
            <a:off x="186120" y="6482160"/>
            <a:ext cx="571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8A58A1A-017B-4744-9720-F5E36C2E7B8F}" type="slidenum">
              <a:rPr lang="et-EE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/>
          <p:nvPr/>
        </p:nvSpPr>
        <p:spPr>
          <a:xfrm>
            <a:off x="186120" y="6031440"/>
            <a:ext cx="571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712571A2-A716-41EF-89AD-498207D5018B}" type="slidenum">
              <a:rPr lang="et-EE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81" name="Slide Number Placeholder 5"/>
          <p:cNvSpPr/>
          <p:nvPr/>
        </p:nvSpPr>
        <p:spPr>
          <a:xfrm>
            <a:off x="186120" y="6482160"/>
            <a:ext cx="571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46647288-8270-4A00-A284-282D20BE8DCA}" type="slidenum">
              <a:rPr lang="et-EE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9"/>
          <p:cNvPicPr/>
          <p:nvPr/>
        </p:nvPicPr>
        <p:blipFill>
          <a:blip r:embed="rId14"/>
          <a:stretch/>
        </p:blipFill>
        <p:spPr>
          <a:xfrm>
            <a:off x="289080" y="2169000"/>
            <a:ext cx="1971360" cy="256680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kljahsdkljhalkjshd</a:t>
            </a:r>
            <a:endParaRPr lang="et-EE" sz="3200" b="0" strike="noStrike" spc="-1">
              <a:solidFill>
                <a:srgbClr val="3F3F3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13024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Edit Master text styles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Second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Third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Fourth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Fifth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</p:txBody>
      </p:sp>
      <p:sp>
        <p:nvSpPr>
          <p:cNvPr id="201" name="Slide Number Placeholder 5"/>
          <p:cNvSpPr/>
          <p:nvPr/>
        </p:nvSpPr>
        <p:spPr>
          <a:xfrm>
            <a:off x="186120" y="6031440"/>
            <a:ext cx="572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BAD775A0-7A28-4AA1-927A-74E15C912579}" type="slidenum">
              <a:rPr lang="et-EE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202" name="Slide Number Placeholder 5"/>
          <p:cNvSpPr/>
          <p:nvPr/>
        </p:nvSpPr>
        <p:spPr>
          <a:xfrm>
            <a:off x="186120" y="6482160"/>
            <a:ext cx="572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1A34EA1-B411-4372-9D06-CDD032A8EF3B}" type="slidenum">
              <a:rPr lang="et-EE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4936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Edit Master text styles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Second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Third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Fourth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Fifth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620440" y="2572920"/>
            <a:ext cx="9051120" cy="860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6000" b="1" strike="noStrike" spc="-1">
                <a:solidFill>
                  <a:srgbClr val="AA1E3C"/>
                </a:solidFill>
                <a:latin typeface="Arial"/>
              </a:rPr>
              <a:t>Click to edit Master title style</a:t>
            </a:r>
            <a:endParaRPr lang="et-EE" sz="6000" b="0" strike="noStrike" spc="-1">
              <a:solidFill>
                <a:srgbClr val="3F3F3F"/>
              </a:solidFill>
              <a:latin typeface="Arial"/>
            </a:endParaRPr>
          </a:p>
        </p:txBody>
      </p:sp>
      <p:pic>
        <p:nvPicPr>
          <p:cNvPr id="241" name="Picture 9"/>
          <p:cNvPicPr/>
          <p:nvPr/>
        </p:nvPicPr>
        <p:blipFill>
          <a:blip r:embed="rId14"/>
          <a:stretch/>
        </p:blipFill>
        <p:spPr>
          <a:xfrm>
            <a:off x="289080" y="2169000"/>
            <a:ext cx="1971720" cy="2567160"/>
          </a:xfrm>
          <a:prstGeom prst="rect">
            <a:avLst/>
          </a:prstGeom>
          <a:ln w="0">
            <a:noFill/>
          </a:ln>
        </p:spPr>
      </p:pic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200" b="0" strike="noStrike" spc="-1">
                <a:solidFill>
                  <a:srgbClr val="242424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800" b="0" strike="noStrike" spc="-1">
                <a:solidFill>
                  <a:srgbClr val="242424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1600" b="0" strike="noStrike" spc="-1">
                <a:solidFill>
                  <a:srgbClr val="242424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1400" b="0" strike="noStrike" spc="-1">
                <a:solidFill>
                  <a:srgbClr val="242424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242424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242424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242424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lide Number Placeholder 5"/>
          <p:cNvSpPr/>
          <p:nvPr/>
        </p:nvSpPr>
        <p:spPr>
          <a:xfrm>
            <a:off x="186120" y="6031440"/>
            <a:ext cx="572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8683B14F-B690-4E88-921F-981F35DEEE1F}" type="slidenum">
              <a:rPr lang="et-EE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280" name="Slide Number Placeholder 5"/>
          <p:cNvSpPr/>
          <p:nvPr/>
        </p:nvSpPr>
        <p:spPr>
          <a:xfrm>
            <a:off x="186120" y="6482160"/>
            <a:ext cx="5720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38E9B56F-51AE-4EA9-9AA3-9B97836D610D}" type="slidenum">
              <a:rPr lang="et-EE" sz="12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GB" sz="1200" b="0" strike="noStrike" spc="-1">
              <a:latin typeface="Arial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body"/>
          </p:nvPr>
        </p:nvSpPr>
        <p:spPr>
          <a:xfrm>
            <a:off x="1302480" y="1499040"/>
            <a:ext cx="100508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Edit Master text styles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Second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Third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Fourth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15"/>
              </a:buBlip>
            </a:pPr>
            <a:r>
              <a:rPr lang="en-US" sz="1400" b="0" strike="noStrike" spc="-1">
                <a:solidFill>
                  <a:srgbClr val="242424"/>
                </a:solidFill>
                <a:latin typeface="Arial"/>
              </a:rPr>
              <a:t>Fifth level</a:t>
            </a:r>
            <a:endParaRPr lang="et-EE" sz="1400" b="0" strike="noStrike" spc="-1">
              <a:solidFill>
                <a:srgbClr val="242424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A01E28"/>
                </a:solidFill>
                <a:latin typeface="Arial"/>
              </a:rPr>
              <a:t>Click to edit Master title style</a:t>
            </a:r>
            <a:endParaRPr lang="et-EE" sz="3200" b="0" strike="noStrike" spc="-1">
              <a:solidFill>
                <a:srgbClr val="3F3F3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8.xml"/><Relationship Id="rId7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4.xml"/><Relationship Id="rId5" Type="http://schemas.openxmlformats.org/officeDocument/2006/relationships/slide" Target="slide1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iis@turu-uuringute.e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5736960" y="2533320"/>
            <a:ext cx="6120360" cy="238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4000" b="1" strike="noStrike" spc="-1" dirty="0">
                <a:solidFill>
                  <a:srgbClr val="A01E28"/>
                </a:solidFill>
                <a:latin typeface="Arial"/>
              </a:rPr>
              <a:t>Kõrvalised tegevused ja</a:t>
            </a:r>
            <a:r>
              <a:rPr lang="en-GB" sz="4000" b="1" strike="noStrike" spc="-1" dirty="0">
                <a:solidFill>
                  <a:srgbClr val="A01E28"/>
                </a:solidFill>
                <a:latin typeface="Arial"/>
              </a:rPr>
              <a:t> turvavarustus</a:t>
            </a:r>
            <a:r>
              <a:rPr lang="et-EE" sz="4000" b="1" strike="noStrike" spc="-1" dirty="0">
                <a:solidFill>
                  <a:srgbClr val="A01E28"/>
                </a:solidFill>
                <a:latin typeface="Arial"/>
              </a:rPr>
              <a:t>e kasutamine sõiduki juhtimisel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subTitle"/>
          </p:nvPr>
        </p:nvSpPr>
        <p:spPr>
          <a:xfrm>
            <a:off x="5736960" y="5059080"/>
            <a:ext cx="6120360" cy="155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2400" spc="-1" dirty="0">
                <a:solidFill>
                  <a:srgbClr val="AA1E3C"/>
                </a:solidFill>
                <a:latin typeface="Arial"/>
              </a:rPr>
              <a:t>05</a:t>
            </a:r>
            <a:r>
              <a:rPr lang="en-GB" sz="2400" b="0" strike="noStrike" spc="-1" dirty="0">
                <a:solidFill>
                  <a:srgbClr val="AA1E3C"/>
                </a:solidFill>
                <a:latin typeface="Arial"/>
              </a:rPr>
              <a:t>/202</a:t>
            </a:r>
            <a:r>
              <a:rPr lang="et-EE" sz="2400" spc="-1" dirty="0">
                <a:solidFill>
                  <a:srgbClr val="AA1E3C"/>
                </a:solidFill>
                <a:latin typeface="Arial"/>
              </a:rPr>
              <a:t>3</a:t>
            </a:r>
            <a:endParaRPr lang="en-GB" sz="2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strike="noStrike" spc="-1" dirty="0">
                <a:solidFill>
                  <a:srgbClr val="AA1E3C"/>
                </a:solidFill>
                <a:latin typeface="Arial"/>
              </a:rPr>
              <a:t>Transpordiamet</a:t>
            </a:r>
            <a:endParaRPr lang="en-GB" sz="2400" b="0" strike="noStrike" spc="-1" dirty="0">
              <a:latin typeface="Arial"/>
            </a:endParaRPr>
          </a:p>
        </p:txBody>
      </p:sp>
      <p:sp>
        <p:nvSpPr>
          <p:cNvPr id="327" name="Picture Placeholder 5"/>
          <p:cNvSpPr/>
          <p:nvPr/>
        </p:nvSpPr>
        <p:spPr>
          <a:xfrm>
            <a:off x="576000" y="0"/>
            <a:ext cx="4408200" cy="6857280"/>
          </a:xfrm>
          <a:custGeom>
            <a:avLst/>
            <a:gdLst/>
            <a:ahLst/>
            <a:cxnLst/>
            <a:rect l="l" t="t" r="r" b="b"/>
            <a:pathLst>
              <a:path w="4408923" h="6858000">
                <a:moveTo>
                  <a:pt x="0" y="0"/>
                </a:moveTo>
                <a:lnTo>
                  <a:pt x="4408923" y="0"/>
                </a:lnTo>
                <a:lnTo>
                  <a:pt x="4408923" y="6858000"/>
                </a:lnTo>
                <a:lnTo>
                  <a:pt x="0" y="6858000"/>
                </a:lnTo>
                <a:lnTo>
                  <a:pt x="0" y="6034725"/>
                </a:lnTo>
                <a:lnTo>
                  <a:pt x="208" y="6034804"/>
                </a:lnTo>
                <a:cubicBezTo>
                  <a:pt x="118918" y="6073701"/>
                  <a:pt x="245346" y="6095777"/>
                  <a:pt x="376702" y="6098185"/>
                </a:cubicBezTo>
                <a:cubicBezTo>
                  <a:pt x="1077218" y="6111027"/>
                  <a:pt x="1658225" y="5559734"/>
                  <a:pt x="1681141" y="4860459"/>
                </a:cubicBezTo>
                <a:cubicBezTo>
                  <a:pt x="1704060" y="4161093"/>
                  <a:pt x="1160249" y="3573003"/>
                  <a:pt x="460294" y="3540207"/>
                </a:cubicBezTo>
                <a:lnTo>
                  <a:pt x="387188" y="3538866"/>
                </a:lnTo>
                <a:cubicBezTo>
                  <a:pt x="255819" y="3540201"/>
                  <a:pt x="129216" y="3561243"/>
                  <a:pt x="10193" y="3599167"/>
                </a:cubicBezTo>
                <a:lnTo>
                  <a:pt x="0" y="3602972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Kõrvalised tegevused 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Ohtlikud tegevused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280618-CD85-9DDB-D9ED-486C89F36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0" y="1435680"/>
            <a:ext cx="9528874" cy="5005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Kõrvalised tegevused 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Ohtlik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ud tegevused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53" name="Rounded Rectangle 1"/>
          <p:cNvSpPr/>
          <p:nvPr/>
        </p:nvSpPr>
        <p:spPr>
          <a:xfrm>
            <a:off x="8753400" y="5460120"/>
            <a:ext cx="254160" cy="197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21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Rounded Rectangle 2"/>
          <p:cNvSpPr/>
          <p:nvPr/>
        </p:nvSpPr>
        <p:spPr>
          <a:xfrm>
            <a:off x="7080120" y="5752800"/>
            <a:ext cx="253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21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Rounded Rectangle 3"/>
          <p:cNvSpPr/>
          <p:nvPr/>
        </p:nvSpPr>
        <p:spPr>
          <a:xfrm>
            <a:off x="9115560" y="5122800"/>
            <a:ext cx="254160" cy="19728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21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34C5-5EF4-08AA-E456-3C25BCC9D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451" y="1395550"/>
            <a:ext cx="9699577" cy="5005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/>
          </p:nvPr>
        </p:nvSpPr>
        <p:spPr>
          <a:xfrm>
            <a:off x="1302480" y="1701000"/>
            <a:ext cx="10050840" cy="4683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Viimase 12 kuu jooksul on kõrvaliste tegevuste tõttu mõnda liiklusohtlikku olukorda sattunud 22% sõidukijuhtidest, s.o 166 ± 23 tuhat inimest,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s.h on igaüks neist nimetanud keskmiselt 1,5 erinevat liiklusohtliku olukorra põhjustajat. Näitaja on vaadeldava aja madalaim. Liiklusohtlikku olukorda on sagedamini sattunud kuni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25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-aastased ja eestikeelsed sõidukijuhid.</a:t>
            </a:r>
          </a:p>
          <a:p>
            <a:pPr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Kõige levinumaks liiklusohtlikku olukorda sattumise põhjusteks on vestlus kaasõitjatega</a:t>
            </a:r>
            <a:r>
              <a:rPr lang="et-EE" sz="1400" b="0" strike="noStrike" spc="-1" dirty="0">
                <a:solidFill>
                  <a:schemeClr val="tx2"/>
                </a:solidFill>
                <a:latin typeface="Arial"/>
              </a:rPr>
              <a:t> (8%,</a:t>
            </a:r>
            <a:r>
              <a:rPr lang="et-EE" sz="1400" spc="-1" dirty="0">
                <a:solidFill>
                  <a:schemeClr val="tx2"/>
                </a:solidFill>
              </a:rPr>
              <a:t> </a:t>
            </a:r>
            <a:r>
              <a:rPr lang="et-EE" sz="1400" spc="-1" dirty="0">
                <a:solidFill>
                  <a:srgbClr val="242424"/>
                </a:solidFill>
              </a:rPr>
              <a:t>sagedamini kuni 34-aastased</a:t>
            </a:r>
            <a:r>
              <a:rPr lang="et-EE" sz="1400" b="0" strike="noStrike" spc="-1" dirty="0">
                <a:solidFill>
                  <a:schemeClr val="tx2"/>
                </a:solidFill>
                <a:latin typeface="Arial"/>
              </a:rPr>
              <a:t>)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 </a:t>
            </a:r>
            <a:r>
              <a:rPr lang="et-EE" sz="1400" b="0" strike="noStrike" spc="-1" dirty="0">
                <a:solidFill>
                  <a:schemeClr val="tx2"/>
                </a:solidFill>
                <a:latin typeface="Arial"/>
              </a:rPr>
              <a:t>kui ka</a:t>
            </a:r>
            <a:r>
              <a:rPr lang="et-EE" sz="1400" strike="noStrike" spc="-1" dirty="0">
                <a:solidFill>
                  <a:schemeClr val="tx2"/>
                </a:solidFill>
                <a:latin typeface="Arial"/>
              </a:rPr>
              <a:t> </a:t>
            </a:r>
            <a:r>
              <a:rPr lang="et-EE" sz="1400" strike="noStrike" spc="-1" dirty="0">
                <a:solidFill>
                  <a:srgbClr val="B2182B"/>
                </a:solidFill>
                <a:latin typeface="Arial"/>
              </a:rPr>
              <a:t>telefoni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kasutamine </a:t>
            </a:r>
            <a:r>
              <a:rPr lang="et-EE" sz="1400" b="0" strike="noStrike" spc="-1" dirty="0">
                <a:solidFill>
                  <a:schemeClr val="tx2"/>
                </a:solidFill>
                <a:latin typeface="Arial"/>
              </a:rPr>
              <a:t>(7%, </a:t>
            </a:r>
            <a:r>
              <a:rPr lang="et-EE" sz="1400" spc="-1" dirty="0">
                <a:solidFill>
                  <a:schemeClr val="tx2"/>
                </a:solidFill>
              </a:rPr>
              <a:t>s.o 50 000 ± 14 000 inimest; </a:t>
            </a:r>
            <a:r>
              <a:rPr lang="et-EE" sz="1400" spc="-1" dirty="0">
                <a:solidFill>
                  <a:srgbClr val="242424"/>
                </a:solidFill>
              </a:rPr>
              <a:t>sagedamini kuni 34-aastased, tallinlased). Muid põhjuseid nimetati oluliselt vähemate sõidukijuhtide poolt. </a:t>
            </a:r>
          </a:p>
          <a:p>
            <a:pPr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spc="-1" dirty="0">
                <a:solidFill>
                  <a:srgbClr val="242424"/>
                </a:solidFill>
              </a:rPr>
              <a:t>Telefoni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kasutamise tõttu on liiklus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ohtlikku olukorda sattumine eelnevate aastatega oluliselt vähenenud, samas kui m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uude tegevuste tõttu liiklusohtlikku olukorda sattumine ei ole aja jooksul oluliselt muutunud. 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Kõrvalised tegevused 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701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L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iiklusohtlikk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u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 olukorda sattumine (Slaid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 13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)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Kõrvalised tegevused 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L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iiklusohtlik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ku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 olukorda sattumine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3FE77-C3D3-6209-B148-8BBC794DE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0" y="1376640"/>
            <a:ext cx="4706520" cy="5133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B35893-0B3E-D6B4-D06F-272E715AB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83" y="1435680"/>
            <a:ext cx="4676037" cy="51271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/>
          </p:nvPr>
        </p:nvSpPr>
        <p:spPr>
          <a:xfrm>
            <a:off x="1302480" y="1499040"/>
            <a:ext cx="100508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Mobiiltelefoni on viimase 12 kuu jooksul kasutanud sõiduki juhtimise ajal 64% sõidukijuhtidest, s.o 474 </a:t>
            </a:r>
            <a:r>
              <a:rPr lang="et-EE" sz="1400" spc="-1" dirty="0">
                <a:solidFill>
                  <a:srgbClr val="B2182B"/>
                </a:solidFill>
                <a:latin typeface="Arial"/>
              </a:rPr>
              <a:t>0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00 ± 25 700 inimest,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s.h 15% kasutavad mobiiltelefoni sageli. Mobiiltelefoni kasutajate osakaal sõidukit juhtides on tasapisi kahanemas, samas sagedaste kasutajate osakaal on peale mõningast langust taas tõusnud.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Sõiduki juhtimise ajal mobiiltelefoni kasutajaid on keskmisest enam meeste, 25-34-aastaste, Põhja-Eesti ja kõrgemasse sissetulekugruppi kuuluvate sõidukijuhtide seas.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Mobiiltelefoni kasutatakse sõidukiroolis valdavalt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kõnedele vastamiseks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(92%), ohtralt ka: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pereliikmetele helistamiseks (71%) – sagedamini 25-34-aastased;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töökõnede tegemiseks (54%) – sagedamini mehed, 35-49-aastased;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sõpradele, tuttavatele helistamiseks (54%).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Muude tegevuste jaoks kasutatakse telefoni juba vähem kui viiendiku poolt, sagedamini 25-34-aastased.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3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Eelmise aastaga võrreldes on erinevate mobiiltelefoniga teostatavate tegevuste osakaal sõidukiroolis veidi vähenenud.</a:t>
            </a:r>
          </a:p>
          <a:p>
            <a:pPr>
              <a:spcBef>
                <a:spcPts val="1001"/>
              </a:spcBef>
              <a:buSzPct val="100058"/>
              <a:buBlip>
                <a:blip r:embed="rId3"/>
              </a:buBlip>
            </a:pPr>
            <a:endParaRPr lang="et-EE" sz="1400" spc="-1" dirty="0">
              <a:solidFill>
                <a:srgbClr val="242424"/>
              </a:solidFill>
            </a:endParaRPr>
          </a:p>
          <a:p>
            <a:pPr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spc="-1" dirty="0">
                <a:solidFill>
                  <a:srgbClr val="242424"/>
                </a:solidFill>
              </a:rPr>
              <a:t>Sõidu ajal telefoni rääkimiseks kasutavatest sõidukijuhtidest 86% kasutab </a:t>
            </a:r>
            <a:r>
              <a:rPr lang="et-EE" sz="1400" spc="-1" dirty="0">
                <a:solidFill>
                  <a:srgbClr val="B2182B"/>
                </a:solidFill>
              </a:rPr>
              <a:t>käed-vabad süsteemi</a:t>
            </a:r>
            <a:r>
              <a:rPr lang="et-EE" sz="1400" spc="-1" dirty="0">
                <a:solidFill>
                  <a:srgbClr val="242424"/>
                </a:solidFill>
              </a:rPr>
              <a:t>, s.h sagedasi kasutajaid on 71%. Aastatega on vastava süsteemi kasutajate, s.h sagedaste kasutajate osakaal suurenenud.</a:t>
            </a:r>
          </a:p>
          <a:p>
            <a:pPr>
              <a:spcBef>
                <a:spcPts val="1001"/>
              </a:spcBef>
              <a:buSzPct val="100058"/>
              <a:buBlip>
                <a:blip r:embed="rId3"/>
              </a:buBlip>
            </a:pPr>
            <a:r>
              <a:rPr lang="et-EE" sz="1400" spc="-1" dirty="0">
                <a:solidFill>
                  <a:srgbClr val="B2182B"/>
                </a:solidFill>
              </a:rPr>
              <a:t>Käes hoiab telefoni </a:t>
            </a:r>
            <a:r>
              <a:rPr lang="et-EE" sz="1400" spc="-1" dirty="0">
                <a:solidFill>
                  <a:srgbClr val="242424"/>
                </a:solidFill>
              </a:rPr>
              <a:t>51% sõiduki juhtimise ajal telefoniga rääkivatest juhtidest, s.h sageli või alati teeb seda 8%. Aastatega on vastavalt toimijate osakaal langemas.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Kõrvalised tegevused </a:t>
            </a: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T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elefoni kasutamine (Slaid</a:t>
            </a:r>
            <a:r>
              <a:rPr lang="et-EE" sz="1800" spc="-1" dirty="0">
                <a:solidFill>
                  <a:srgbClr val="AA1E3C"/>
                </a:solidFill>
                <a:latin typeface="Arial"/>
              </a:rPr>
              <a:t> 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15-17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)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Kõrvalised tegevused </a:t>
            </a: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T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elefoni kasutamine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3C543-B1C9-17C7-7E82-819FCCFA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0" y="1435680"/>
            <a:ext cx="4645555" cy="51332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Kõrvalised tegevused </a:t>
            </a: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T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elefoni kasutamine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6FB1C-3970-E098-CBD5-847BA7B5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21" y="1558527"/>
            <a:ext cx="9382557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Kõrvalised tegevused </a:t>
            </a: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T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elefoni kasutami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se viis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EC639-9864-1B7C-F472-AFF59738A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11" y="1539502"/>
            <a:ext cx="4724809" cy="507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26AFF-CB0E-11DC-D38E-ACC9E54E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80" y="1435680"/>
            <a:ext cx="4682134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2580840" y="3282480"/>
            <a:ext cx="9050760" cy="86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>
                <a:solidFill>
                  <a:srgbClr val="AA1E3C"/>
                </a:solidFill>
                <a:latin typeface="Arial"/>
              </a:rPr>
              <a:t>Turvavöö kinnitamine sõidukis</a:t>
            </a: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/>
          </p:nvPr>
        </p:nvSpPr>
        <p:spPr>
          <a:xfrm>
            <a:off x="1302480" y="1499040"/>
            <a:ext cx="100504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Turvavöö kinnitamine (Slaid </a:t>
            </a:r>
            <a:r>
              <a:rPr lang="et-EE" sz="1800" spc="-1" dirty="0">
                <a:solidFill>
                  <a:srgbClr val="B2182B"/>
                </a:solidFill>
                <a:latin typeface="Arial"/>
              </a:rPr>
              <a:t>20</a:t>
            </a: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-21)</a:t>
            </a:r>
            <a:endParaRPr lang="en-GB" sz="1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Turvavöö kinnitamine auto esiistmel on enamiku sõitjate jaoks tavaline praktika –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autojuhtidest kui ka kõrvalistmel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sõitjatest teeb seda enamasti vastavalt 97% ja 98%.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Auto tagaistmel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sõites kinnitab reeglina turvavöö 86%. Alla 15-aastaste lastega peredest 96% kinnitab valdavalt turvavöö ka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autos sõitval lapsel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. 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Turvavööga varustatud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bussides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kinnitab turvavöö enamasti 41% bussiga liiklejatest. 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Hoolikamad turvavöö kinnitajad on naised ja 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25-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34-aastased, juhina muukeelsed elanikud, tagaistmel aga eestikeelsed elanikud. Bussis turvavöö kinnitamises on eeskujulikumad naised, üle 64-aastased, lisaks eestkeelsed elanikud, vähem eeskujulikud aga mehed, 15-34-aastased ja muukeelsed elanikud. Viimased kinnitavad turvavöö keskmisest harvemini ka auto tagaistmel.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Turvavöö kinnitajate osakaalud on viimastel aastatel püsinud üsna samal tasemel.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Turvavöö mitte-kinnitamise põhjused (Slaid </a:t>
            </a:r>
            <a:r>
              <a:rPr lang="et-EE" sz="1800" spc="-1" dirty="0">
                <a:solidFill>
                  <a:srgbClr val="B2182B"/>
                </a:solidFill>
                <a:latin typeface="Arial"/>
              </a:rPr>
              <a:t>22</a:t>
            </a: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)</a:t>
            </a:r>
            <a:endParaRPr lang="en-GB" sz="1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Vastajatelt, kes üldjuhul turvavööd ei kinnita sõites auto tagaistmel või bussiga, mille istekoht on turvavööga varustatud, uuriti põhjuseid. Vastajate arvud on antud sihtgrupi puhul üsna väikesed, seetõttu kõiguvad tulemused aasta-aastalt üsna palju.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Mõlemal juhul on levinuimaks põhjuseks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harjumuse puudumine, unustamine või lühike vahemaa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, kuid välja toodi ka 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ebamugavust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.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Turvavöö kinnitamine sõidukis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Teemad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100504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3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B2182B"/>
                </a:solidFill>
                <a:hlinkClick r:id="rId2" action="ppaction://hlinksldjump"/>
              </a:rPr>
              <a:t>SIHTGRUPID</a:t>
            </a:r>
            <a:r>
              <a:rPr lang="et-EE" sz="1500" b="0" strike="noStrike" spc="-1" dirty="0">
                <a:solidFill>
                  <a:srgbClr val="242424"/>
                </a:solidFill>
              </a:rPr>
              <a:t> (küsimused T1, T2)</a:t>
            </a: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500" b="0" strike="noStrike" spc="-1" dirty="0">
                <a:solidFill>
                  <a:schemeClr val="accent1"/>
                </a:solidFill>
                <a:hlinkClick r:id="rId3" action="ppaction://hlinksldjump"/>
              </a:rPr>
              <a:t>KÕRVALISED TEGEVUSED SÕIDUKI JUHTIMISEL</a:t>
            </a:r>
            <a:endParaRPr lang="et-EE" sz="1500" b="0" strike="noStrike" spc="-1" dirty="0">
              <a:solidFill>
                <a:schemeClr val="accent1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242424"/>
                </a:solidFill>
              </a:rPr>
              <a:t>Ohtlikud tegevused </a:t>
            </a:r>
            <a:r>
              <a:rPr lang="et-EE" sz="1500" spc="-1" dirty="0">
                <a:solidFill>
                  <a:srgbClr val="242424"/>
                </a:solidFill>
              </a:rPr>
              <a:t>(küsimus 1)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242424"/>
                </a:solidFill>
              </a:rPr>
              <a:t>Liiklusohtlikku olukorda sattumine (küsimus 5)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spc="-1" dirty="0">
                <a:solidFill>
                  <a:srgbClr val="242424"/>
                </a:solidFill>
              </a:rPr>
              <a:t>T</a:t>
            </a:r>
            <a:r>
              <a:rPr lang="et-EE" sz="1500" b="0" strike="noStrike" spc="-1" dirty="0">
                <a:solidFill>
                  <a:srgbClr val="242424"/>
                </a:solidFill>
              </a:rPr>
              <a:t>elefoni kasutamine (küsimused 2-4)</a:t>
            </a:r>
          </a:p>
          <a:p>
            <a:pPr marL="0" indent="0">
              <a:spcBef>
                <a:spcPts val="1001"/>
              </a:spcBef>
              <a:buSzPct val="100000"/>
              <a:buNone/>
              <a:tabLst>
                <a:tab pos="0" algn="l"/>
              </a:tabLst>
            </a:pPr>
            <a:r>
              <a:rPr lang="et-EE" sz="1500" spc="-1" dirty="0">
                <a:solidFill>
                  <a:srgbClr val="B2182B"/>
                </a:solidFill>
                <a:hlinkClick r:id="rId5" action="ppaction://hlinksldjump"/>
              </a:rPr>
              <a:t>TURVAVÖÖ KINNITAMINE SÕIDUKIS</a:t>
            </a:r>
            <a:endParaRPr lang="en-GB" sz="1500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242424"/>
                </a:solidFill>
              </a:rPr>
              <a:t>Turvavöö kinnitamine (küsimused 6, </a:t>
            </a:r>
            <a:r>
              <a:rPr lang="et-EE" sz="1500" spc="-1" dirty="0">
                <a:solidFill>
                  <a:srgbClr val="242424"/>
                </a:solidFill>
              </a:rPr>
              <a:t>11</a:t>
            </a:r>
            <a:r>
              <a:rPr lang="et-EE" sz="1500" b="0" strike="noStrike" spc="-1" dirty="0">
                <a:solidFill>
                  <a:srgbClr val="242424"/>
                </a:solidFill>
              </a:rPr>
              <a:t>, 12, 14, 17)</a:t>
            </a:r>
            <a:endParaRPr lang="en-GB" sz="15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242424"/>
                </a:solidFill>
              </a:rPr>
              <a:t>Turvavöö mitte-kinnitamise põhjused (küsimused 13, 15)</a:t>
            </a:r>
            <a:endParaRPr lang="en-GB" sz="1500" b="0" strike="noStrike" spc="-1" dirty="0"/>
          </a:p>
          <a:p>
            <a:pPr>
              <a:spcBef>
                <a:spcPts val="499"/>
              </a:spcBef>
              <a:buSzPct val="100000"/>
              <a:buBlip>
                <a:blip r:embed="rId4"/>
              </a:buBlip>
              <a:tabLst>
                <a:tab pos="0" algn="l"/>
              </a:tabLst>
            </a:pPr>
            <a:r>
              <a:rPr lang="et-EE" sz="1500" b="0" strike="noStrike" spc="-1" dirty="0">
                <a:solidFill>
                  <a:srgbClr val="242424"/>
                </a:solidFill>
              </a:rPr>
              <a:t>Bussijuhi või helisignaali meeldetuletus turvavöö kinnitamiseks bussis (küsimus 16)</a:t>
            </a:r>
            <a:endParaRPr lang="en-GB" sz="1500" b="0" strike="noStrike" spc="-1" dirty="0"/>
          </a:p>
          <a:p>
            <a:pPr marL="0" indent="0">
              <a:lnSpc>
                <a:spcPct val="90000"/>
              </a:lnSpc>
              <a:spcBef>
                <a:spcPts val="1001"/>
              </a:spcBef>
              <a:buSzPct val="100058"/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chemeClr val="accent1"/>
                </a:solidFill>
                <a:hlinkClick r:id="rId6" action="ppaction://hlinksldjump"/>
              </a:rPr>
              <a:t>MUU SÕIDUKIJUHTIMISEGA SEOTU</a:t>
            </a:r>
            <a:endParaRPr lang="et-EE" sz="1400" b="0" strike="noStrike" spc="-1" dirty="0">
              <a:solidFill>
                <a:schemeClr val="accent1"/>
              </a:solidFill>
            </a:endParaRPr>
          </a:p>
          <a:p>
            <a:pPr lvl="1">
              <a:spcBef>
                <a:spcPts val="1001"/>
              </a:spcBef>
              <a:buSzPct val="100058"/>
              <a:buBlip>
                <a:blip r:embed="rId7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</a:rPr>
              <a:t>S</a:t>
            </a:r>
            <a:r>
              <a:rPr lang="et-EE" sz="1400" b="0" strike="noStrike" spc="-1" dirty="0">
                <a:solidFill>
                  <a:srgbClr val="242424"/>
                </a:solidFill>
              </a:rPr>
              <a:t>õiduki rehvide vanus ja tüüp (küsimused 7, 8)</a:t>
            </a:r>
          </a:p>
          <a:p>
            <a:pPr lvl="1">
              <a:spcBef>
                <a:spcPts val="1001"/>
              </a:spcBef>
              <a:buSzPct val="100058"/>
              <a:buBlip>
                <a:blip r:embed="rId7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</a:rPr>
              <a:t>Nähtamatud liiklejad pimeda ajal (küsimused 9, 10)</a:t>
            </a:r>
          </a:p>
          <a:p>
            <a:pPr lvl="1">
              <a:spcBef>
                <a:spcPts val="1001"/>
              </a:spcBef>
              <a:buSzPct val="100058"/>
              <a:buBlip>
                <a:blip r:embed="rId7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</a:rPr>
              <a:t>Mootorratturite turvavarustuse kasutamine  (küsimus </a:t>
            </a:r>
            <a:r>
              <a:rPr lang="et-EE" sz="1400" spc="-1" dirty="0">
                <a:solidFill>
                  <a:srgbClr val="242424"/>
                </a:solidFill>
              </a:rPr>
              <a:t>18</a:t>
            </a:r>
            <a:r>
              <a:rPr lang="et-EE" sz="1400" b="0" strike="noStrike" spc="-1" dirty="0">
                <a:solidFill>
                  <a:srgbClr val="242424"/>
                </a:solidFill>
              </a:rPr>
              <a:t>)</a:t>
            </a:r>
            <a:endParaRPr lang="en-GB" sz="1400" b="0" strike="noStrike" spc="-1" dirty="0"/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7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B2182B"/>
                </a:solidFill>
                <a:hlinkClick r:id="rId8" action="ppaction://hlinksldjump"/>
              </a:rPr>
              <a:t>KAMPAANIA MÄRKAMINE </a:t>
            </a:r>
            <a:r>
              <a:rPr lang="et-EE" sz="1400" b="0" strike="noStrike" spc="-1" dirty="0">
                <a:solidFill>
                  <a:srgbClr val="242424"/>
                </a:solidFill>
              </a:rPr>
              <a:t>(küsimused 19-20)</a:t>
            </a:r>
            <a:endParaRPr lang="en-GB" sz="14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500" b="0" strike="noStrike" spc="-1" dirty="0"/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Turvavöö kinnitamine sõidukis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Turvavöö kinnitamine erinevates sihtgruppides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FB1F1-98A6-674B-5974-064EBBA9A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0" y="1435680"/>
            <a:ext cx="10053175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222EA-213B-82BE-CB99-91BAED2CD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0" y="1755245"/>
            <a:ext cx="9943438" cy="4645555"/>
          </a:xfrm>
          <a:prstGeom prst="rect">
            <a:avLst/>
          </a:prstGeom>
        </p:spPr>
      </p:pic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Turvavöö kinnitamine sõidukis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Turvavöö kinnitamine (enamasti) erinevates sihtgruppides, %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382" name="Straight Connector 12"/>
          <p:cNvSpPr/>
          <p:nvPr/>
        </p:nvSpPr>
        <p:spPr>
          <a:xfrm>
            <a:off x="3887658" y="2396520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Straight Connector 13"/>
          <p:cNvSpPr/>
          <p:nvPr/>
        </p:nvSpPr>
        <p:spPr>
          <a:xfrm>
            <a:off x="5639432" y="2415600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4" name="Straight Connector 14"/>
          <p:cNvSpPr/>
          <p:nvPr/>
        </p:nvSpPr>
        <p:spPr>
          <a:xfrm>
            <a:off x="7348568" y="2415600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Straight Connector 15"/>
          <p:cNvSpPr/>
          <p:nvPr/>
        </p:nvSpPr>
        <p:spPr>
          <a:xfrm>
            <a:off x="8447176" y="2415600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Straight Connector 16"/>
          <p:cNvSpPr/>
          <p:nvPr/>
        </p:nvSpPr>
        <p:spPr>
          <a:xfrm>
            <a:off x="10876008" y="2399040"/>
            <a:ext cx="360" cy="409392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Oval 26"/>
          <p:cNvSpPr/>
          <p:nvPr/>
        </p:nvSpPr>
        <p:spPr>
          <a:xfrm>
            <a:off x="8265960" y="3212280"/>
            <a:ext cx="293400" cy="386280"/>
          </a:xfrm>
          <a:prstGeom prst="ellipse">
            <a:avLst/>
          </a:prstGeom>
          <a:noFill/>
          <a:ln>
            <a:solidFill>
              <a:srgbClr val="831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Oval 27"/>
          <p:cNvSpPr/>
          <p:nvPr/>
        </p:nvSpPr>
        <p:spPr>
          <a:xfrm>
            <a:off x="7191000" y="4284720"/>
            <a:ext cx="293400" cy="267120"/>
          </a:xfrm>
          <a:prstGeom prst="ellipse">
            <a:avLst/>
          </a:prstGeom>
          <a:noFill/>
          <a:ln>
            <a:solidFill>
              <a:srgbClr val="831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Oval 41"/>
          <p:cNvSpPr/>
          <p:nvPr/>
        </p:nvSpPr>
        <p:spPr>
          <a:xfrm>
            <a:off x="8538840" y="3817080"/>
            <a:ext cx="293400" cy="267120"/>
          </a:xfrm>
          <a:prstGeom prst="ellipse">
            <a:avLst/>
          </a:prstGeom>
          <a:noFill/>
          <a:ln>
            <a:solidFill>
              <a:srgbClr val="21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Oval 54"/>
          <p:cNvSpPr/>
          <p:nvPr/>
        </p:nvSpPr>
        <p:spPr>
          <a:xfrm>
            <a:off x="8249400" y="4273560"/>
            <a:ext cx="293400" cy="267120"/>
          </a:xfrm>
          <a:prstGeom prst="ellipse">
            <a:avLst/>
          </a:prstGeom>
          <a:noFill/>
          <a:ln>
            <a:solidFill>
              <a:srgbClr val="831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1" name="Oval 57"/>
          <p:cNvSpPr/>
          <p:nvPr/>
        </p:nvSpPr>
        <p:spPr>
          <a:xfrm>
            <a:off x="8611920" y="5684760"/>
            <a:ext cx="298080" cy="407520"/>
          </a:xfrm>
          <a:prstGeom prst="ellipse">
            <a:avLst/>
          </a:prstGeom>
          <a:noFill/>
          <a:ln>
            <a:solidFill>
              <a:srgbClr val="216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rgbClr val="A01E28"/>
                </a:solidFill>
                <a:latin typeface="Arial"/>
              </a:rPr>
              <a:t>T</a:t>
            </a: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urvavöö kinnitamine sõidukis</a:t>
            </a:r>
            <a:br>
              <a:rPr sz="3200"/>
            </a:br>
            <a:endParaRPr lang="en-GB" sz="3200" b="0" strike="noStrike" spc="-1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0" strike="noStrike" spc="-1" dirty="0">
                <a:solidFill>
                  <a:srgbClr val="AA1E3C"/>
                </a:solidFill>
                <a:latin typeface="Arial"/>
              </a:rPr>
              <a:t>T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urvavöö mitte-kinnitamise põhjused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162BE-3B1C-D940-A74D-64FAA545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15" y="1461383"/>
            <a:ext cx="9888569" cy="49381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Turvavöö kinnitamine sõidukis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Bussijuhi või helisignaali meeldetuletus t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urvavöö kinnitamiseks bussis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1A2BA-1AB2-1E9A-985F-F08E0951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19" y="1435680"/>
            <a:ext cx="4669941" cy="4932091"/>
          </a:xfrm>
          <a:prstGeom prst="rect">
            <a:avLst/>
          </a:prstGeom>
        </p:spPr>
      </p:pic>
      <p:sp>
        <p:nvSpPr>
          <p:cNvPr id="5" name="PlaceHolder 2">
            <a:extLst>
              <a:ext uri="{FF2B5EF4-FFF2-40B4-BE49-F238E27FC236}">
                <a16:creationId xmlns:a16="http://schemas.microsoft.com/office/drawing/2014/main" id="{5A792E0D-34E2-A114-488B-DF2A74525DD5}"/>
              </a:ext>
            </a:extLst>
          </p:cNvPr>
          <p:cNvSpPr txBox="1">
            <a:spLocks/>
          </p:cNvSpPr>
          <p:nvPr/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SzPct val="100058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Pea pool elanikkonnast on viimase 12 kuu jooksul kuulnud, et et bussijuht on enne sõidu alustamist või sõidu ajal meelde tuletanud  turvavöö kinnitamise vajadust; kuulnud ei ole sellist märguannet 23%. 13% bussiga sõitnutest ei ole aga enda teada turvavööga varustatud bussiga sõitnud, 6% ei osanud vastata. Bussijuhi märguannet kuulnute osakaal pole ajas oluliselt muutunud.</a:t>
            </a:r>
          </a:p>
          <a:p>
            <a:pPr>
              <a:spcBef>
                <a:spcPts val="1001"/>
              </a:spcBef>
              <a:buSzPct val="100058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Bussijuhi meeldetuletust on keskmisest sagedamini kuulnud naised, üle 64-aastased ja eestikeelsed elanikud.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2612520" y="3284280"/>
            <a:ext cx="9050760" cy="86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 dirty="0">
                <a:solidFill>
                  <a:srgbClr val="AA1E3C"/>
                </a:solidFill>
                <a:latin typeface="Arial"/>
              </a:rPr>
              <a:t>Muu sõidukijuhtimisega seotu</a:t>
            </a:r>
            <a:endParaRPr lang="en-GB" sz="6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Muu sõidukijuhtimisega seotu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Sõidukijuhid valdavalt jälgivad, et nende sõiduki rehvide vanus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ei ületaks 5 aastat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(58%, sagedamini väiksemate linnaliste piirkondade elanikud), lisaks 12% sõidukijuhtidest jälgib, et rehvide vanus ei ületaks 10 aastat (sagedamini üle 64-aastased). Kuuendik vastajaist jälgib rehvimustri kulumist (muu).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Sõiduki rehvi vanusele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ei pööra tähelepanu </a:t>
            </a:r>
            <a:r>
              <a:rPr lang="et-EE" sz="1400" b="0" strike="noStrike" spc="-1" dirty="0">
                <a:solidFill>
                  <a:srgbClr val="3F3F3F"/>
                </a:solidFill>
                <a:latin typeface="Arial"/>
              </a:rPr>
              <a:t>ligik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audu kümnendik.</a:t>
            </a:r>
            <a:endParaRPr lang="en-GB" sz="1400" b="0" strike="noStrike" spc="-1" dirty="0">
              <a:latin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Pct val="100058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  <a:defRPr/>
            </a:pPr>
            <a:r>
              <a:rPr kumimoji="0" lang="et-EE" sz="1400" b="0" i="0" u="none" strike="noStrike" kern="1200" cap="none" spc="-1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</a:rPr>
              <a:t>Aasta-aastalt on täheldatav tähelepanu pööramise vähenemine sellele, et sõiduki rehvide vanus ei ületaks 5 aastat.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Pct val="100058"/>
              <a:buNone/>
              <a:tabLst>
                <a:tab pos="0" algn="l"/>
              </a:tabLst>
              <a:defRPr/>
            </a:pPr>
            <a:endParaRPr lang="et-EE" sz="1800" b="0" strike="noStrike" spc="-1" dirty="0">
              <a:solidFill>
                <a:srgbClr val="B2182B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Viimasel talveperioodil sõitis 59% sõidukijuhtidest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naastrehvidega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ning kolmandik </a:t>
            </a: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lamellrehvidega.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Ka siin pole tulemus ajas oluliselt muutunud.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FBCD8179-4192-9FA8-C703-3C0D17F0AB33}"/>
              </a:ext>
            </a:extLst>
          </p:cNvPr>
          <p:cNvSpPr txBox="1">
            <a:spLocks/>
          </p:cNvSpPr>
          <p:nvPr/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01E28"/>
                </a:solidFill>
                <a:latin typeface="Arial"/>
              </a:rPr>
              <a:t>Sõiduki rehvide vanus ja tüüp</a:t>
            </a:r>
            <a:endParaRPr lang="en-GB" sz="1800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768D3-0496-C7EB-C980-CFA0C0FC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081" y="1435680"/>
            <a:ext cx="4602879" cy="50052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spc="-1" dirty="0">
                <a:solidFill>
                  <a:srgbClr val="A01E28"/>
                </a:solidFill>
                <a:latin typeface="Arial"/>
              </a:rPr>
              <a:t>Muu s</a:t>
            </a: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õidukijuhtimisega seotu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/>
          </p:nvPr>
        </p:nvSpPr>
        <p:spPr>
          <a:xfrm>
            <a:off x="1302480" y="171288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spc="-1" dirty="0">
                <a:solidFill>
                  <a:srgbClr val="242424"/>
                </a:solidFill>
              </a:rPr>
              <a:t>Sõidujuhtidest on ilmunud pimeda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ajal valgustamata asulavälisel teel sõites ootamatult </a:t>
            </a:r>
            <a:r>
              <a:rPr lang="et-EE" sz="1400" spc="-1" dirty="0">
                <a:solidFill>
                  <a:srgbClr val="242424"/>
                </a:solidFill>
              </a:rPr>
              <a:t>vaatevälja teel liikuv helkurita või valgust mitte kasutav (lambita):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lvl="1"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spc="-1" dirty="0">
                <a:solidFill>
                  <a:schemeClr val="accent1"/>
                </a:solidFill>
              </a:rPr>
              <a:t>jalakäija</a:t>
            </a:r>
            <a:r>
              <a:rPr lang="et-EE" sz="1400" spc="-1" dirty="0">
                <a:solidFill>
                  <a:srgbClr val="242424"/>
                </a:solidFill>
              </a:rPr>
              <a:t> kokku 54%-le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, sh 39%-ga on seda juhtunud korduvalt  - sagedamini Põhja-Eestis ja maapiirkondades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;</a:t>
            </a:r>
          </a:p>
          <a:p>
            <a:pPr lvl="1"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spc="-1" dirty="0">
                <a:solidFill>
                  <a:schemeClr val="accent1"/>
                </a:solidFill>
                <a:latin typeface="Arial"/>
              </a:rPr>
              <a:t>j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algrattur </a:t>
            </a:r>
            <a:r>
              <a:rPr lang="et-EE" sz="1400" spc="-1" dirty="0">
                <a:solidFill>
                  <a:srgbClr val="242424"/>
                </a:solidFill>
              </a:rPr>
              <a:t>kokku 33%-le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, sh 22%-ga on seda juhtunud korduvalt.</a:t>
            </a:r>
            <a:endParaRPr lang="et-EE" sz="1400" spc="-1" dirty="0">
              <a:solidFill>
                <a:srgbClr val="242424"/>
              </a:solidFill>
              <a:latin typeface="Arial"/>
            </a:endParaRPr>
          </a:p>
          <a:p>
            <a:pPr lvl="1">
              <a:spcBef>
                <a:spcPts val="1001"/>
              </a:spcBef>
              <a:buSzPct val="100058"/>
              <a:buBlip>
                <a:blip r:embed="rId2"/>
              </a:buBlip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Nähtamatu jalakäijaga kokku puutunud sõidukijuhtide osakaal on aja jooksul veidi vähenenud.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71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Nähtamatud liiklejad pi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meda ajal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DB05A-7E8A-C32B-1284-3FA8DA803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33" y="1297260"/>
            <a:ext cx="4694327" cy="51210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spc="-1" dirty="0">
                <a:solidFill>
                  <a:srgbClr val="A01E28"/>
                </a:solidFill>
                <a:latin typeface="Arial"/>
              </a:rPr>
              <a:t>Muu s</a:t>
            </a: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õidukijuhtimisega seotu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Mootorratturite turvavarustusse kuulub igal juhul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 kiiver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, see on olemas pea igal mootorratturil; kindad on olemas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90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%-l, jakk küünarnuki- ja/või õlakaitsmetega ja põlve- ja puusakaitsmetega </a:t>
            </a:r>
            <a:r>
              <a:rPr lang="et-EE" sz="1400" spc="-1" dirty="0">
                <a:solidFill>
                  <a:srgbClr val="242424"/>
                </a:solidFill>
              </a:rPr>
              <a:t>püksid ning erisaapad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ligikaudu ¾ mootorratturitel.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Üldiselt on mootorratturite varustuse tase üsna rikkalik – keskmiselt kasutab iga mootorrattur 7 erinevat loetletud turvavarustust. Turvavarustuseta sõidavad üksikud mootorratturid. 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Eelmiste aastatega võrreldes on igasuguse turvavarustuse kasutamine sagenenud, eelkõige kaitsmetega pükste, erisaabaste, seljakaitseja helkurite kasutamine.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B2182B"/>
                </a:solidFill>
                <a:latin typeface="Arial"/>
              </a:rPr>
              <a:t>Mootorratturi t</a:t>
            </a: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urvavarustuse kasutamine</a:t>
            </a:r>
            <a:endParaRPr lang="en-GB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D327A-85ED-D5BA-6394-EE2CC05E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633" y="1428328"/>
            <a:ext cx="4694327" cy="51210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2612520" y="3043080"/>
            <a:ext cx="9050760" cy="86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3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>
                <a:solidFill>
                  <a:srgbClr val="AA1E3C"/>
                </a:solidFill>
                <a:latin typeface="Arial"/>
              </a:rPr>
              <a:t>Kampaania märkamine</a:t>
            </a: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1379482" y="1604520"/>
            <a:ext cx="10202438" cy="3977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Käesoleval aastal on arvatavalt märganud tähelepanu hajutamise ennetamisele suunatud liiklusohutuskampaaniat „Kui oled roolis, pane telefon puhkama” 57% Eesti üle 14-aastasest elanikkonnast, s.o 558 700 ± 34 100 inimest, mootorsõidukijuhtide seas on vastav näitaja 58%. Eelmisel aastal olid vastavad näitajad 51% ja 53%.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Kampaaniat on spontaanselt keskmisest enam märganud kuni 50-aastased, eestikeelsed elanikud ja tallinlased, samuti alla 15-aastaste lasetga pered (64%).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Kampaaniat arvati märgatud olevat:</a:t>
            </a:r>
          </a:p>
          <a:p>
            <a:pPr lvl="1">
              <a:spcBef>
                <a:spcPts val="0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57% 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välireklaami plakatitel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– sagedamini kuni 35-aastased, muukeelsed tallinlased ja Ida-virumaa elanikud, kõrgemasse sissetulekugruppi kuulujad;</a:t>
            </a:r>
          </a:p>
          <a:p>
            <a:pPr lvl="1">
              <a:spcBef>
                <a:spcPts val="0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43% 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televisioonis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– sagedamini üle 64-aastased, eestikeelsed, Lõuna-, Lääne- ja Kesk-Eesti väiksemate linnaliste ning maapiirkondade elanikud;</a:t>
            </a:r>
          </a:p>
          <a:p>
            <a:pPr lvl="1">
              <a:spcBef>
                <a:spcPts val="0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18%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 raadio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vahendusel – sagedamini 34-49-aastased, Põhja- ja Lõuna-Eesti ning maapiirkondade elanikud;</a:t>
            </a:r>
          </a:p>
          <a:p>
            <a:pPr lvl="1">
              <a:spcBef>
                <a:spcPts val="0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24% 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internetikeskkonnas </a:t>
            </a:r>
            <a:r>
              <a:rPr lang="et-EE" sz="1400" b="0" strike="noStrike" spc="-1" dirty="0">
                <a:solidFill>
                  <a:schemeClr val="tx2"/>
                </a:solidFill>
                <a:latin typeface="Arial"/>
              </a:rPr>
              <a:t>– sagedamini kuni 25-aastased ja kõrgemasse sissetulekugruppi kuulujad;</a:t>
            </a:r>
          </a:p>
          <a:p>
            <a:pPr lvl="1">
              <a:spcBef>
                <a:spcPts val="0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3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</a:t>
            </a:r>
            <a:r>
              <a:rPr lang="et-EE" sz="1400" b="0" strike="noStrike" spc="-1" dirty="0">
                <a:solidFill>
                  <a:schemeClr val="accent1"/>
                </a:solidFill>
                <a:latin typeface="Arial"/>
              </a:rPr>
              <a:t>Spotify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vahendusel.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latin typeface="Arial"/>
              </a:rPr>
              <a:t>Sõidukijuhid on vastavat kampaniat näinud erinevatest kanalitest üsna samal määral, kui elanikkond tervikuna.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spc="-1" dirty="0">
                <a:latin typeface="Arial"/>
              </a:rPr>
              <a:t>Kampaania kanalitena on aastaga pea kahekordistunud selle märkamine välireklaami plakatitel, televisioonis kui ka internetis.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title"/>
          </p:nvPr>
        </p:nvSpPr>
        <p:spPr>
          <a:xfrm>
            <a:off x="1269124" y="496614"/>
            <a:ext cx="10312795" cy="92178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 dirty="0">
                <a:solidFill>
                  <a:srgbClr val="A01E28"/>
                </a:solidFill>
                <a:latin typeface="Arial"/>
              </a:rPr>
              <a:t>Kampaania märkamine</a:t>
            </a:r>
            <a:endParaRPr lang="en-GB" sz="32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E10330D4-2AE2-3142-BB76-DE737172443A}"/>
              </a:ext>
            </a:extLst>
          </p:cNvPr>
          <p:cNvSpPr txBox="1">
            <a:spLocks/>
          </p:cNvSpPr>
          <p:nvPr/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Slaid 30-32</a:t>
            </a:r>
            <a:endParaRPr lang="en-GB" sz="18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17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/>
          </p:nvPr>
        </p:nvSpPr>
        <p:spPr>
          <a:xfrm>
            <a:off x="1302480" y="1499040"/>
            <a:ext cx="100504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Üldkogum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15+ aastane Eesti elanikkond (Eesti Statistikaameti 01.01.2023 seisuga 1 113 699 inimest)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Küsitlusmeetod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telefoni-intervjuud (COVID-19 eriolukorrast tulenevalt) ja Turu-uuringute AS veebipaneel 50%:50% (Omnibuss)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Valimi koostamine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mudel on koostatud Eesti Statistikaameti rahvastikustatistika andmebaasi alusel soo, rahvuse ja vanuse, piirkonna ja asulatüübi järgi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Kaalumine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 tulemused kaalutakse üldkogumile vastavaks eelnimetatud lõigetes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Valimiviga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1000 vastaja puhul ±3,1%, väiksemate gruppide vaatlemisel võib viga olla suurem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Küsitlusperiood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: 4.05 – 15.05.2023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Planeeritud ja tegelik valim: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1000 ja 1007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120000"/>
              </a:lnSpc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  <a:p>
            <a:pPr>
              <a:lnSpc>
                <a:spcPct val="120000"/>
              </a:lnSpc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B2182B"/>
                </a:solidFill>
                <a:latin typeface="Arial"/>
              </a:rPr>
              <a:t>VASTUTAJAD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Tellijapoolne kontaktisik			Raul Rom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Uuringu projektijuht ja aruande koostamine		Liis Grünberg, </a:t>
            </a:r>
            <a:r>
              <a:rPr lang="et-EE" sz="1400" b="0" u="sng" strike="noStrike" spc="-1" dirty="0">
                <a:solidFill>
                  <a:srgbClr val="21ABF5"/>
                </a:solidFill>
                <a:uFillTx/>
                <a:latin typeface="Arial"/>
                <a:hlinkClick r:id="rId3"/>
              </a:rPr>
              <a:t>liis@turu-uuringute.ee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, 58529707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Valim, ankeedi programmeerimine ja andmetöötlus  	Reijo Pohl</a:t>
            </a:r>
            <a:endParaRPr lang="en-GB" sz="1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Küsitlustöö koordineerimine			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Angelina Oblikas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>
                <a:solidFill>
                  <a:srgbClr val="A01E28"/>
                </a:solidFill>
                <a:latin typeface="Arial"/>
              </a:rPr>
              <a:t>Metoodika ja vastutajad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Kampaania märkamine</a:t>
            </a:r>
            <a:endParaRPr lang="en-GB" sz="3200" b="0" strike="noStrike" spc="-1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8D8EB-5AA5-01F9-4E52-EDF279211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73" y="1376280"/>
            <a:ext cx="4834547" cy="4962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22C2E-ADC8-10EA-8E5E-5E2D3444C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37" y="1339701"/>
            <a:ext cx="4700423" cy="499915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8A04C-1758-F0B7-B2E7-06787F355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81" y="1588575"/>
            <a:ext cx="10047079" cy="4621169"/>
          </a:xfrm>
          <a:prstGeom prst="rect">
            <a:avLst/>
          </a:prstGeom>
        </p:spPr>
      </p:pic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Kampaania märkamine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>
                <a:solidFill>
                  <a:srgbClr val="AA1E3C"/>
                </a:solidFill>
                <a:latin typeface="Arial"/>
              </a:rPr>
              <a:t>Sotsiaal-demograafiline taust</a:t>
            </a:r>
            <a:endParaRPr lang="en-GB" sz="1800" b="0" strike="noStrike" spc="-1">
              <a:latin typeface="Arial"/>
            </a:endParaRPr>
          </a:p>
        </p:txBody>
      </p:sp>
      <p:sp>
        <p:nvSpPr>
          <p:cNvPr id="3" name="Straight Connector 12">
            <a:extLst>
              <a:ext uri="{FF2B5EF4-FFF2-40B4-BE49-F238E27FC236}">
                <a16:creationId xmlns:a16="http://schemas.microsoft.com/office/drawing/2014/main" id="{B6E8D946-93F6-73AC-1019-F00B0D3A0D87}"/>
              </a:ext>
            </a:extLst>
          </p:cNvPr>
          <p:cNvSpPr/>
          <p:nvPr/>
        </p:nvSpPr>
        <p:spPr>
          <a:xfrm>
            <a:off x="3674822" y="2343885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Straight Connector 12">
            <a:extLst>
              <a:ext uri="{FF2B5EF4-FFF2-40B4-BE49-F238E27FC236}">
                <a16:creationId xmlns:a16="http://schemas.microsoft.com/office/drawing/2014/main" id="{6A923178-568C-FBDB-5F11-1436556ACFED}"/>
              </a:ext>
            </a:extLst>
          </p:cNvPr>
          <p:cNvSpPr/>
          <p:nvPr/>
        </p:nvSpPr>
        <p:spPr>
          <a:xfrm>
            <a:off x="5592962" y="2343885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Straight Connector 12">
            <a:extLst>
              <a:ext uri="{FF2B5EF4-FFF2-40B4-BE49-F238E27FC236}">
                <a16:creationId xmlns:a16="http://schemas.microsoft.com/office/drawing/2014/main" id="{0FB728EC-BE43-272A-DB26-864EB35C864B}"/>
              </a:ext>
            </a:extLst>
          </p:cNvPr>
          <p:cNvSpPr/>
          <p:nvPr/>
        </p:nvSpPr>
        <p:spPr>
          <a:xfrm>
            <a:off x="7566279" y="2306880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Straight Connector 12">
            <a:extLst>
              <a:ext uri="{FF2B5EF4-FFF2-40B4-BE49-F238E27FC236}">
                <a16:creationId xmlns:a16="http://schemas.microsoft.com/office/drawing/2014/main" id="{E9ECC200-4A46-F101-205E-F6095439296B}"/>
              </a:ext>
            </a:extLst>
          </p:cNvPr>
          <p:cNvSpPr/>
          <p:nvPr/>
        </p:nvSpPr>
        <p:spPr>
          <a:xfrm>
            <a:off x="9665720" y="2175803"/>
            <a:ext cx="360" cy="4093920"/>
          </a:xfrm>
          <a:prstGeom prst="line">
            <a:avLst/>
          </a:prstGeom>
          <a:ln>
            <a:solidFill>
              <a:srgbClr val="B218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459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2612520" y="2982960"/>
            <a:ext cx="9050760" cy="86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3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>
                <a:solidFill>
                  <a:srgbClr val="AA1E3C"/>
                </a:solidFill>
                <a:latin typeface="Arial"/>
              </a:rPr>
              <a:t>Ankeet</a:t>
            </a: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T1. Kas Te olete viimase 12 kuu jooksul … ? 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VÕIB MITU VASTUST!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juhtinud autot (olnud ise autoroolis)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istunud sõitjana juhi kõrvalistmel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istunud sõitjana auto tagaistmel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sõitnud bussiga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juhtinud mootorratast	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 ole kokku puutunud ühegi loetletud tegevusega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T2. Kas Teie peres on alla 15-aastaseid lapsi?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Jah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Sihtgrupp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t-EE" sz="3200" b="0" strike="noStrike" spc="-1">
              <a:solidFill>
                <a:srgbClr val="3F3F3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</a:rPr>
              <a:t>1.  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Kuivõrd tõsiseks ohuks on Teie arvates allpool loetletud</a:t>
            </a:r>
            <a:r>
              <a:rPr lang="et-EE" sz="1400" b="1" spc="-1" dirty="0">
                <a:solidFill>
                  <a:srgbClr val="242424"/>
                </a:solidFill>
                <a:latin typeface="Arial"/>
              </a:rPr>
              <a:t> 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tegevused mootorsõiduki juhtimisel? 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		</a:t>
            </a:r>
            <a:r>
              <a:rPr lang="en-US" sz="1400" b="0" i="1" strike="noStrike" spc="-1" dirty="0">
                <a:solidFill>
                  <a:srgbClr val="242424"/>
                </a:solidFill>
                <a:latin typeface="Arial"/>
              </a:rPr>
              <a:t>Väga tõsine / Pigem tõsine / Pigem ei ole tõsine / Pole üldse tõsine / Ei oska öelda 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Juhtimine alkoholi mõju all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Juhiloata juhtimine (juhtimisõigus puudub)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Punase tule alt läbisõit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Kiiruse ületamine rohkem kui 10 km/t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Turvavöö kinnitamata jätmine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Möödasõit üle pidevjoone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Punase tulega tee ületamine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Liiga väike pikivahe eessõitjaga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Liiga väike külgvahe teel liikuva jalgratturi või jalakäijaga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Kiiruse ületamine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kuni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 10 km/t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Juhtimine väsinuna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242424"/>
                </a:solidFill>
                <a:latin typeface="Arial"/>
              </a:rPr>
              <a:t>S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õnumite ja/v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õi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 sotsiaalmeedia postituste saatmine ja lugemine juhtimise ajal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799920" lvl="1" indent="-34308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Mobiiltelefoni kasutamine käed-vaba-seadmeta juhtimise ajal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F9118910-F54A-8A33-098E-7D6BDD372A9C}"/>
              </a:ext>
            </a:extLst>
          </p:cNvPr>
          <p:cNvSpPr txBox="1">
            <a:spLocks/>
          </p:cNvSpPr>
          <p:nvPr/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Ohtlikud tegevused ja liiklusohtlikku olukorda sattumine</a:t>
            </a:r>
            <a:endParaRPr lang="en-GB" sz="1800" spc="-1" dirty="0">
              <a:latin typeface="Arial"/>
            </a:endParaRP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B45D1AA-D9CB-956E-CD57-B0F678D34203}"/>
              </a:ext>
            </a:extLst>
          </p:cNvPr>
          <p:cNvSpPr/>
          <p:nvPr/>
        </p:nvSpPr>
        <p:spPr>
          <a:xfrm>
            <a:off x="64936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n-GB" sz="1400" b="0" strike="noStrike" spc="-1" dirty="0">
                <a:solidFill>
                  <a:srgbClr val="242424"/>
                </a:solidFill>
                <a:latin typeface="Arial"/>
              </a:rPr>
              <a:t>SÕIDUKIJUHID (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T1=1</a:t>
            </a:r>
            <a:r>
              <a:rPr lang="en-GB" sz="1400" b="0" strike="noStrike" spc="-1" dirty="0">
                <a:solidFill>
                  <a:srgbClr val="242424"/>
                </a:solidFill>
                <a:latin typeface="Arial"/>
              </a:rPr>
              <a:t>)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</a:rPr>
              <a:t>5. 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Milliste kõrvaliste tegevuste tõttu olete sattunud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 		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liiklusohtlikesse olukordadesse (s.h tähelepanu liikluselt on hajunud) või liiklusõnnetusse viimase 12 kuu jooksul mootorsõidukit juhtides? 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VÕIB 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MITU VASTUST!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Telefoni kasutamine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Söömine, joomine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Suitsetamine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Lapsega (lastega) tegelemine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Navigatsiooniseadme kasutamine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Vestlus kaasõitja(te)ga 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Raadiosaate, muusika kuulamine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CD vahetamine, raadiojaama otsimine 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Meikimine, enese sättimi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ne</a:t>
            </a: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Pildistamine, filmimine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Mõni muu tegevus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685800" lvl="1" indent="-228600">
              <a:lnSpc>
                <a:spcPct val="110000"/>
              </a:lnSpc>
              <a:buSzPct val="100000"/>
              <a:buBlip>
                <a:blip r:embed="rId3"/>
              </a:buBlip>
              <a:tabLst>
                <a:tab pos="0" algn="l"/>
              </a:tabLst>
            </a:pPr>
            <a:r>
              <a:rPr lang="en-US" sz="1400" b="0" i="1" strike="noStrike" spc="-1" dirty="0">
                <a:solidFill>
                  <a:srgbClr val="242424"/>
                </a:solidFill>
                <a:latin typeface="Arial"/>
              </a:rPr>
              <a:t>Ei ole kõrvaliste tegevuste tõttu ohtlikku olukorda sattunud või midagi eelnimetatut teinud</a:t>
            </a: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 marL="457200">
              <a:lnSpc>
                <a:spcPct val="110000"/>
              </a:lnSpc>
              <a:buNone/>
              <a:tabLst>
                <a:tab pos="0" algn="l"/>
              </a:tabLst>
            </a:pPr>
            <a:endParaRPr lang="en-GB" sz="11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t-EE" sz="3200" b="0" strike="noStrike" spc="-1">
              <a:solidFill>
                <a:srgbClr val="3F3F3F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1302480" y="1499039"/>
            <a:ext cx="4859640" cy="5128003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</a:rPr>
              <a:t>2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. 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 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Kui tihti Te olete viimase 12 kuu jooksul kasutanud sõidukit juhtides telefoni?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Mõnikord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Mitte kunagi</a:t>
            </a:r>
            <a:endParaRPr lang="en-GB" sz="1400" b="0" strike="noStrike" spc="-1" dirty="0">
              <a:latin typeface="Arial"/>
            </a:endParaRPr>
          </a:p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SÕIDUKIJUHID, KES KASUTAVAD SÕIDUKIT JUHTIDES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TELEFONI </a:t>
            </a:r>
            <a:r>
              <a:rPr lang="en-GB" sz="1400" b="0" strike="noStrike" spc="-1" dirty="0">
                <a:solidFill>
                  <a:srgbClr val="242424"/>
                </a:solidFill>
                <a:latin typeface="Arial"/>
              </a:rPr>
              <a:t>(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2=1 VÕI 2)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3. 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 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Kuivõrd Te kasutate mootorsõidukit juhtides telefoni järgmisteks tegevusteks? 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0" i="1" strike="noStrike" spc="-1" dirty="0">
                <a:solidFill>
                  <a:srgbClr val="242424"/>
                </a:solidFill>
                <a:latin typeface="Arial"/>
              </a:rPr>
              <a:t>Mitte kunagi / Mõnikord / Sageli / Ei oska öelda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Vastate kõnedele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Teete tööga seotud kõnesid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Helistate pereliikmetele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Helistate sõpradele ja tuttavatele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Loete sõnumeid ja/või sotsiaalmeedia postitusi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Kirjutate sõnumeid ja/või postitusi sotsiaalmeediasse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Loete uudiseid ja surfate internetis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Loete e-kirju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Pildistate ja filmite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110000"/>
              </a:lnSpc>
              <a:buNone/>
              <a:tabLst>
                <a:tab pos="0" algn="l"/>
              </a:tabLst>
            </a:pPr>
            <a:endParaRPr lang="et-EE" sz="12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64936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t-EE" sz="18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447" name="Content Placeholder 7"/>
          <p:cNvSpPr/>
          <p:nvPr/>
        </p:nvSpPr>
        <p:spPr>
          <a:xfrm>
            <a:off x="6493680" y="1499040"/>
            <a:ext cx="4859640" cy="488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SÕIDUKIJUHID, KES KASUTAVAD SÕIDUKIT JUHTIDES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TELEFONI </a:t>
            </a:r>
            <a:r>
              <a:rPr lang="en-GB" sz="1400" b="0" strike="noStrike" spc="-1" dirty="0">
                <a:solidFill>
                  <a:srgbClr val="242424"/>
                </a:solidFill>
                <a:latin typeface="Arial"/>
              </a:rPr>
              <a:t>(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2=1 VÕI 2)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endParaRPr lang="et-EE" sz="1400" b="1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</a:rPr>
              <a:t>4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. Kui tihti Te mootorsõiduki juhtimise ajal … ?</a:t>
            </a:r>
            <a:endParaRPr lang="et-EE" sz="1400" b="1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1400" b="1" strike="noStrike" spc="-1" dirty="0">
                <a:solidFill>
                  <a:srgbClr val="242424"/>
                </a:solidFill>
                <a:latin typeface="Arial"/>
              </a:rPr>
              <a:t> 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400" b="0" i="1" strike="noStrike" spc="-1" dirty="0">
                <a:solidFill>
                  <a:srgbClr val="242424"/>
                </a:solidFill>
                <a:latin typeface="Arial"/>
              </a:rPr>
              <a:t>Mitte kunagi / Mõnikord / Sageli / Alati / Ei oska öelda</a:t>
            </a:r>
            <a:endParaRPr lang="et-EE" sz="1400" b="0" i="1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hoiate telefoni rääkimise ajal käes või kõrva ääres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kasutate telefoniga rääkimiseks käed-vabad-seadet</a:t>
            </a:r>
            <a:endParaRPr lang="en-GB" sz="1400" b="0" strike="noStrike" spc="-1" dirty="0">
              <a:latin typeface="Arial"/>
            </a:endParaRPr>
          </a:p>
          <a:p>
            <a:pPr marL="457200">
              <a:lnSpc>
                <a:spcPct val="110000"/>
              </a:lnSpc>
              <a:buNone/>
              <a:tabLst>
                <a:tab pos="0" algn="l"/>
              </a:tabLst>
            </a:pPr>
            <a:endParaRPr lang="en-GB" sz="1100" b="0" strike="noStrike" spc="-1" dirty="0">
              <a:latin typeface="Arial"/>
            </a:endParaRPr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59288F50-102E-B8DD-A4D5-EB0078BD0CB2}"/>
              </a:ext>
            </a:extLst>
          </p:cNvPr>
          <p:cNvSpPr txBox="1">
            <a:spLocks/>
          </p:cNvSpPr>
          <p:nvPr/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t-EE" sz="1800" spc="-1" dirty="0">
                <a:solidFill>
                  <a:srgbClr val="AA1E3C"/>
                </a:solidFill>
                <a:latin typeface="Arial"/>
              </a:rPr>
              <a:t>Mobiiltelefoni kasutamine</a:t>
            </a:r>
            <a:endParaRPr lang="en-GB" sz="1800" spc="-1" dirty="0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1440000" y="15944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GB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n-GB" sz="1400" b="0" strike="noStrike" spc="-1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Rehvid, nähtamatud liiklejad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455" name="Content Placeholder 11"/>
          <p:cNvSpPr/>
          <p:nvPr/>
        </p:nvSpPr>
        <p:spPr>
          <a:xfrm>
            <a:off x="1333483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K7-K10 </a:t>
            </a:r>
            <a:r>
              <a:rPr lang="en-US" sz="1400" b="0" strike="noStrike" spc="-1" dirty="0">
                <a:solidFill>
                  <a:srgbClr val="242424"/>
                </a:solidFill>
                <a:latin typeface="Arial"/>
              </a:rPr>
              <a:t>SÕIDUKIJUHID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(T1=1)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  <a:ea typeface="DejaVu Sans"/>
              </a:rPr>
              <a:t>7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. Kui sageli Te pöörate tähelepanu oma peamiselt kasutatava auto rehvide vanusele?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Püüan jälgida, et rehvide vanus ei ületaks 5 aastat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Püüan jälgida, et rehvide vanus ei ületaks 6-10 aastat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pööra tähelepanu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Muu, mis? ____________ (Jälgin mustri kulumist)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  <a:ea typeface="DejaVu Sans"/>
              </a:rPr>
              <a:t>8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. Mis tüüpi rehvid olid Teie peamiselt kasutataval autol viimasel talveperioodil?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Naastrehvid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Lamellrehvid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Suverehvid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juhi talveperioodil autot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FF2FBE1D-8EED-25B2-E2E6-C9EF1E1EDC86}"/>
              </a:ext>
            </a:extLst>
          </p:cNvPr>
          <p:cNvSpPr/>
          <p:nvPr/>
        </p:nvSpPr>
        <p:spPr>
          <a:xfrm>
            <a:off x="6673581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9. Kas Te olete viimase 12 kuu jooksul sattunud olukorda, kus pimeda ajal valgustamata asulavälisel teel sõites ilmub ootamatult vaatevälja teel liikuv helkurita või taskulambita jalakäija?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Jah, korra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Jah, korduvalt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pc="-1" dirty="0">
                <a:solidFill>
                  <a:srgbClr val="242424"/>
                </a:solidFill>
                <a:latin typeface="Arial"/>
                <a:ea typeface="DejaVu Sans"/>
              </a:rPr>
              <a:t>10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. Kas olete viimase 12 kuu jooksul sattunud olukorda, kus pimeda ajal valgustamata asulavälisel teel sõites ilmub ootamatult vaatevälja teel liikuv valgustamata jalgrattur?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Jah, korra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Jah, korduvalt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  <a:ea typeface="DejaVu Sans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SÕIDUKIJUHID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(T1=1)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6. Kui sageli Te kinnitate turvavöö autot juhtides?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(90-100% juhtudest)	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(0-40%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 oska öelda SÕITJA JUHI KÕRVALISTMEL (T1=2)</a:t>
            </a:r>
            <a:endParaRPr lang="en-GB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SÕITJAD JUHI KÕRVALISTMEL (T1=2)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11. Kui sageli Te kinnitate turvavöö istudes sõitjana juhi kõrvalistmel?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Reeglina (90-100% juhtudest)	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(0-40%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	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64936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SÕITJAD TAGAISTMEL (T1=3)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12. Kui sageli Te kinnitate turvavöö istudes sõitjana auto tagaistmel?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Reeglina (90-100% juhtudest)	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(0-40%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 </a:t>
            </a:r>
            <a:r>
              <a:rPr lang="et-EE" sz="1400" spc="-1" dirty="0">
                <a:solidFill>
                  <a:srgbClr val="242424"/>
                </a:solidFill>
              </a:rPr>
              <a:t>KINNITA TURVAVÖÖD (K12=3-5)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13. Mis põhjusel Te enamasti ei kinnita turvavööd istudes sõitjana auto tagaistmel?</a:t>
            </a:r>
            <a:r>
              <a:rPr lang="et-EE" sz="1400" b="0" i="1" strike="noStrike" cap="all" spc="-1" dirty="0">
                <a:solidFill>
                  <a:srgbClr val="242424"/>
                </a:solidFill>
                <a:latin typeface="Arial"/>
              </a:rPr>
              <a:t> VÕIB MITU VASTUST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      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Ebamugav/segab                     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lühike vahemaa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Unustan/pole harjumust             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Muu    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 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>
                <a:solidFill>
                  <a:srgbClr val="AA1E3C"/>
                </a:solidFill>
                <a:latin typeface="Arial"/>
              </a:rPr>
              <a:t>Turvavöö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SÕITNUD BUSSIGA (T1=4)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14. Kui sageli Te kinnitate turvavöö bussis, kui Teie istekoht on turvavööga varustatud...?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(90-100% juhtudest)	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Harva (10-40%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(0-10%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</a:t>
            </a:r>
            <a:r>
              <a:rPr lang="en-US" sz="1400" b="0" i="1" strike="noStrike" spc="-1" dirty="0">
                <a:solidFill>
                  <a:srgbClr val="242424"/>
                </a:solidFill>
                <a:latin typeface="Arial"/>
              </a:rPr>
              <a:t>	</a:t>
            </a:r>
            <a:endParaRPr lang="en-GB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 </a:t>
            </a:r>
            <a:r>
              <a:rPr lang="et-EE" sz="1400" spc="-1" dirty="0">
                <a:solidFill>
                  <a:srgbClr val="242424"/>
                </a:solidFill>
              </a:rPr>
              <a:t>KINNITA TURVAVÖÖD (K14=3-5)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15. Mis põhjusel Te enamasti ei kinnita turvavööd sõites bussis, mille istekoht on turvavööga varustatud? </a:t>
            </a:r>
            <a:r>
              <a:rPr lang="et-EE" sz="1400" b="0" i="1" strike="noStrike" cap="all" spc="-1" dirty="0">
                <a:solidFill>
                  <a:srgbClr val="242424"/>
                </a:solidFill>
                <a:latin typeface="Arial"/>
              </a:rPr>
              <a:t>VÕIB MITU VASTUST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Ebamugav, segab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Lühike vahemaa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Unustan, pole harjumust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Muu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 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64936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SÕITNUD BUSSIGA (T1=4)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16. Sõites turvavööga varustatud bussis, kui sageli Te olete viimase 12 kuu jooksul kuulnud, et bussijuht tuletab enne sõidu alustamist või sõidu ajal meelde vajadust kinnitada turvavööd?      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(90-100%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Harva (10-40%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(0-10%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 ole sõitnud turvavööga varustatud bussis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</a:t>
            </a:r>
            <a:endParaRPr lang="en-GB" sz="1400" b="0" strike="noStrike" spc="-1" dirty="0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>
                <a:solidFill>
                  <a:srgbClr val="AA1E3C"/>
                </a:solidFill>
                <a:latin typeface="Arial"/>
              </a:rPr>
              <a:t>Turvavöö bussis</a:t>
            </a:r>
            <a:endParaRPr lang="en-GB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PERES ON ALLA 15-AASTASI LAPSI (T2=1)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17. Kui sageli on Teie laps / lapsed sõidu ajal autos turvavööga või spetsiaalse turvavarustusega kinnitatud?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(90-100% juhtudest)		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Sageli (70-90% juhtudest)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Aeg-ajalt (40-70% juhtudest)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Enamasti mitte (0-40% juhtudest)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Laps(ed) pole autoga sõitnud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Laste turvavöö kinnitamine, mootorratturi turvavarustus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5EBBFB1C-8B7B-0C82-5FE5-8C85EA155863}"/>
              </a:ext>
            </a:extLst>
          </p:cNvPr>
          <p:cNvSpPr txBox="1">
            <a:spLocks/>
          </p:cNvSpPr>
          <p:nvPr/>
        </p:nvSpPr>
        <p:spPr>
          <a:xfrm>
            <a:off x="6030240" y="1499039"/>
            <a:ext cx="4859280" cy="521491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MOOTORRATTURID (T1=5)</a:t>
            </a:r>
            <a:endParaRPr lang="en-GB" sz="1400" spc="-1" dirty="0"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400" b="1" spc="-1" dirty="0">
                <a:solidFill>
                  <a:srgbClr val="242424"/>
                </a:solidFill>
                <a:latin typeface="Arial"/>
              </a:rPr>
              <a:t>18. Millist turvavarustust Te mootorrattaga </a:t>
            </a:r>
            <a:r>
              <a:rPr lang="en-US" sz="1400" b="1" spc="-1" dirty="0" err="1">
                <a:solidFill>
                  <a:srgbClr val="242424"/>
                </a:solidFill>
                <a:latin typeface="Arial"/>
              </a:rPr>
              <a:t>sõites</a:t>
            </a:r>
            <a:r>
              <a:rPr lang="en-US" sz="1400" b="1" spc="-1" dirty="0">
                <a:solidFill>
                  <a:srgbClr val="242424"/>
                </a:solidFill>
                <a:latin typeface="Arial"/>
              </a:rPr>
              <a:t> kasutate? </a:t>
            </a:r>
            <a:endParaRPr lang="et-EE" sz="1400" b="1" spc="-1" dirty="0">
              <a:solidFill>
                <a:srgbClr val="242424"/>
              </a:solidFill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400" i="1" cap="all" spc="-1" dirty="0">
                <a:solidFill>
                  <a:srgbClr val="242424"/>
                </a:solidFill>
                <a:latin typeface="Arial"/>
              </a:rPr>
              <a:t>VÕIB MITU VASTUST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Kiiver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Kindad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Jakk küünarnuki- ja/või õlakaitsmetega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Püksid puusa- ja/või põlvekaitsmetega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Mootorratturi erisaapad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Seljakaitse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Saapad (kaitsmeteta)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Mootorratturi jakk (kaitsmeteta)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Helkuritega jakk / vest / käeside / helkurtraksid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Mootorratturi püksid (kaitsmeteta)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Mootorratturi kombinesoon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Kaugelt nähtav kiiver (fluorestseeruvkollane/-oranž)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Kaelatugi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Eraldi põlvekaitsmed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n-US" sz="1400" spc="-1" dirty="0">
                <a:solidFill>
                  <a:srgbClr val="242424"/>
                </a:solidFill>
                <a:latin typeface="Arial"/>
              </a:rPr>
              <a:t>Muu (mis)?_______________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3"/>
              </a:buBlip>
              <a:tabLst>
                <a:tab pos="0" algn="l"/>
              </a:tabLst>
            </a:pPr>
            <a:r>
              <a:rPr lang="en-US" sz="1400" i="1" spc="-1" dirty="0">
                <a:solidFill>
                  <a:srgbClr val="242424"/>
                </a:solidFill>
                <a:latin typeface="Arial"/>
              </a:rPr>
              <a:t>Ei kasuta turvavarustust</a:t>
            </a:r>
            <a:endParaRPr lang="en-GB" sz="1400" spc="-1" dirty="0"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GB" sz="1400" spc="-1" dirty="0"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GB" sz="1400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Metoodika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Valimi jagunemine, n=1007, %</a:t>
            </a:r>
            <a:endParaRPr lang="en-GB" sz="18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3C215-9C3B-5A6F-23AE-B6A58F7A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5" y="1594347"/>
            <a:ext cx="4621169" cy="4724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8FB857-CF9B-9EAF-D77C-1AC29E80B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480" y="1594347"/>
            <a:ext cx="4657748" cy="466994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Ankeet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/>
          </p:nvPr>
        </p:nvSpPr>
        <p:spPr>
          <a:xfrm>
            <a:off x="13024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19. Kas Te olete</a:t>
            </a:r>
            <a:r>
              <a:rPr lang="nl-NL" sz="1400" b="1" strike="noStrike" spc="-1" dirty="0">
                <a:solidFill>
                  <a:srgbClr val="242424"/>
                </a:solidFill>
                <a:latin typeface="Arial"/>
              </a:rPr>
              <a:t> käesoleval aastal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 märganud tähelepanu häirivatest tegevustest hoidumisele suunatud liiklusohutuskampaaniat „Kui oled roolis, pane telefon puhkama”? </a:t>
            </a:r>
            <a:r>
              <a:rPr lang="ru-RU" sz="1400" b="1" strike="noStrike" spc="-1" dirty="0">
                <a:solidFill>
                  <a:srgbClr val="242424"/>
                </a:solidFill>
                <a:latin typeface="Arial"/>
              </a:rPr>
              <a:t>(</a:t>
            </a:r>
            <a:r>
              <a:rPr lang="en-US" sz="1400" b="1" strike="noStrike" spc="-1" dirty="0">
                <a:solidFill>
                  <a:srgbClr val="242424"/>
                </a:solidFill>
                <a:latin typeface="Arial"/>
              </a:rPr>
              <a:t>vene keeles</a:t>
            </a:r>
            <a:r>
              <a:rPr lang="et-EE" sz="1400" b="1" strike="noStrike" spc="-1" dirty="0">
                <a:solidFill>
                  <a:srgbClr val="242424"/>
                </a:solidFill>
                <a:latin typeface="Arial"/>
              </a:rPr>
              <a:t>: </a:t>
            </a:r>
            <a:r>
              <a:rPr lang="ru-RU" sz="1400" b="1" strike="noStrike" spc="-1" dirty="0">
                <a:solidFill>
                  <a:srgbClr val="242424"/>
                </a:solidFill>
                <a:latin typeface="Arial"/>
              </a:rPr>
              <a:t>“Когда ты за рулём, положи телефон отдыхать”)</a:t>
            </a:r>
            <a:endParaRPr lang="en-GB" sz="1400" b="1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Jah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Ei		 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00"/>
              <a:buBlip>
                <a:blip r:embed="rId2"/>
              </a:buBlip>
              <a:tabLst>
                <a:tab pos="0" algn="l"/>
              </a:tabLst>
            </a:pPr>
            <a:r>
              <a:rPr lang="et-EE" sz="1400" b="0" i="1" strike="noStrike" spc="-1" dirty="0">
                <a:solidFill>
                  <a:srgbClr val="242424"/>
                </a:solidFill>
                <a:latin typeface="Arial"/>
              </a:rPr>
              <a:t>Ei oska öelda </a:t>
            </a:r>
            <a:endParaRPr lang="et-EE" sz="1400" i="1" spc="-1" dirty="0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Kampaania märkamine</a:t>
            </a:r>
            <a:endParaRPr lang="en-GB" sz="1800" b="0" strike="noStrike" spc="-1" dirty="0">
              <a:latin typeface="Arial"/>
            </a:endParaRP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4C5F2F87-A83E-B5C8-FB3A-3D950C04202C}"/>
              </a:ext>
            </a:extLst>
          </p:cNvPr>
          <p:cNvSpPr txBox="1">
            <a:spLocks/>
          </p:cNvSpPr>
          <p:nvPr/>
        </p:nvSpPr>
        <p:spPr>
          <a:xfrm>
            <a:off x="6493680" y="1499040"/>
            <a:ext cx="48592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99"/>
              </a:spcBef>
              <a:buSzPct val="100000"/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ON NÄINUD KAMPAANIAT (K19=1)</a:t>
            </a:r>
            <a:endParaRPr lang="et-EE" sz="1400" spc="-1" dirty="0">
              <a:latin typeface="Arial"/>
            </a:endParaRPr>
          </a:p>
          <a:p>
            <a:pPr marL="0" indent="0">
              <a:spcBef>
                <a:spcPts val="499"/>
              </a:spcBef>
              <a:buSzPct val="100000"/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400" b="1" spc="-1" dirty="0">
                <a:solidFill>
                  <a:srgbClr val="242424"/>
                </a:solidFill>
                <a:latin typeface="Arial"/>
              </a:rPr>
              <a:t>20. Kus Te olete vastavat kampaaniat märganud</a:t>
            </a:r>
            <a:r>
              <a:rPr lang="en-US" sz="1400" spc="-1" dirty="0">
                <a:solidFill>
                  <a:srgbClr val="242424"/>
                </a:solidFill>
                <a:latin typeface="Arial"/>
              </a:rPr>
              <a:t>? </a:t>
            </a:r>
            <a:endParaRPr lang="et-EE" sz="1400" spc="-1" dirty="0">
              <a:latin typeface="Arial"/>
            </a:endParaRPr>
          </a:p>
          <a:p>
            <a:pPr marL="0" indent="0">
              <a:spcBef>
                <a:spcPts val="499"/>
              </a:spcBef>
              <a:buSzPct val="100000"/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en-US" sz="1400" spc="-1" dirty="0">
                <a:solidFill>
                  <a:srgbClr val="242424"/>
                </a:solidFill>
                <a:latin typeface="Arial"/>
              </a:rPr>
              <a:t>VÕIB MITU VASTUST!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Televisioonis          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nl-NL" sz="1400" spc="-1" dirty="0">
                <a:solidFill>
                  <a:srgbClr val="242424"/>
                </a:solidFill>
                <a:latin typeface="Arial"/>
              </a:rPr>
              <a:t>Raadios			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Spotify´s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Välireklaami plakatitel		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Internetis              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Mujal, kus? _____________</a:t>
            </a:r>
            <a:endParaRPr lang="en-GB" sz="1400" spc="-1" dirty="0">
              <a:latin typeface="Arial"/>
            </a:endParaRPr>
          </a:p>
          <a:p>
            <a:pPr lvl="1">
              <a:spcBef>
                <a:spcPts val="499"/>
              </a:spcBef>
              <a:buSzPct val="100000"/>
              <a:buFont typeface="Arial" panose="020B0604020202020204" pitchFamily="34" charset="0"/>
              <a:buBlip>
                <a:blip r:embed="rId2"/>
              </a:buBlip>
              <a:tabLst>
                <a:tab pos="0" algn="l"/>
              </a:tabLst>
            </a:pPr>
            <a:r>
              <a:rPr lang="et-EE" sz="1400" i="1" spc="-1" dirty="0">
                <a:solidFill>
                  <a:srgbClr val="242424"/>
                </a:solidFill>
                <a:latin typeface="Arial"/>
              </a:rPr>
              <a:t>Ei oska öelda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 </a:t>
            </a:r>
            <a:endParaRPr lang="en-GB" sz="1400" spc="-1" dirty="0"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GB" sz="1400" spc="-1" dirty="0">
              <a:latin typeface="Arial"/>
            </a:endParaRPr>
          </a:p>
          <a:p>
            <a:pPr>
              <a:spcBef>
                <a:spcPts val="1001"/>
              </a:spcBef>
              <a:buFont typeface="Arial" panose="020B0604020202020204" pitchFamily="34" charset="0"/>
              <a:buNone/>
              <a:tabLst>
                <a:tab pos="0" algn="l"/>
              </a:tabLst>
            </a:pPr>
            <a:endParaRPr lang="en-GB" sz="1400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612520" y="2982960"/>
            <a:ext cx="9050760" cy="860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3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>
                <a:solidFill>
                  <a:srgbClr val="AA1E3C"/>
                </a:solidFill>
                <a:latin typeface="Arial"/>
              </a:rPr>
              <a:t>Sihtgrupid</a:t>
            </a:r>
            <a:endParaRPr lang="en-GB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/>
          </p:nvPr>
        </p:nvSpPr>
        <p:spPr>
          <a:xfrm>
            <a:off x="1302480" y="1499040"/>
            <a:ext cx="10050480" cy="488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Liiklemise viis viimase 12 kuu jooksul (Slaid 7 )</a:t>
            </a:r>
            <a:endParaRPr lang="en-GB" sz="1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Viimasel 12 kuu jooksul on vähemalt 15-aastasest elanikkonnast: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66% liigelnud 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autojuhina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(738 ± 33 tuhat) – sagedamini </a:t>
            </a:r>
            <a:r>
              <a:rPr lang="et-EE" sz="1400" strike="noStrike" spc="-1" dirty="0">
                <a:solidFill>
                  <a:srgbClr val="242424"/>
                </a:solidFill>
                <a:latin typeface="Arial"/>
              </a:rPr>
              <a:t>mehed,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25-64-aastased, maapiirkondade, Põhja-Eesti elanikud, kõrgemasse sissetulekugruppi kuulujad; harvemini naised ja üle 64-aastased;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83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sõitnud 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juhi kõrvalistmel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(930 ± 26 tuhat) – sagedamini naised, 15-34-aastased; harvemini seevastu mehed ja üle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34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-aastased;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60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sõitnud 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auto tagaistmel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(671 ± 34 tuhat) – sagedamini 15-34-aastased ja tallinlased; harvemini seevastu üle 49-aastased;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64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sõitnud 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bussiga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(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71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5 ± 33 tuhat) – sagedamini 15-24-aastased, tallinlased; harvemini üle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34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-aastased, Kirde- ja Kesk-Eesti ning maapiirkondade elanikud.</a:t>
            </a:r>
            <a:endParaRPr lang="en-GB" sz="1400" b="0" strike="noStrike" spc="-1" dirty="0"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spc="-1" dirty="0">
                <a:solidFill>
                  <a:srgbClr val="242424"/>
                </a:solidFill>
                <a:latin typeface="Arial"/>
              </a:rPr>
              <a:t>4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juhtinud </a:t>
            </a: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mootorratast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(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44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 ± 13 tuhat) – sagedamini mehed,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kuni 50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-aastased, harvemini naised, üle 49-aastased.</a:t>
            </a:r>
            <a:endParaRPr lang="en-GB" sz="1400" b="0" strike="noStrike" spc="-1" dirty="0">
              <a:latin typeface="Arial"/>
            </a:endParaRPr>
          </a:p>
          <a:p>
            <a:pPr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Alates 2021. </a:t>
            </a:r>
            <a:r>
              <a:rPr lang="et-EE" sz="1400" spc="-1" dirty="0">
                <a:solidFill>
                  <a:srgbClr val="242424"/>
                </a:solidFill>
              </a:rPr>
              <a:t>aastast (Covid-19 piirangute lakkamisel) on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oluliselt tõusnud autoga liiklejate osakaal, seda ka juhi kõrval- kui ka tagaistmel. Kuid Covid-19 eelsel tasemele on taastunud ka bussiga liiklejate osakaal.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B2182B"/>
                </a:solidFill>
                <a:latin typeface="Arial"/>
              </a:rPr>
              <a:t>Laste olemasolu (Slaid 7)</a:t>
            </a:r>
            <a:endParaRPr lang="en-GB" sz="1800" b="0" strike="noStrike" spc="-1" dirty="0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  <a:tabLst>
                <a:tab pos="0" algn="l"/>
              </a:tabLst>
            </a:pPr>
            <a:r>
              <a:rPr lang="et-EE" sz="1400" b="0" strike="noStrike" spc="-1" dirty="0">
                <a:solidFill>
                  <a:srgbClr val="A01E28"/>
                </a:solidFill>
                <a:latin typeface="Arial"/>
              </a:rPr>
              <a:t>Alla 15-aastaseid lapsi 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on </a:t>
            </a:r>
            <a:r>
              <a:rPr lang="et-EE" sz="1400" spc="-1" dirty="0">
                <a:solidFill>
                  <a:srgbClr val="242424"/>
                </a:solidFill>
                <a:latin typeface="Arial"/>
              </a:rPr>
              <a:t>29</a:t>
            </a:r>
            <a:r>
              <a:rPr lang="et-EE" sz="1400" b="0" strike="noStrike" spc="-1" dirty="0">
                <a:solidFill>
                  <a:srgbClr val="242424"/>
                </a:solidFill>
                <a:latin typeface="Arial"/>
              </a:rPr>
              <a:t>% üle 15-aastaste elanike peredes. See näitaja pole aastatega muutunud.</a:t>
            </a:r>
            <a:endParaRPr lang="en-GB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GB" sz="1400" b="0" strike="noStrike" spc="-1" dirty="0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Sihtgrupid</a:t>
            </a:r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480" cy="42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t-EE" sz="3200" b="0" strike="noStrike" spc="-1">
                <a:solidFill>
                  <a:srgbClr val="A01E28"/>
                </a:solidFill>
                <a:latin typeface="Arial"/>
              </a:rPr>
              <a:t>Sihtgrupid</a:t>
            </a:r>
            <a:endParaRPr lang="en-GB" sz="3200" b="0" strike="noStrike" spc="-1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480" cy="43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>
                <a:solidFill>
                  <a:srgbClr val="AA1E3C"/>
                </a:solidFill>
                <a:latin typeface="Arial"/>
              </a:rPr>
              <a:t>Liiklemise viis viimase 12 kuu jooksul</a:t>
            </a:r>
            <a:endParaRPr lang="en-GB" sz="1800" b="0" strike="noStrike" spc="-1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9F910-B6FD-7825-D6A4-9A2BDC05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0" y="1468709"/>
            <a:ext cx="9620322" cy="49320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2549520" y="3337560"/>
            <a:ext cx="9051120" cy="860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  <a:buNone/>
            </a:pPr>
            <a:r>
              <a:rPr lang="et-EE" sz="6000" b="1" strike="noStrike" spc="-1" dirty="0">
                <a:solidFill>
                  <a:srgbClr val="AA1E3C"/>
                </a:solidFill>
                <a:latin typeface="Arial"/>
              </a:rPr>
              <a:t>Kõrvalised tegevused</a:t>
            </a:r>
            <a:br>
              <a:rPr sz="6000" dirty="0"/>
            </a:br>
            <a:r>
              <a:rPr lang="en-GB" sz="6000" b="1" strike="noStrike" spc="-1" dirty="0">
                <a:solidFill>
                  <a:srgbClr val="AA1E3C"/>
                </a:solidFill>
                <a:latin typeface="Arial"/>
              </a:rPr>
              <a:t>sõiduki juhtimisel</a:t>
            </a:r>
            <a:endParaRPr lang="et-EE" sz="6000" b="0" strike="noStrike" spc="-1" dirty="0">
              <a:solidFill>
                <a:srgbClr val="3F3F3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/>
          </p:nvPr>
        </p:nvSpPr>
        <p:spPr>
          <a:xfrm>
            <a:off x="1302480" y="1499040"/>
            <a:ext cx="10050840" cy="48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Liiklusreeglite eiramise ohtlikkust sõiduki juhtimisel hinnati erinevate väidete tõsidust hinnates.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Üldiselt peetakse kõiki loetletud liiklusreeglite eiramist väga ja pigem tõsisteks, seda kokku 3/4 või enamate poolt, s.h lausa 97-99% nõustub, et väga tõsised rikkumised on: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sõiduki juhtimine alkoholi mõju all;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sõnumite/sotsiaalmeedia postituste jälgimine;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punase tule alt läbisõit.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Veidi vähemad peavad ohtlikuks kiiruse ületamist enam kui 10 km/h (83%) ja mobiiltelefoni kasutamist käed-vabad-seadmeta (85%). 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Kiiruse ületamine kuni 10 km/h on aga ainus liiklusreegel, mille puhul 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peab 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selle eiramist tõsiseks ohuks vaid 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ligikaudu pool elanikkonnast (53%)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Võrreldes eelmiste aastatega on suhtumine erinevatesse ohtudesse muutunud tõsisemaks, seda kõige enam helistamise osas käed-vabad-seadmeta (+12%).</a:t>
            </a:r>
          </a:p>
          <a:p>
            <a:pPr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Suurenenud on </a:t>
            </a:r>
            <a:r>
              <a:rPr lang="et-EE" sz="1500" spc="-1" dirty="0">
                <a:solidFill>
                  <a:srgbClr val="242424"/>
                </a:solidFill>
              </a:rPr>
              <a:t>ka kiiruse ületamise kuni 10 km/h 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tõsiseks ohuks pidajate osakaal (+8%).</a:t>
            </a:r>
            <a:r>
              <a:rPr lang="et-EE" sz="1500" spc="-1" dirty="0">
                <a:solidFill>
                  <a:srgbClr val="242424"/>
                </a:solidFill>
              </a:rPr>
              <a:t> Samas sõidukijuhid peavad seda tõsiseks ohuks keskmisest vähem. </a:t>
            </a:r>
            <a:endParaRPr lang="et-EE" sz="1500" b="0" strike="noStrike" spc="-1" dirty="0">
              <a:solidFill>
                <a:srgbClr val="242424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endParaRPr lang="et-EE" sz="1500" b="0" strike="noStrike" spc="-1" dirty="0">
              <a:solidFill>
                <a:srgbClr val="242424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Taustaandmete vaatlemisel eristub, et eestikeelsed elanikud peavad keskmisest ohtlikumaks kiiruse ületamist rohkem kui 10 km/h (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87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% vs 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72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%) ja väsimusseisundis juhtimist (95% vs 89%), muukeelsed seevastu mobiiltelefoni kasutamist käed-vabad seadmeta (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92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% vs </a:t>
            </a:r>
            <a:r>
              <a:rPr lang="et-EE" sz="1500" spc="-1" dirty="0">
                <a:solidFill>
                  <a:srgbClr val="242424"/>
                </a:solidFill>
                <a:latin typeface="Arial"/>
              </a:rPr>
              <a:t>81</a:t>
            </a: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%).</a:t>
            </a: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SzPct val="100058"/>
              <a:buBlip>
                <a:blip r:embed="rId2"/>
              </a:buBlip>
            </a:pPr>
            <a:r>
              <a:rPr lang="et-EE" sz="1500" b="0" strike="noStrike" spc="-1" dirty="0">
                <a:solidFill>
                  <a:srgbClr val="242424"/>
                </a:solidFill>
                <a:latin typeface="Arial"/>
              </a:rPr>
              <a:t>Üleüldse peavad kõiki rikkumisi ohtlikumaks naised ja üle 64-aastased. Muus osas olulisi erisusi ei ilmnenud.</a:t>
            </a: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lang="et-EE" sz="1400" b="0" strike="noStrike" spc="-1" dirty="0">
              <a:solidFill>
                <a:srgbClr val="242424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title"/>
          </p:nvPr>
        </p:nvSpPr>
        <p:spPr>
          <a:xfrm>
            <a:off x="1302480" y="457200"/>
            <a:ext cx="10050840" cy="42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GB" sz="3200" b="0" strike="noStrike" spc="-1" dirty="0">
                <a:solidFill>
                  <a:srgbClr val="A01E28"/>
                </a:solidFill>
                <a:latin typeface="Arial"/>
              </a:rPr>
              <a:t>Kõrvalised tegevused sõiduki juhtimisel</a:t>
            </a:r>
            <a:endParaRPr lang="et-EE" sz="3200" b="0" strike="noStrike" spc="-1" dirty="0">
              <a:solidFill>
                <a:srgbClr val="3F3F3F"/>
              </a:solid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subTitle"/>
          </p:nvPr>
        </p:nvSpPr>
        <p:spPr>
          <a:xfrm>
            <a:off x="1302480" y="941040"/>
            <a:ext cx="10050840" cy="435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Ohtlikud tegevused 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(Slaid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 </a:t>
            </a:r>
            <a:r>
              <a:rPr lang="et-EE" sz="1800" spc="-1" dirty="0">
                <a:solidFill>
                  <a:srgbClr val="AA1E3C"/>
                </a:solidFill>
                <a:latin typeface="Arial"/>
              </a:rPr>
              <a:t>10</a:t>
            </a:r>
            <a:r>
              <a:rPr lang="et-EE" sz="1800" b="0" strike="noStrike" spc="-1" dirty="0">
                <a:solidFill>
                  <a:srgbClr val="AA1E3C"/>
                </a:solidFill>
                <a:latin typeface="Arial"/>
              </a:rPr>
              <a:t>-11</a:t>
            </a:r>
            <a:r>
              <a:rPr lang="en-GB" sz="1800" b="0" strike="noStrike" spc="-1" dirty="0">
                <a:solidFill>
                  <a:srgbClr val="AA1E3C"/>
                </a:solidFill>
                <a:latin typeface="Arial"/>
              </a:rPr>
              <a:t>)</a:t>
            </a:r>
            <a:endParaRPr lang="en-GB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424"/>
      </a:dk2>
      <a:lt2>
        <a:srgbClr val="E6E6E6"/>
      </a:lt2>
      <a:accent1>
        <a:srgbClr val="B2182B"/>
      </a:accent1>
      <a:accent2>
        <a:srgbClr val="EF8A62"/>
      </a:accent2>
      <a:accent3>
        <a:srgbClr val="FDDBC7"/>
      </a:accent3>
      <a:accent4>
        <a:srgbClr val="D1E5F0"/>
      </a:accent4>
      <a:accent5>
        <a:srgbClr val="67A9CF"/>
      </a:accent5>
      <a:accent6>
        <a:srgbClr val="2166AC"/>
      </a:accent6>
      <a:hlink>
        <a:srgbClr val="21ABF5"/>
      </a:hlink>
      <a:folHlink>
        <a:srgbClr val="EA7E8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49975</TotalTime>
  <Words>3063</Words>
  <Application>Microsoft Office PowerPoint</Application>
  <PresentationFormat>Laiekraan</PresentationFormat>
  <Paragraphs>358</Paragraphs>
  <Slides>40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7</vt:i4>
      </vt:variant>
      <vt:variant>
        <vt:lpstr>Slaidipealkirjad</vt:lpstr>
      </vt:variant>
      <vt:variant>
        <vt:i4>40</vt:i4>
      </vt:variant>
    </vt:vector>
  </HeadingPairs>
  <TitlesOfParts>
    <vt:vector size="51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Kõrvalised tegevused ja turvavarustuse kasutamine sõiduki juhtimisel</vt:lpstr>
      <vt:lpstr>Teemad</vt:lpstr>
      <vt:lpstr>Metoodika ja vastutajad</vt:lpstr>
      <vt:lpstr>Metoodika</vt:lpstr>
      <vt:lpstr>Sihtgrupid</vt:lpstr>
      <vt:lpstr>Sihtgrupid</vt:lpstr>
      <vt:lpstr>Sihtgrupid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Kõrvalised tegevused sõiduki juhtimisel</vt:lpstr>
      <vt:lpstr>Turvavöö kinnitamine sõidukis</vt:lpstr>
      <vt:lpstr>Turvavöö kinnitamine sõidukis</vt:lpstr>
      <vt:lpstr>Turvavöö kinnitamine sõidukis</vt:lpstr>
      <vt:lpstr>Turvavöö kinnitamine sõidukis</vt:lpstr>
      <vt:lpstr>Turvavöö kinnitamine sõidukis </vt:lpstr>
      <vt:lpstr>Turvavöö kinnitamine sõidukis</vt:lpstr>
      <vt:lpstr>Muu sõidukijuhtimisega seotu</vt:lpstr>
      <vt:lpstr>Muu sõidukijuhtimisega seotu</vt:lpstr>
      <vt:lpstr>Muu sõidukijuhtimisega seotu</vt:lpstr>
      <vt:lpstr>Muu sõidukijuhtimisega seotu</vt:lpstr>
      <vt:lpstr>Kampaania märkamine</vt:lpstr>
      <vt:lpstr>Kampaania märkamine</vt:lpstr>
      <vt:lpstr>Kampaania märkamine</vt:lpstr>
      <vt:lpstr>Kampaania märkamine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  <vt:lpstr>Ankeet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Sõiduki turvavarustus</dc:title>
  <dc:subject/>
  <dc:creator>Liis Grünberg</dc:creator>
  <dc:description/>
  <cp:lastModifiedBy>Raul Rom</cp:lastModifiedBy>
  <cp:revision>328</cp:revision>
  <cp:lastPrinted>2023-05-16T07:17:59Z</cp:lastPrinted>
  <dcterms:created xsi:type="dcterms:W3CDTF">2018-10-30T09:40:00Z</dcterms:created>
  <dcterms:modified xsi:type="dcterms:W3CDTF">2023-06-13T11:30:24Z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Laiekraan</vt:lpwstr>
  </property>
  <property fmtid="{D5CDD505-2E9C-101B-9397-08002B2CF9AE}" pid="3" name="Slides">
    <vt:i4>45</vt:i4>
  </property>
</Properties>
</file>