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49" r:id="rId3"/>
    <p:sldId id="258" r:id="rId4"/>
    <p:sldId id="264" r:id="rId5"/>
    <p:sldId id="261" r:id="rId6"/>
    <p:sldId id="305" r:id="rId7"/>
    <p:sldId id="303" r:id="rId8"/>
    <p:sldId id="298" r:id="rId9"/>
    <p:sldId id="308" r:id="rId10"/>
    <p:sldId id="309" r:id="rId11"/>
    <p:sldId id="310" r:id="rId12"/>
    <p:sldId id="342" r:id="rId13"/>
    <p:sldId id="351" r:id="rId14"/>
    <p:sldId id="341" r:id="rId15"/>
    <p:sldId id="317" r:id="rId16"/>
    <p:sldId id="299" r:id="rId17"/>
    <p:sldId id="316" r:id="rId18"/>
    <p:sldId id="318" r:id="rId19"/>
    <p:sldId id="331" r:id="rId20"/>
    <p:sldId id="319" r:id="rId21"/>
    <p:sldId id="330" r:id="rId22"/>
    <p:sldId id="300" r:id="rId23"/>
    <p:sldId id="321" r:id="rId24"/>
    <p:sldId id="332" r:id="rId25"/>
    <p:sldId id="334" r:id="rId26"/>
    <p:sldId id="346" r:id="rId27"/>
    <p:sldId id="358" r:id="rId28"/>
    <p:sldId id="359" r:id="rId29"/>
    <p:sldId id="344" r:id="rId30"/>
    <p:sldId id="324" r:id="rId31"/>
    <p:sldId id="325" r:id="rId32"/>
    <p:sldId id="350" r:id="rId33"/>
    <p:sldId id="302" r:id="rId34"/>
    <p:sldId id="356" r:id="rId35"/>
    <p:sldId id="304" r:id="rId36"/>
    <p:sldId id="357" r:id="rId37"/>
    <p:sldId id="291" r:id="rId38"/>
    <p:sldId id="293" r:id="rId39"/>
    <p:sldId id="337" r:id="rId40"/>
    <p:sldId id="295" r:id="rId41"/>
    <p:sldId id="352" r:id="rId42"/>
    <p:sldId id="294" r:id="rId43"/>
    <p:sldId id="338" r:id="rId44"/>
    <p:sldId id="339" r:id="rId45"/>
    <p:sldId id="340" r:id="rId46"/>
  </p:sldIdLst>
  <p:sldSz cx="12192000" cy="6858000"/>
  <p:notesSz cx="6858000" cy="9144000"/>
  <p:defaultTextStyle>
    <a:defPPr>
      <a:defRPr lang="et-E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E28"/>
    <a:srgbClr val="B2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6399"/>
  </p:normalViewPr>
  <p:slideViewPr>
    <p:cSldViewPr snapToGrid="0">
      <p:cViewPr varScale="1">
        <p:scale>
          <a:sx n="86" d="100"/>
          <a:sy n="86" d="100"/>
        </p:scale>
        <p:origin x="331" y="58"/>
      </p:cViewPr>
      <p:guideLst>
        <p:guide orient="horz" pos="2160"/>
        <p:guide pos="3840"/>
        <p:guide orient="horz" pos="2260"/>
      </p:guideLst>
    </p:cSldViewPr>
  </p:slideViewPr>
  <p:outlineViewPr>
    <p:cViewPr>
      <p:scale>
        <a:sx n="33" d="100"/>
        <a:sy n="33" d="100"/>
      </p:scale>
      <p:origin x="0" y="-31704"/>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3055A-61A9-9C47-AF40-D981CD0584BC}" type="datetimeFigureOut">
              <a:rPr lang="et-EE" smtClean="0"/>
              <a:t>07.12.2022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D646A-FD89-7D4B-BC15-A6140DE9727F}" type="slidenum">
              <a:rPr lang="et-EE" smtClean="0"/>
              <a:t>‹#›</a:t>
            </a:fld>
            <a:endParaRPr lang="et-EE"/>
          </a:p>
        </p:txBody>
      </p:sp>
    </p:spTree>
    <p:extLst>
      <p:ext uri="{BB962C8B-B14F-4D97-AF65-F5344CB8AC3E}">
        <p14:creationId xmlns:p14="http://schemas.microsoft.com/office/powerpoint/2010/main" val="372001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itel Pilt vasakul">
    <p:bg>
      <p:bgPr>
        <a:solidFill>
          <a:schemeClr val="bg1"/>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575999" y="0"/>
            <a:ext cx="4408923" cy="6858000"/>
          </a:xfrm>
          <a:custGeom>
            <a:avLst/>
            <a:gdLst>
              <a:gd name="connsiteX0" fmla="*/ 0 w 4408923"/>
              <a:gd name="connsiteY0" fmla="*/ 0 h 6858000"/>
              <a:gd name="connsiteX1" fmla="*/ 4408923 w 4408923"/>
              <a:gd name="connsiteY1" fmla="*/ 0 h 6858000"/>
              <a:gd name="connsiteX2" fmla="*/ 4408923 w 4408923"/>
              <a:gd name="connsiteY2" fmla="*/ 6858000 h 6858000"/>
              <a:gd name="connsiteX3" fmla="*/ 0 w 4408923"/>
              <a:gd name="connsiteY3" fmla="*/ 6858000 h 6858000"/>
              <a:gd name="connsiteX4" fmla="*/ 0 w 4408923"/>
              <a:gd name="connsiteY4" fmla="*/ 6034725 h 6858000"/>
              <a:gd name="connsiteX5" fmla="*/ 208 w 4408923"/>
              <a:gd name="connsiteY5" fmla="*/ 6034804 h 6858000"/>
              <a:gd name="connsiteX6" fmla="*/ 376702 w 4408923"/>
              <a:gd name="connsiteY6" fmla="*/ 6098185 h 6858000"/>
              <a:gd name="connsiteX7" fmla="*/ 1681141 w 4408923"/>
              <a:gd name="connsiteY7" fmla="*/ 4860459 h 6858000"/>
              <a:gd name="connsiteX8" fmla="*/ 460294 w 4408923"/>
              <a:gd name="connsiteY8" fmla="*/ 3540207 h 6858000"/>
              <a:gd name="connsiteX9" fmla="*/ 387188 w 4408923"/>
              <a:gd name="connsiteY9" fmla="*/ 3538866 h 6858000"/>
              <a:gd name="connsiteX10" fmla="*/ 10193 w 4408923"/>
              <a:gd name="connsiteY10" fmla="*/ 3599167 h 6858000"/>
              <a:gd name="connsiteX11" fmla="*/ 0 w 4408923"/>
              <a:gd name="connsiteY11" fmla="*/ 3602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923" h="6858000">
                <a:moveTo>
                  <a:pt x="0" y="0"/>
                </a:moveTo>
                <a:lnTo>
                  <a:pt x="4408923" y="0"/>
                </a:lnTo>
                <a:lnTo>
                  <a:pt x="4408923" y="6858000"/>
                </a:lnTo>
                <a:lnTo>
                  <a:pt x="0" y="6858000"/>
                </a:lnTo>
                <a:lnTo>
                  <a:pt x="0" y="6034725"/>
                </a:lnTo>
                <a:lnTo>
                  <a:pt x="208" y="6034804"/>
                </a:lnTo>
                <a:cubicBezTo>
                  <a:pt x="118918" y="6073701"/>
                  <a:pt x="245346" y="6095777"/>
                  <a:pt x="376702" y="6098185"/>
                </a:cubicBezTo>
                <a:cubicBezTo>
                  <a:pt x="1077218" y="6111027"/>
                  <a:pt x="1658225" y="5559734"/>
                  <a:pt x="1681141" y="4860459"/>
                </a:cubicBezTo>
                <a:cubicBezTo>
                  <a:pt x="1704060" y="4161093"/>
                  <a:pt x="1160249" y="3573003"/>
                  <a:pt x="460294" y="3540207"/>
                </a:cubicBezTo>
                <a:lnTo>
                  <a:pt x="387188" y="3538866"/>
                </a:lnTo>
                <a:cubicBezTo>
                  <a:pt x="255819" y="3540201"/>
                  <a:pt x="129216" y="3561243"/>
                  <a:pt x="10193" y="3599167"/>
                </a:cubicBezTo>
                <a:lnTo>
                  <a:pt x="0" y="3602972"/>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5736841" y="2533153"/>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5736839" y="5059254"/>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1" y="3538801"/>
            <a:ext cx="1974433" cy="2567689"/>
          </a:xfrm>
          <a:prstGeom prst="rect">
            <a:avLst/>
          </a:prstGeom>
        </p:spPr>
      </p:pic>
    </p:spTree>
    <p:extLst>
      <p:ext uri="{BB962C8B-B14F-4D97-AF65-F5344CB8AC3E}">
        <p14:creationId xmlns:p14="http://schemas.microsoft.com/office/powerpoint/2010/main" val="84737620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itel pilt paremal">
    <p:bg>
      <p:bgPr>
        <a:solidFill>
          <a:schemeClr val="bg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7783513" y="0"/>
            <a:ext cx="4408487" cy="6867525"/>
          </a:xfrm>
          <a:custGeom>
            <a:avLst/>
            <a:gdLst>
              <a:gd name="connsiteX0" fmla="*/ 0 w 4408487"/>
              <a:gd name="connsiteY0" fmla="*/ 0 h 6867525"/>
              <a:gd name="connsiteX1" fmla="*/ 4408487 w 4408487"/>
              <a:gd name="connsiteY1" fmla="*/ 0 h 6867525"/>
              <a:gd name="connsiteX2" fmla="*/ 4408487 w 4408487"/>
              <a:gd name="connsiteY2" fmla="*/ 6867525 h 6867525"/>
              <a:gd name="connsiteX3" fmla="*/ 0 w 4408487"/>
              <a:gd name="connsiteY3" fmla="*/ 6867525 h 6867525"/>
              <a:gd name="connsiteX4" fmla="*/ 0 w 4408487"/>
              <a:gd name="connsiteY4" fmla="*/ 6032186 h 6867525"/>
              <a:gd name="connsiteX5" fmla="*/ 108414 w 4408487"/>
              <a:gd name="connsiteY5" fmla="*/ 6062418 h 6867525"/>
              <a:gd name="connsiteX6" fmla="*/ 365715 w 4408487"/>
              <a:gd name="connsiteY6" fmla="*/ 6094106 h 6867525"/>
              <a:gd name="connsiteX7" fmla="*/ 1685089 w 4408487"/>
              <a:gd name="connsiteY7" fmla="*/ 4855586 h 6867525"/>
              <a:gd name="connsiteX8" fmla="*/ 456140 w 4408487"/>
              <a:gd name="connsiteY8" fmla="*/ 3527283 h 6867525"/>
              <a:gd name="connsiteX9" fmla="*/ 395862 w 4408487"/>
              <a:gd name="connsiteY9" fmla="*/ 3525881 h 6867525"/>
              <a:gd name="connsiteX10" fmla="*/ 15171 w 4408487"/>
              <a:gd name="connsiteY10" fmla="*/ 3582733 h 6867525"/>
              <a:gd name="connsiteX11" fmla="*/ 0 w 4408487"/>
              <a:gd name="connsiteY11" fmla="*/ 3588214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487" h="6867525">
                <a:moveTo>
                  <a:pt x="0" y="0"/>
                </a:moveTo>
                <a:lnTo>
                  <a:pt x="4408487" y="0"/>
                </a:lnTo>
                <a:lnTo>
                  <a:pt x="4408487" y="6867525"/>
                </a:lnTo>
                <a:lnTo>
                  <a:pt x="0" y="6867525"/>
                </a:lnTo>
                <a:lnTo>
                  <a:pt x="0" y="6032186"/>
                </a:lnTo>
                <a:lnTo>
                  <a:pt x="108414" y="6062418"/>
                </a:lnTo>
                <a:cubicBezTo>
                  <a:pt x="191366" y="6081203"/>
                  <a:pt x="277410" y="6092051"/>
                  <a:pt x="365715" y="6094106"/>
                </a:cubicBezTo>
                <a:cubicBezTo>
                  <a:pt x="1071950" y="6110541"/>
                  <a:pt x="1660107" y="5558428"/>
                  <a:pt x="1685089" y="4855586"/>
                </a:cubicBezTo>
                <a:cubicBezTo>
                  <a:pt x="1710082" y="4152430"/>
                  <a:pt x="1162112" y="3560159"/>
                  <a:pt x="456140" y="3527283"/>
                </a:cubicBezTo>
                <a:lnTo>
                  <a:pt x="395862" y="3525881"/>
                </a:lnTo>
                <a:cubicBezTo>
                  <a:pt x="263387" y="3525881"/>
                  <a:pt x="135534" y="3545773"/>
                  <a:pt x="15171" y="3582733"/>
                </a:cubicBezTo>
                <a:lnTo>
                  <a:pt x="0" y="3588214"/>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1033103" y="2432434"/>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355" y="3521459"/>
            <a:ext cx="1982054" cy="2577600"/>
          </a:xfrm>
          <a:prstGeom prst="rect">
            <a:avLst/>
          </a:prstGeom>
        </p:spPr>
      </p:pic>
    </p:spTree>
    <p:extLst>
      <p:ext uri="{BB962C8B-B14F-4D97-AF65-F5344CB8AC3E}">
        <p14:creationId xmlns:p14="http://schemas.microsoft.com/office/powerpoint/2010/main" val="463348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itel pilttaust tekst vasak">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11000284"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07/12/22</a:t>
            </a:fld>
            <a:endParaRPr lang="en-GB" sz="1404" dirty="0">
              <a:solidFill>
                <a:schemeClr val="bg2">
                  <a:lumMod val="95000"/>
                </a:schemeClr>
              </a:solidFill>
            </a:endParaRPr>
          </a:p>
        </p:txBody>
      </p:sp>
      <p:sp>
        <p:nvSpPr>
          <p:cNvPr id="2" name="Title 1"/>
          <p:cNvSpPr>
            <a:spLocks noGrp="1"/>
          </p:cNvSpPr>
          <p:nvPr>
            <p:ph type="ctrTitle"/>
          </p:nvPr>
        </p:nvSpPr>
        <p:spPr>
          <a:xfrm>
            <a:off x="1033103" y="2327659"/>
            <a:ext cx="6121239" cy="2387600"/>
          </a:xfrm>
        </p:spPr>
        <p:txBody>
          <a:bodyPr anchor="b"/>
          <a:lstStyle>
            <a:lvl1pPr algn="l">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9424069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itel pilttaust tekst parem">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686792"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07/12/22</a:t>
            </a:fld>
            <a:endParaRPr lang="en-GB" sz="1404" dirty="0">
              <a:solidFill>
                <a:schemeClr val="bg2">
                  <a:lumMod val="95000"/>
                </a:schemeClr>
              </a:solidFill>
            </a:endParaRPr>
          </a:p>
        </p:txBody>
      </p:sp>
      <p:sp>
        <p:nvSpPr>
          <p:cNvPr id="2" name="Title 1"/>
          <p:cNvSpPr>
            <a:spLocks noGrp="1"/>
          </p:cNvSpPr>
          <p:nvPr>
            <p:ph type="ctrTitle"/>
          </p:nvPr>
        </p:nvSpPr>
        <p:spPr>
          <a:xfrm>
            <a:off x="5550513" y="2327659"/>
            <a:ext cx="6121239" cy="2387600"/>
          </a:xfrm>
        </p:spPr>
        <p:txBody>
          <a:bodyPr anchor="b"/>
          <a:lstStyle>
            <a:lvl1pPr algn="r">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5550513" y="4989511"/>
            <a:ext cx="6121239" cy="1559261"/>
          </a:xfrm>
        </p:spPr>
        <p:txBody>
          <a:bodyPr/>
          <a:lstStyle>
            <a:lvl1pPr marL="0" indent="0" algn="r">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203870468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itel vahele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0371" y="2573079"/>
            <a:ext cx="9051380" cy="861238"/>
          </a:xfrm>
        </p:spPr>
        <p:txBody>
          <a:bodyPr anchor="b"/>
          <a:lstStyle>
            <a:lvl1pPr algn="l">
              <a:defRPr lang="en-GB" sz="6000" b="1" i="0" u="none" strike="noStrike" baseline="0" smtClean="0">
                <a:solidFill>
                  <a:srgbClr val="AA1E3C"/>
                </a:solidFill>
                <a:latin typeface="Helvetica" panose="020B0604020202030204" pitchFamily="34" charset="0"/>
              </a:defRPr>
            </a:lvl1pPr>
          </a:lstStyle>
          <a:p>
            <a:r>
              <a:rPr lang="en-US"/>
              <a:t>Click to edit Master title style</a:t>
            </a:r>
            <a:endParaRPr lang="et-EE" dirty="0"/>
          </a:p>
        </p:txBody>
      </p:sp>
      <p:sp>
        <p:nvSpPr>
          <p:cNvPr id="8" name="Subtitle 2"/>
          <p:cNvSpPr>
            <a:spLocks noGrp="1"/>
          </p:cNvSpPr>
          <p:nvPr>
            <p:ph type="subTitle" idx="1"/>
          </p:nvPr>
        </p:nvSpPr>
        <p:spPr>
          <a:xfrm>
            <a:off x="2620371" y="3452844"/>
            <a:ext cx="9051380" cy="794602"/>
          </a:xfrm>
        </p:spPr>
        <p:txBody>
          <a:bodyPr>
            <a:normAutofit/>
          </a:bodyPr>
          <a:lstStyle>
            <a:lvl1pPr marL="0" indent="0" algn="l">
              <a:buNone/>
              <a:defRPr sz="60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62" y="2169001"/>
            <a:ext cx="1972111" cy="2567689"/>
          </a:xfrm>
          <a:prstGeom prst="rect">
            <a:avLst/>
          </a:prstGeom>
        </p:spPr>
      </p:pic>
    </p:spTree>
    <p:extLst>
      <p:ext uri="{BB962C8B-B14F-4D97-AF65-F5344CB8AC3E}">
        <p14:creationId xmlns:p14="http://schemas.microsoft.com/office/powerpoint/2010/main" val="124844675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laid üks sisukast">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0" name="Content Placeholder 2"/>
          <p:cNvSpPr>
            <a:spLocks noGrp="1"/>
          </p:cNvSpPr>
          <p:nvPr>
            <p:ph sz="half" idx="1"/>
          </p:nvPr>
        </p:nvSpPr>
        <p:spPr>
          <a:xfrm>
            <a:off x="1302488" y="1499191"/>
            <a:ext cx="10051312"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013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laid kaks sisuka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t-EE" dirty="0" err="1"/>
              <a:t>kljahsdkljhalkjshd</a:t>
            </a:r>
            <a:endParaRPr lang="et-EE" dirty="0"/>
          </a:p>
        </p:txBody>
      </p:sp>
      <p:sp>
        <p:nvSpPr>
          <p:cNvPr id="3" name="Content Placeholder 2"/>
          <p:cNvSpPr>
            <a:spLocks noGrp="1"/>
          </p:cNvSpPr>
          <p:nvPr>
            <p:ph sz="half" idx="1"/>
          </p:nvPr>
        </p:nvSpPr>
        <p:spPr>
          <a:xfrm>
            <a:off x="1302488"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Content Placeholder 2"/>
          <p:cNvSpPr>
            <a:spLocks noGrp="1"/>
          </p:cNvSpPr>
          <p:nvPr>
            <p:ph sz="half" idx="13"/>
          </p:nvPr>
        </p:nvSpPr>
        <p:spPr>
          <a:xfrm>
            <a:off x="6493800"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08186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aid kolm sisukasti">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
        <p:nvSpPr>
          <p:cNvPr id="7" name="Content Placeholder 2"/>
          <p:cNvSpPr>
            <a:spLocks noGrp="1"/>
          </p:cNvSpPr>
          <p:nvPr>
            <p:ph sz="half" idx="1"/>
          </p:nvPr>
        </p:nvSpPr>
        <p:spPr>
          <a:xfrm>
            <a:off x="1302487" y="1499191"/>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3" name="Content Placeholder 2"/>
          <p:cNvSpPr>
            <a:spLocks noGrp="1"/>
          </p:cNvSpPr>
          <p:nvPr>
            <p:ph sz="half" idx="15"/>
          </p:nvPr>
        </p:nvSpPr>
        <p:spPr>
          <a:xfrm>
            <a:off x="4708144" y="1499190"/>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Content Placeholder 2"/>
          <p:cNvSpPr>
            <a:spLocks noGrp="1"/>
          </p:cNvSpPr>
          <p:nvPr>
            <p:ph sz="half" idx="16"/>
          </p:nvPr>
        </p:nvSpPr>
        <p:spPr>
          <a:xfrm>
            <a:off x="8113801" y="1499189"/>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12061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2488" y="365125"/>
            <a:ext cx="10051312" cy="1325563"/>
          </a:xfrm>
          <a:prstGeom prst="rect">
            <a:avLst/>
          </a:prstGeom>
        </p:spPr>
        <p:txBody>
          <a:bodyPr vert="horz" lIns="91440" tIns="45720" rIns="91440" bIns="45720" rtlCol="0" anchor="ctr">
            <a:normAutofit/>
          </a:bodyPr>
          <a:lstStyle/>
          <a:p>
            <a:r>
              <a:rPr lang="en-US"/>
              <a:t>Click to edit Master title style</a:t>
            </a:r>
            <a:endParaRPr lang="et-EE" dirty="0"/>
          </a:p>
        </p:txBody>
      </p:sp>
      <p:sp>
        <p:nvSpPr>
          <p:cNvPr id="3" name="Text Placeholder 2"/>
          <p:cNvSpPr>
            <a:spLocks noGrp="1"/>
          </p:cNvSpPr>
          <p:nvPr>
            <p:ph type="body" idx="1"/>
          </p:nvPr>
        </p:nvSpPr>
        <p:spPr>
          <a:xfrm>
            <a:off x="1302488" y="1825625"/>
            <a:ext cx="100513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Slide Number Placeholder 5"/>
          <p:cNvSpPr>
            <a:spLocks noGrp="1"/>
          </p:cNvSpPr>
          <p:nvPr>
            <p:ph type="sldNum" sz="quarter" idx="4"/>
          </p:nvPr>
        </p:nvSpPr>
        <p:spPr>
          <a:xfrm>
            <a:off x="186072" y="6031614"/>
            <a:ext cx="452104" cy="365125"/>
          </a:xfrm>
          <a:prstGeom prst="rect">
            <a:avLst/>
          </a:prstGeom>
        </p:spPr>
        <p:txBody>
          <a:bodyPr vert="horz" lIns="91440" tIns="45720" rIns="91440" bIns="45720" rtlCol="0" anchor="ctr"/>
          <a:lstStyle>
            <a:lvl1pPr algn="r">
              <a:defRPr sz="1200">
                <a:solidFill>
                  <a:schemeClr val="bg1"/>
                </a:solidFill>
              </a:defRPr>
            </a:lvl1pPr>
          </a:lstStyle>
          <a:p>
            <a:fld id="{9C3A84B4-50EE-4E03-B6D7-AB5456BA3390}" type="slidenum">
              <a:rPr lang="et-EE" smtClean="0"/>
              <a:pPr/>
              <a:t>‹#›</a:t>
            </a:fld>
            <a:endParaRPr lang="et-EE" dirty="0"/>
          </a:p>
        </p:txBody>
      </p:sp>
    </p:spTree>
    <p:extLst>
      <p:ext uri="{BB962C8B-B14F-4D97-AF65-F5344CB8AC3E}">
        <p14:creationId xmlns:p14="http://schemas.microsoft.com/office/powerpoint/2010/main" val="35824380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52" r:id="rId7"/>
    <p:sldLayoutId id="2147483666" r:id="rId8"/>
  </p:sldLayoutIdLst>
  <p:hf hdr="0" ftr="0" dt="0"/>
  <p:txStyles>
    <p:titleStyle>
      <a:lvl1pPr algn="l" defTabSz="914377" rtl="0" eaLnBrk="1" latinLnBrk="0" hangingPunct="1">
        <a:lnSpc>
          <a:spcPct val="90000"/>
        </a:lnSpc>
        <a:spcBef>
          <a:spcPct val="0"/>
        </a:spcBef>
        <a:buNone/>
        <a:defRPr sz="5000" kern="1200">
          <a:solidFill>
            <a:srgbClr val="A01E28"/>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mailto:liis@turu-uuringute.ee"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ctrTitle"/>
          </p:nvPr>
        </p:nvSpPr>
        <p:spPr/>
        <p:txBody>
          <a:bodyPr>
            <a:normAutofit/>
          </a:bodyPr>
          <a:lstStyle/>
          <a:p>
            <a:r>
              <a:rPr lang="en-GB" dirty="0" err="1"/>
              <a:t>Sõiduki</a:t>
            </a:r>
            <a:r>
              <a:rPr lang="en-GB" dirty="0"/>
              <a:t> </a:t>
            </a:r>
            <a:r>
              <a:rPr lang="en-GB" dirty="0" err="1"/>
              <a:t>turvavarustus</a:t>
            </a:r>
            <a:endParaRPr lang="en-GB" dirty="0"/>
          </a:p>
        </p:txBody>
      </p:sp>
      <p:sp>
        <p:nvSpPr>
          <p:cNvPr id="68" name="Subtitle 67"/>
          <p:cNvSpPr>
            <a:spLocks noGrp="1"/>
          </p:cNvSpPr>
          <p:nvPr>
            <p:ph type="subTitle" idx="1"/>
          </p:nvPr>
        </p:nvSpPr>
        <p:spPr/>
        <p:txBody>
          <a:bodyPr/>
          <a:lstStyle/>
          <a:p>
            <a:r>
              <a:rPr lang="en-GB" dirty="0"/>
              <a:t>11/202</a:t>
            </a:r>
            <a:r>
              <a:rPr lang="et-EE" dirty="0"/>
              <a:t>2</a:t>
            </a:r>
            <a:endParaRPr lang="en-GB" dirty="0"/>
          </a:p>
          <a:p>
            <a:r>
              <a:rPr lang="en-GB" dirty="0" err="1"/>
              <a:t>Transpordiamet</a:t>
            </a:r>
            <a:endParaRPr lang="en-GB" dirty="0"/>
          </a:p>
        </p:txBody>
      </p:sp>
      <p:pic>
        <p:nvPicPr>
          <p:cNvPr id="6" name="Picture Placeholder 5">
            <a:extLst>
              <a:ext uri="{FF2B5EF4-FFF2-40B4-BE49-F238E27FC236}">
                <a16:creationId xmlns:a16="http://schemas.microsoft.com/office/drawing/2014/main" id="{736917C6-3A89-5F4E-A852-70707DB062B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8573" r="28573"/>
          <a:stretch>
            <a:fillRect/>
          </a:stretch>
        </p:blipFill>
        <p:spPr/>
      </p:pic>
    </p:spTree>
    <p:extLst>
      <p:ext uri="{BB962C8B-B14F-4D97-AF65-F5344CB8AC3E}">
        <p14:creationId xmlns:p14="http://schemas.microsoft.com/office/powerpoint/2010/main" val="208854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70EAB-B81A-4D47-9EF4-EAB8E01497C7}"/>
              </a:ext>
            </a:extLst>
          </p:cNvPr>
          <p:cNvSpPr>
            <a:spLocks noGrp="1"/>
          </p:cNvSpPr>
          <p:nvPr>
            <p:ph type="title"/>
          </p:nvPr>
        </p:nvSpPr>
        <p:spPr/>
        <p:txBody>
          <a:bodyPr/>
          <a:lstStyle/>
          <a:p>
            <a:r>
              <a:rPr lang="et-EE" dirty="0"/>
              <a:t>Turvavöö kinnitamine sõidukis</a:t>
            </a:r>
          </a:p>
        </p:txBody>
      </p:sp>
      <p:sp>
        <p:nvSpPr>
          <p:cNvPr id="4" name="Subtitle 3">
            <a:extLst>
              <a:ext uri="{FF2B5EF4-FFF2-40B4-BE49-F238E27FC236}">
                <a16:creationId xmlns:a16="http://schemas.microsoft.com/office/drawing/2014/main" id="{821ABBEC-3B0F-044B-A620-A2E1871C5AEB}"/>
              </a:ext>
            </a:extLst>
          </p:cNvPr>
          <p:cNvSpPr>
            <a:spLocks noGrp="1"/>
          </p:cNvSpPr>
          <p:nvPr>
            <p:ph type="subTitle" idx="14"/>
          </p:nvPr>
        </p:nvSpPr>
        <p:spPr/>
        <p:txBody>
          <a:bodyPr/>
          <a:lstStyle/>
          <a:p>
            <a:r>
              <a:rPr lang="et-EE" dirty="0"/>
              <a:t>Turvavöö kinnitamine erinevates sihtgruppides, n=vastav sihtgrupp, %</a:t>
            </a:r>
          </a:p>
        </p:txBody>
      </p:sp>
      <p:sp>
        <p:nvSpPr>
          <p:cNvPr id="2" name="TextBox 1">
            <a:extLst>
              <a:ext uri="{FF2B5EF4-FFF2-40B4-BE49-F238E27FC236}">
                <a16:creationId xmlns:a16="http://schemas.microsoft.com/office/drawing/2014/main" id="{FE531809-830A-7B4B-A05E-29DFF84FE473}"/>
              </a:ext>
            </a:extLst>
          </p:cNvPr>
          <p:cNvSpPr txBox="1"/>
          <p:nvPr/>
        </p:nvSpPr>
        <p:spPr>
          <a:xfrm>
            <a:off x="1302488" y="6375801"/>
            <a:ext cx="9686078" cy="261610"/>
          </a:xfrm>
          <a:prstGeom prst="rect">
            <a:avLst/>
          </a:prstGeom>
          <a:noFill/>
        </p:spPr>
        <p:txBody>
          <a:bodyPr wrap="square" rtlCol="0">
            <a:spAutoFit/>
          </a:bodyPr>
          <a:lstStyle/>
          <a:p>
            <a:r>
              <a:rPr lang="et-EE" sz="1100" dirty="0"/>
              <a:t>* 2017. aastal oli skaalal vastustena eristatud ka 99-100% ja 90-99%, mis antud joonistel koondatud </a:t>
            </a:r>
          </a:p>
        </p:txBody>
      </p:sp>
      <p:pic>
        <p:nvPicPr>
          <p:cNvPr id="19" name="Sisu kohatäide 18">
            <a:extLst>
              <a:ext uri="{FF2B5EF4-FFF2-40B4-BE49-F238E27FC236}">
                <a16:creationId xmlns:a16="http://schemas.microsoft.com/office/drawing/2014/main" id="{08DF355E-3A71-6A6B-3480-CD54807F6905}"/>
              </a:ext>
            </a:extLst>
          </p:cNvPr>
          <p:cNvPicPr>
            <a:picLocks noGrp="1" noChangeAspect="1"/>
          </p:cNvPicPr>
          <p:nvPr>
            <p:ph sz="half" idx="1"/>
          </p:nvPr>
        </p:nvPicPr>
        <p:blipFill>
          <a:blip r:embed="rId2"/>
          <a:stretch>
            <a:fillRect/>
          </a:stretch>
        </p:blipFill>
        <p:spPr>
          <a:xfrm>
            <a:off x="1302746" y="1500103"/>
            <a:ext cx="4858933" cy="4883319"/>
          </a:xfrm>
          <a:prstGeom prst="rect">
            <a:avLst/>
          </a:prstGeom>
        </p:spPr>
      </p:pic>
      <p:pic>
        <p:nvPicPr>
          <p:cNvPr id="22" name="Sisu kohatäide 21">
            <a:extLst>
              <a:ext uri="{FF2B5EF4-FFF2-40B4-BE49-F238E27FC236}">
                <a16:creationId xmlns:a16="http://schemas.microsoft.com/office/drawing/2014/main" id="{02502260-4D07-985D-AA10-BD593DA8DA73}"/>
              </a:ext>
            </a:extLst>
          </p:cNvPr>
          <p:cNvPicPr>
            <a:picLocks noGrp="1" noChangeAspect="1"/>
          </p:cNvPicPr>
          <p:nvPr>
            <p:ph sz="half" idx="13"/>
          </p:nvPr>
        </p:nvPicPr>
        <p:blipFill>
          <a:blip r:embed="rId3"/>
          <a:stretch>
            <a:fillRect/>
          </a:stretch>
        </p:blipFill>
        <p:spPr>
          <a:xfrm>
            <a:off x="6496201" y="1498600"/>
            <a:ext cx="4855861" cy="4886325"/>
          </a:xfrm>
          <a:prstGeom prst="rect">
            <a:avLst/>
          </a:prstGeom>
        </p:spPr>
      </p:pic>
    </p:spTree>
    <p:extLst>
      <p:ext uri="{BB962C8B-B14F-4D97-AF65-F5344CB8AC3E}">
        <p14:creationId xmlns:p14="http://schemas.microsoft.com/office/powerpoint/2010/main" val="358655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isu kohatäide 20">
            <a:extLst>
              <a:ext uri="{FF2B5EF4-FFF2-40B4-BE49-F238E27FC236}">
                <a16:creationId xmlns:a16="http://schemas.microsoft.com/office/drawing/2014/main" id="{572CFB77-33EB-B4F6-796E-9F46FF8F9DF8}"/>
              </a:ext>
            </a:extLst>
          </p:cNvPr>
          <p:cNvPicPr>
            <a:picLocks noGrp="1" noChangeAspect="1"/>
          </p:cNvPicPr>
          <p:nvPr>
            <p:ph sz="half" idx="1"/>
          </p:nvPr>
        </p:nvPicPr>
        <p:blipFill>
          <a:blip r:embed="rId2"/>
          <a:stretch>
            <a:fillRect/>
          </a:stretch>
        </p:blipFill>
        <p:spPr>
          <a:xfrm>
            <a:off x="1490398" y="1499661"/>
            <a:ext cx="9425366" cy="4886325"/>
          </a:xfrm>
          <a:prstGeom prst="rect">
            <a:avLst/>
          </a:prstGeom>
        </p:spPr>
      </p:pic>
      <p:sp>
        <p:nvSpPr>
          <p:cNvPr id="3" name="Title 2">
            <a:extLst>
              <a:ext uri="{FF2B5EF4-FFF2-40B4-BE49-F238E27FC236}">
                <a16:creationId xmlns:a16="http://schemas.microsoft.com/office/drawing/2014/main" id="{C7370EAB-B81A-4D47-9EF4-EAB8E01497C7}"/>
              </a:ext>
            </a:extLst>
          </p:cNvPr>
          <p:cNvSpPr>
            <a:spLocks noGrp="1"/>
          </p:cNvSpPr>
          <p:nvPr>
            <p:ph type="title"/>
          </p:nvPr>
        </p:nvSpPr>
        <p:spPr/>
        <p:txBody>
          <a:bodyPr/>
          <a:lstStyle/>
          <a:p>
            <a:r>
              <a:rPr lang="et-EE" dirty="0"/>
              <a:t>Turvavöö kinnitamine sõidukis</a:t>
            </a:r>
          </a:p>
        </p:txBody>
      </p:sp>
      <p:sp>
        <p:nvSpPr>
          <p:cNvPr id="4" name="Subtitle 3">
            <a:extLst>
              <a:ext uri="{FF2B5EF4-FFF2-40B4-BE49-F238E27FC236}">
                <a16:creationId xmlns:a16="http://schemas.microsoft.com/office/drawing/2014/main" id="{821ABBEC-3B0F-044B-A620-A2E1871C5AEB}"/>
              </a:ext>
            </a:extLst>
          </p:cNvPr>
          <p:cNvSpPr>
            <a:spLocks noGrp="1"/>
          </p:cNvSpPr>
          <p:nvPr>
            <p:ph type="subTitle" idx="14"/>
          </p:nvPr>
        </p:nvSpPr>
        <p:spPr/>
        <p:txBody>
          <a:bodyPr/>
          <a:lstStyle/>
          <a:p>
            <a:r>
              <a:rPr lang="et-EE" dirty="0"/>
              <a:t>Turvavöö kinnitamine (enamasti) erinevates sihtgruppides, n=vastav sihtgrupp, %</a:t>
            </a:r>
          </a:p>
        </p:txBody>
      </p:sp>
      <p:cxnSp>
        <p:nvCxnSpPr>
          <p:cNvPr id="13" name="Straight Connector 12">
            <a:extLst>
              <a:ext uri="{FF2B5EF4-FFF2-40B4-BE49-F238E27FC236}">
                <a16:creationId xmlns:a16="http://schemas.microsoft.com/office/drawing/2014/main" id="{F0B0B48C-E748-D240-8893-C1330574208E}"/>
              </a:ext>
            </a:extLst>
          </p:cNvPr>
          <p:cNvCxnSpPr>
            <a:cxnSpLocks/>
          </p:cNvCxnSpPr>
          <p:nvPr/>
        </p:nvCxnSpPr>
        <p:spPr>
          <a:xfrm>
            <a:off x="4200484" y="2396775"/>
            <a:ext cx="0" cy="40936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9BE1D6-59CC-6648-91AD-1341EDED4E96}"/>
              </a:ext>
            </a:extLst>
          </p:cNvPr>
          <p:cNvCxnSpPr>
            <a:cxnSpLocks/>
          </p:cNvCxnSpPr>
          <p:nvPr/>
        </p:nvCxnSpPr>
        <p:spPr>
          <a:xfrm>
            <a:off x="5807992" y="2415944"/>
            <a:ext cx="0" cy="40936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E19EF38-7459-AB4F-8EF1-DDE157867CC9}"/>
              </a:ext>
            </a:extLst>
          </p:cNvPr>
          <p:cNvCxnSpPr>
            <a:cxnSpLocks/>
          </p:cNvCxnSpPr>
          <p:nvPr/>
        </p:nvCxnSpPr>
        <p:spPr>
          <a:xfrm>
            <a:off x="7300697" y="2415944"/>
            <a:ext cx="0" cy="40936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29D12D-C12F-F848-9405-B59D3B4F4547}"/>
              </a:ext>
            </a:extLst>
          </p:cNvPr>
          <p:cNvCxnSpPr>
            <a:cxnSpLocks/>
          </p:cNvCxnSpPr>
          <p:nvPr/>
        </p:nvCxnSpPr>
        <p:spPr>
          <a:xfrm>
            <a:off x="8351052" y="2415944"/>
            <a:ext cx="0" cy="40936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A76325-FF55-EF49-83E3-B3C62F030877}"/>
              </a:ext>
            </a:extLst>
          </p:cNvPr>
          <p:cNvCxnSpPr>
            <a:cxnSpLocks/>
          </p:cNvCxnSpPr>
          <p:nvPr/>
        </p:nvCxnSpPr>
        <p:spPr>
          <a:xfrm>
            <a:off x="10587393" y="2399318"/>
            <a:ext cx="0" cy="409367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DEC99CA-2087-074A-B24D-FF02B92C96ED}"/>
              </a:ext>
            </a:extLst>
          </p:cNvPr>
          <p:cNvSpPr/>
          <p:nvPr/>
        </p:nvSpPr>
        <p:spPr>
          <a:xfrm>
            <a:off x="8266129" y="3212309"/>
            <a:ext cx="294290" cy="3871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8" name="Oval 27">
            <a:extLst>
              <a:ext uri="{FF2B5EF4-FFF2-40B4-BE49-F238E27FC236}">
                <a16:creationId xmlns:a16="http://schemas.microsoft.com/office/drawing/2014/main" id="{37BC9731-84AB-5049-A8B7-7A2A7E76D04F}"/>
              </a:ext>
            </a:extLst>
          </p:cNvPr>
          <p:cNvSpPr/>
          <p:nvPr/>
        </p:nvSpPr>
        <p:spPr>
          <a:xfrm>
            <a:off x="7191110" y="4284664"/>
            <a:ext cx="294290" cy="2680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2" name="Oval 41">
            <a:extLst>
              <a:ext uri="{FF2B5EF4-FFF2-40B4-BE49-F238E27FC236}">
                <a16:creationId xmlns:a16="http://schemas.microsoft.com/office/drawing/2014/main" id="{2FAEB9FB-4938-4347-807D-569F5F3C26BA}"/>
              </a:ext>
            </a:extLst>
          </p:cNvPr>
          <p:cNvSpPr/>
          <p:nvPr/>
        </p:nvSpPr>
        <p:spPr>
          <a:xfrm>
            <a:off x="8538663" y="3817145"/>
            <a:ext cx="294290" cy="26801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accent6"/>
              </a:solidFill>
            </a:endParaRPr>
          </a:p>
        </p:txBody>
      </p:sp>
      <p:sp>
        <p:nvSpPr>
          <p:cNvPr id="55" name="Oval 54">
            <a:extLst>
              <a:ext uri="{FF2B5EF4-FFF2-40B4-BE49-F238E27FC236}">
                <a16:creationId xmlns:a16="http://schemas.microsoft.com/office/drawing/2014/main" id="{54200638-9E3C-C04A-84C0-ACE0AA90AC84}"/>
              </a:ext>
            </a:extLst>
          </p:cNvPr>
          <p:cNvSpPr/>
          <p:nvPr/>
        </p:nvSpPr>
        <p:spPr>
          <a:xfrm>
            <a:off x="8249503" y="4273680"/>
            <a:ext cx="294290" cy="2680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58" name="Oval 57">
            <a:extLst>
              <a:ext uri="{FF2B5EF4-FFF2-40B4-BE49-F238E27FC236}">
                <a16:creationId xmlns:a16="http://schemas.microsoft.com/office/drawing/2014/main" id="{E3434A70-E87D-E440-818B-9B59288A4B92}"/>
              </a:ext>
            </a:extLst>
          </p:cNvPr>
          <p:cNvSpPr/>
          <p:nvPr/>
        </p:nvSpPr>
        <p:spPr>
          <a:xfrm>
            <a:off x="8611990" y="5684881"/>
            <a:ext cx="298804" cy="40834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accent6"/>
              </a:solidFill>
            </a:endParaRPr>
          </a:p>
        </p:txBody>
      </p:sp>
    </p:spTree>
    <p:extLst>
      <p:ext uri="{BB962C8B-B14F-4D97-AF65-F5344CB8AC3E}">
        <p14:creationId xmlns:p14="http://schemas.microsoft.com/office/powerpoint/2010/main" val="103969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D2BAF-70C3-6945-9768-B90BBC7E713E}"/>
              </a:ext>
            </a:extLst>
          </p:cNvPr>
          <p:cNvSpPr>
            <a:spLocks noGrp="1"/>
          </p:cNvSpPr>
          <p:nvPr>
            <p:ph type="title"/>
          </p:nvPr>
        </p:nvSpPr>
        <p:spPr/>
        <p:txBody>
          <a:bodyPr/>
          <a:lstStyle/>
          <a:p>
            <a:r>
              <a:rPr lang="en-US" dirty="0"/>
              <a:t>T</a:t>
            </a:r>
            <a:r>
              <a:rPr lang="et-EE" dirty="0"/>
              <a:t>urvavöö kinnitamine sõidukis</a:t>
            </a:r>
            <a:br>
              <a:rPr lang="en-US" dirty="0"/>
            </a:br>
            <a:endParaRPr lang="et-EE" dirty="0"/>
          </a:p>
        </p:txBody>
      </p:sp>
      <p:sp>
        <p:nvSpPr>
          <p:cNvPr id="2" name="Subtitle 1">
            <a:extLst>
              <a:ext uri="{FF2B5EF4-FFF2-40B4-BE49-F238E27FC236}">
                <a16:creationId xmlns:a16="http://schemas.microsoft.com/office/drawing/2014/main" id="{4FBA8C30-DADF-0540-AE2F-E582FD7445A6}"/>
              </a:ext>
            </a:extLst>
          </p:cNvPr>
          <p:cNvSpPr>
            <a:spLocks noGrp="1"/>
          </p:cNvSpPr>
          <p:nvPr>
            <p:ph type="subTitle" idx="14"/>
          </p:nvPr>
        </p:nvSpPr>
        <p:spPr/>
        <p:txBody>
          <a:bodyPr/>
          <a:lstStyle/>
          <a:p>
            <a:r>
              <a:rPr lang="en-US" dirty="0"/>
              <a:t>T</a:t>
            </a:r>
            <a:r>
              <a:rPr lang="et-EE" dirty="0"/>
              <a:t>urvavöö mitte-kinnitamise põhjused</a:t>
            </a:r>
            <a:endParaRPr lang="et-EE" dirty="0">
              <a:highlight>
                <a:srgbClr val="FFFF00"/>
              </a:highlight>
            </a:endParaRPr>
          </a:p>
        </p:txBody>
      </p:sp>
      <p:pic>
        <p:nvPicPr>
          <p:cNvPr id="13" name="Sisu kohatäide 12">
            <a:extLst>
              <a:ext uri="{FF2B5EF4-FFF2-40B4-BE49-F238E27FC236}">
                <a16:creationId xmlns:a16="http://schemas.microsoft.com/office/drawing/2014/main" id="{68E77BF8-8E83-00DD-77F7-2054D99D7D08}"/>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pic>
        <p:nvPicPr>
          <p:cNvPr id="16" name="Sisu kohatäide 15">
            <a:extLst>
              <a:ext uri="{FF2B5EF4-FFF2-40B4-BE49-F238E27FC236}">
                <a16:creationId xmlns:a16="http://schemas.microsoft.com/office/drawing/2014/main" id="{01396AE7-248A-34FA-05DA-D6D8156FA114}"/>
              </a:ext>
            </a:extLst>
          </p:cNvPr>
          <p:cNvPicPr>
            <a:picLocks noGrp="1" noChangeAspect="1"/>
          </p:cNvPicPr>
          <p:nvPr>
            <p:ph sz="half" idx="1"/>
          </p:nvPr>
        </p:nvPicPr>
        <p:blipFill>
          <a:blip r:embed="rId3"/>
          <a:stretch>
            <a:fillRect/>
          </a:stretch>
        </p:blipFill>
        <p:spPr>
          <a:xfrm>
            <a:off x="1302746" y="1500103"/>
            <a:ext cx="4858933" cy="4883319"/>
          </a:xfrm>
          <a:prstGeom prst="rect">
            <a:avLst/>
          </a:prstGeom>
        </p:spPr>
      </p:pic>
      <p:sp>
        <p:nvSpPr>
          <p:cNvPr id="6" name="TextBox 5">
            <a:extLst>
              <a:ext uri="{FF2B5EF4-FFF2-40B4-BE49-F238E27FC236}">
                <a16:creationId xmlns:a16="http://schemas.microsoft.com/office/drawing/2014/main" id="{59DF737F-9A04-44E6-8298-79AEE1C9F638}"/>
              </a:ext>
            </a:extLst>
          </p:cNvPr>
          <p:cNvSpPr txBox="1"/>
          <p:nvPr/>
        </p:nvSpPr>
        <p:spPr>
          <a:xfrm>
            <a:off x="2964369" y="6417827"/>
            <a:ext cx="3400920" cy="246221"/>
          </a:xfrm>
          <a:prstGeom prst="rect">
            <a:avLst/>
          </a:prstGeom>
          <a:noFill/>
        </p:spPr>
        <p:txBody>
          <a:bodyPr wrap="square" rtlCol="0">
            <a:spAutoFit/>
          </a:bodyPr>
          <a:lstStyle/>
          <a:p>
            <a:r>
              <a:rPr lang="et-EE" sz="1000" dirty="0"/>
              <a:t>* Vastajate arv on üldistuste tegemiseks vähene</a:t>
            </a:r>
          </a:p>
        </p:txBody>
      </p:sp>
    </p:spTree>
    <p:extLst>
      <p:ext uri="{BB962C8B-B14F-4D97-AF65-F5344CB8AC3E}">
        <p14:creationId xmlns:p14="http://schemas.microsoft.com/office/powerpoint/2010/main" val="199578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4055-AB44-D441-B9D7-3C9762DA3DEE}"/>
              </a:ext>
            </a:extLst>
          </p:cNvPr>
          <p:cNvSpPr>
            <a:spLocks noGrp="1"/>
          </p:cNvSpPr>
          <p:nvPr>
            <p:ph type="title"/>
          </p:nvPr>
        </p:nvSpPr>
        <p:spPr/>
        <p:txBody>
          <a:bodyPr/>
          <a:lstStyle/>
          <a:p>
            <a:r>
              <a:rPr lang="en-US" dirty="0"/>
              <a:t>T</a:t>
            </a:r>
            <a:r>
              <a:rPr lang="et-EE" dirty="0"/>
              <a:t>urvavöö kinnitamine sõidukis</a:t>
            </a:r>
          </a:p>
        </p:txBody>
      </p:sp>
      <p:sp>
        <p:nvSpPr>
          <p:cNvPr id="3" name="Content Placeholder 2">
            <a:extLst>
              <a:ext uri="{FF2B5EF4-FFF2-40B4-BE49-F238E27FC236}">
                <a16:creationId xmlns:a16="http://schemas.microsoft.com/office/drawing/2014/main" id="{432F336F-1EBC-4C43-A3DA-AE7543E74FCE}"/>
              </a:ext>
            </a:extLst>
          </p:cNvPr>
          <p:cNvSpPr>
            <a:spLocks noGrp="1"/>
          </p:cNvSpPr>
          <p:nvPr>
            <p:ph sz="half" idx="1"/>
          </p:nvPr>
        </p:nvSpPr>
        <p:spPr/>
        <p:txBody>
          <a:bodyPr/>
          <a:lstStyle/>
          <a:p>
            <a:r>
              <a:rPr lang="et-EE" dirty="0"/>
              <a:t>Kaasreisijate turvavöö kinnitamist kontrollib sõidukijuhtidest 92% enamasti, lisaks 5% aeg-ajalt. Usinamad kontrollijad on 35-64-aastased sõidukijuhid. </a:t>
            </a:r>
          </a:p>
          <a:p>
            <a:r>
              <a:rPr lang="et-EE" dirty="0"/>
              <a:t>Viimastel aastatel on kaasreisijate turvavöö kinnitamist enamasti kontrollivate sõidukijuhtide osakaal püsinud üsna samal tasemel.</a:t>
            </a:r>
          </a:p>
          <a:p>
            <a:endParaRPr lang="et-EE" dirty="0"/>
          </a:p>
        </p:txBody>
      </p:sp>
      <p:sp>
        <p:nvSpPr>
          <p:cNvPr id="5" name="Subtitle 4">
            <a:extLst>
              <a:ext uri="{FF2B5EF4-FFF2-40B4-BE49-F238E27FC236}">
                <a16:creationId xmlns:a16="http://schemas.microsoft.com/office/drawing/2014/main" id="{7E00DEB6-2E48-6141-9A41-3EA6E1568F89}"/>
              </a:ext>
            </a:extLst>
          </p:cNvPr>
          <p:cNvSpPr>
            <a:spLocks noGrp="1"/>
          </p:cNvSpPr>
          <p:nvPr>
            <p:ph type="subTitle" idx="14"/>
          </p:nvPr>
        </p:nvSpPr>
        <p:spPr/>
        <p:txBody>
          <a:bodyPr/>
          <a:lstStyle/>
          <a:p>
            <a:r>
              <a:rPr lang="et-EE" dirty="0">
                <a:solidFill>
                  <a:schemeClr val="accent1"/>
                </a:solidFill>
              </a:rPr>
              <a:t>Kaasreisijate turvavöö kinnitamise kontrollimine sõidukijuhi poolt</a:t>
            </a:r>
            <a:endParaRPr lang="et-EE" dirty="0"/>
          </a:p>
          <a:p>
            <a:endParaRPr lang="et-EE" dirty="0"/>
          </a:p>
        </p:txBody>
      </p:sp>
      <p:pic>
        <p:nvPicPr>
          <p:cNvPr id="12" name="Sisu kohatäide 11">
            <a:extLst>
              <a:ext uri="{FF2B5EF4-FFF2-40B4-BE49-F238E27FC236}">
                <a16:creationId xmlns:a16="http://schemas.microsoft.com/office/drawing/2014/main" id="{27BBF68A-C8CA-90AC-E629-F595EE8D0816}"/>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120564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70EAB-B81A-4D47-9EF4-EAB8E01497C7}"/>
              </a:ext>
            </a:extLst>
          </p:cNvPr>
          <p:cNvSpPr>
            <a:spLocks noGrp="1"/>
          </p:cNvSpPr>
          <p:nvPr>
            <p:ph type="title"/>
          </p:nvPr>
        </p:nvSpPr>
        <p:spPr/>
        <p:txBody>
          <a:bodyPr/>
          <a:lstStyle/>
          <a:p>
            <a:r>
              <a:rPr lang="et-EE" dirty="0"/>
              <a:t>Turvavöö kinnitamine sõidukis</a:t>
            </a:r>
          </a:p>
        </p:txBody>
      </p:sp>
      <p:sp>
        <p:nvSpPr>
          <p:cNvPr id="2" name="Content Placeholder 1">
            <a:extLst>
              <a:ext uri="{FF2B5EF4-FFF2-40B4-BE49-F238E27FC236}">
                <a16:creationId xmlns:a16="http://schemas.microsoft.com/office/drawing/2014/main" id="{32A92B9D-4D22-2347-8421-30F9FC7AC62F}"/>
              </a:ext>
            </a:extLst>
          </p:cNvPr>
          <p:cNvSpPr>
            <a:spLocks noGrp="1"/>
          </p:cNvSpPr>
          <p:nvPr>
            <p:ph sz="half" idx="1"/>
          </p:nvPr>
        </p:nvSpPr>
        <p:spPr>
          <a:xfrm>
            <a:off x="1302488" y="1499191"/>
            <a:ext cx="4860000" cy="5160026"/>
          </a:xfrm>
        </p:spPr>
        <p:txBody>
          <a:bodyPr>
            <a:normAutofit/>
          </a:bodyPr>
          <a:lstStyle/>
          <a:p>
            <a:r>
              <a:rPr lang="et-EE" dirty="0">
                <a:solidFill>
                  <a:schemeClr val="accent1"/>
                </a:solidFill>
              </a:rPr>
              <a:t>Sellest, et bussis on turvavöö kinnitamine selle olemasolul kohustuslik, on teadlik 85% elanikkonnast</a:t>
            </a:r>
            <a:r>
              <a:rPr lang="et-EE" dirty="0"/>
              <a:t>; bussiga liiklejate seas on sellest teadlike osakaal 87%. Teadlikkus on mõlemas sihtgrupis tavapärasel tasemel.</a:t>
            </a:r>
          </a:p>
          <a:p>
            <a:r>
              <a:rPr lang="et-EE" dirty="0"/>
              <a:t>Vähemteadlikud on vastavast kohustusest muukeelsed (77%) ja Ida-Virumaa (79%) elanikud. </a:t>
            </a:r>
          </a:p>
          <a:p>
            <a:r>
              <a:rPr lang="et-EE" dirty="0">
                <a:solidFill>
                  <a:schemeClr val="accent1"/>
                </a:solidFill>
              </a:rPr>
              <a:t>2/3 bussiga liiklejatest on viimase 12 kuu jooksul kuulnud, et et bussijuht on enne sõidu alustamist või sõidu ajal meelde tuletanud  turvavöö kinnitamise vajadust</a:t>
            </a:r>
            <a:r>
              <a:rPr lang="et-EE" dirty="0"/>
              <a:t>; kuulnud ei ole sellist märguannet 23%. 12% bussiga sõitnutest ei ole aga enda teada turvavööga varustatud bussiga sõitnud, 4% ei osanud vastata (Slaid 15). Bussijuhi märguannet kuulnute osakaal pole ajas oluliselt muutunud.</a:t>
            </a:r>
          </a:p>
          <a:p>
            <a:r>
              <a:rPr lang="et-EE" dirty="0"/>
              <a:t>Bussijuhi meeldetuletust on keskmisest sagedamini kuulnud suuremate linnade elanikud.</a:t>
            </a:r>
          </a:p>
          <a:p>
            <a:r>
              <a:rPr lang="et-EE" dirty="0">
                <a:solidFill>
                  <a:schemeClr val="accent1"/>
                </a:solidFill>
              </a:rPr>
              <a:t>Bussis enamasti turvavööd mitte kinnitavad sõitjad kinnitaksid tõenäolisemalt turvavöö, kui bussijuht seda meelde tuletaks </a:t>
            </a:r>
            <a:r>
              <a:rPr lang="et-EE" dirty="0"/>
              <a:t>(60%, Slaid 15), kolmandikule mõjuks ka visuaalne või </a:t>
            </a:r>
            <a:r>
              <a:rPr lang="et-EE" dirty="0" err="1"/>
              <a:t>heliline</a:t>
            </a:r>
            <a:r>
              <a:rPr lang="et-EE" dirty="0"/>
              <a:t> meeldetuletus.</a:t>
            </a:r>
            <a:endParaRPr lang="en-US" dirty="0"/>
          </a:p>
        </p:txBody>
      </p:sp>
      <p:sp>
        <p:nvSpPr>
          <p:cNvPr id="5" name="Subtitle 4">
            <a:extLst>
              <a:ext uri="{FF2B5EF4-FFF2-40B4-BE49-F238E27FC236}">
                <a16:creationId xmlns:a16="http://schemas.microsoft.com/office/drawing/2014/main" id="{8BBB4D64-5A77-9443-A4A8-B5F18E7D686F}"/>
              </a:ext>
            </a:extLst>
          </p:cNvPr>
          <p:cNvSpPr>
            <a:spLocks noGrp="1"/>
          </p:cNvSpPr>
          <p:nvPr>
            <p:ph type="subTitle" idx="14"/>
          </p:nvPr>
        </p:nvSpPr>
        <p:spPr/>
        <p:txBody>
          <a:bodyPr/>
          <a:lstStyle/>
          <a:p>
            <a:r>
              <a:rPr lang="et-EE" dirty="0"/>
              <a:t>Turvavöö kinnitamine bussis</a:t>
            </a:r>
          </a:p>
        </p:txBody>
      </p:sp>
      <p:pic>
        <p:nvPicPr>
          <p:cNvPr id="11" name="Sisu kohatäide 10">
            <a:extLst>
              <a:ext uri="{FF2B5EF4-FFF2-40B4-BE49-F238E27FC236}">
                <a16:creationId xmlns:a16="http://schemas.microsoft.com/office/drawing/2014/main" id="{9D501107-F36A-1933-C16C-CD736D03E284}"/>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183850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4C2B-FE24-4C46-B7C8-7917CCE64272}"/>
              </a:ext>
            </a:extLst>
          </p:cNvPr>
          <p:cNvSpPr>
            <a:spLocks noGrp="1"/>
          </p:cNvSpPr>
          <p:nvPr>
            <p:ph type="title"/>
          </p:nvPr>
        </p:nvSpPr>
        <p:spPr/>
        <p:txBody>
          <a:bodyPr/>
          <a:lstStyle/>
          <a:p>
            <a:r>
              <a:rPr lang="et-EE" dirty="0"/>
              <a:t>Turvavöö kinnitamine sõidukis</a:t>
            </a:r>
          </a:p>
        </p:txBody>
      </p:sp>
      <p:sp>
        <p:nvSpPr>
          <p:cNvPr id="5" name="Subtitle 4">
            <a:extLst>
              <a:ext uri="{FF2B5EF4-FFF2-40B4-BE49-F238E27FC236}">
                <a16:creationId xmlns:a16="http://schemas.microsoft.com/office/drawing/2014/main" id="{F16C41A5-A381-C349-AC02-333776B53FC8}"/>
              </a:ext>
            </a:extLst>
          </p:cNvPr>
          <p:cNvSpPr>
            <a:spLocks noGrp="1"/>
          </p:cNvSpPr>
          <p:nvPr>
            <p:ph type="subTitle" idx="14"/>
          </p:nvPr>
        </p:nvSpPr>
        <p:spPr/>
        <p:txBody>
          <a:bodyPr>
            <a:normAutofit/>
          </a:bodyPr>
          <a:lstStyle/>
          <a:p>
            <a:r>
              <a:rPr lang="et-EE" dirty="0"/>
              <a:t>Turvavöö kinnitamine bussis</a:t>
            </a:r>
          </a:p>
        </p:txBody>
      </p:sp>
      <p:pic>
        <p:nvPicPr>
          <p:cNvPr id="12" name="Sisu kohatäide 11">
            <a:extLst>
              <a:ext uri="{FF2B5EF4-FFF2-40B4-BE49-F238E27FC236}">
                <a16:creationId xmlns:a16="http://schemas.microsoft.com/office/drawing/2014/main" id="{18587904-E1DC-3684-D233-ACE41E7DE2FE}"/>
              </a:ext>
            </a:extLst>
          </p:cNvPr>
          <p:cNvPicPr>
            <a:picLocks noGrp="1" noChangeAspect="1"/>
          </p:cNvPicPr>
          <p:nvPr>
            <p:ph sz="half" idx="1"/>
          </p:nvPr>
        </p:nvPicPr>
        <p:blipFill>
          <a:blip r:embed="rId2"/>
          <a:stretch>
            <a:fillRect/>
          </a:stretch>
        </p:blipFill>
        <p:spPr>
          <a:xfrm>
            <a:off x="1302746" y="1500103"/>
            <a:ext cx="4858933" cy="4883319"/>
          </a:xfrm>
          <a:prstGeom prst="rect">
            <a:avLst/>
          </a:prstGeom>
        </p:spPr>
      </p:pic>
      <p:pic>
        <p:nvPicPr>
          <p:cNvPr id="18" name="Sisu kohatäide 17">
            <a:extLst>
              <a:ext uri="{FF2B5EF4-FFF2-40B4-BE49-F238E27FC236}">
                <a16:creationId xmlns:a16="http://schemas.microsoft.com/office/drawing/2014/main" id="{D219ECE9-CAC0-7CC0-3387-717DCACE4E36}"/>
              </a:ext>
            </a:extLst>
          </p:cNvPr>
          <p:cNvPicPr>
            <a:picLocks noGrp="1" noChangeAspect="1"/>
          </p:cNvPicPr>
          <p:nvPr>
            <p:ph sz="half" idx="13"/>
          </p:nvPr>
        </p:nvPicPr>
        <p:blipFill>
          <a:blip r:embed="rId3"/>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54904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580958" y="3361354"/>
            <a:ext cx="9051380" cy="861238"/>
          </a:xfrm>
        </p:spPr>
        <p:txBody>
          <a:bodyPr>
            <a:normAutofit fontScale="90000"/>
          </a:bodyPr>
          <a:lstStyle/>
          <a:p>
            <a:r>
              <a:rPr lang="et-EE" dirty="0"/>
              <a:t>Peatoe reguleerimine sõidukis</a:t>
            </a:r>
          </a:p>
        </p:txBody>
      </p:sp>
    </p:spTree>
    <p:extLst>
      <p:ext uri="{BB962C8B-B14F-4D97-AF65-F5344CB8AC3E}">
        <p14:creationId xmlns:p14="http://schemas.microsoft.com/office/powerpoint/2010/main" val="263165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70EAB-B81A-4D47-9EF4-EAB8E01497C7}"/>
              </a:ext>
            </a:extLst>
          </p:cNvPr>
          <p:cNvSpPr>
            <a:spLocks noGrp="1"/>
          </p:cNvSpPr>
          <p:nvPr>
            <p:ph type="title"/>
          </p:nvPr>
        </p:nvSpPr>
        <p:spPr/>
        <p:txBody>
          <a:bodyPr/>
          <a:lstStyle/>
          <a:p>
            <a:r>
              <a:rPr lang="et-EE" dirty="0"/>
              <a:t>Peatoe reguleerimine sõidukis</a:t>
            </a:r>
          </a:p>
        </p:txBody>
      </p:sp>
      <p:sp>
        <p:nvSpPr>
          <p:cNvPr id="2" name="Content Placeholder 1">
            <a:extLst>
              <a:ext uri="{FF2B5EF4-FFF2-40B4-BE49-F238E27FC236}">
                <a16:creationId xmlns:a16="http://schemas.microsoft.com/office/drawing/2014/main" id="{32A92B9D-4D22-2347-8421-30F9FC7AC62F}"/>
              </a:ext>
            </a:extLst>
          </p:cNvPr>
          <p:cNvSpPr>
            <a:spLocks noGrp="1"/>
          </p:cNvSpPr>
          <p:nvPr>
            <p:ph sz="half" idx="1"/>
          </p:nvPr>
        </p:nvSpPr>
        <p:spPr/>
        <p:txBody>
          <a:bodyPr>
            <a:normAutofit/>
          </a:bodyPr>
          <a:lstStyle/>
          <a:p>
            <a:r>
              <a:rPr lang="et-EE" dirty="0"/>
              <a:t>Seda, et autos peab </a:t>
            </a:r>
            <a:r>
              <a:rPr lang="et-EE" dirty="0">
                <a:solidFill>
                  <a:srgbClr val="A01E28"/>
                </a:solidFill>
              </a:rPr>
              <a:t>istme peatugi olema reguleeritud pealaega tasa või üle selle, </a:t>
            </a:r>
            <a:r>
              <a:rPr lang="et-EE" dirty="0"/>
              <a:t>teadis 37% elanikkonnast; sagedamini 25-34-aastased, eestikeelsed ja maapiirkondade elanikud, kuid ka autojuhid (44%); harvemini olid teadlikud seevastu üle 49-aastased, muukeelsed ja Ida-Virumaa ning suuremate linnade elanikud. Teadlikkus on varasemast kõrgem.</a:t>
            </a:r>
          </a:p>
          <a:p>
            <a:r>
              <a:rPr lang="et-EE" dirty="0"/>
              <a:t>Üldlevinud on arvamus, et peatugi peab olema reguleeritud autos </a:t>
            </a:r>
            <a:r>
              <a:rPr lang="et-EE" dirty="0">
                <a:solidFill>
                  <a:schemeClr val="accent1"/>
                </a:solidFill>
              </a:rPr>
              <a:t>kukla kõrgusele </a:t>
            </a:r>
            <a:r>
              <a:rPr lang="et-EE" dirty="0"/>
              <a:t>(43%); sagedamini andsid selle vastuse mehed, muukeelsed elanikud ja autojuhid (46%).</a:t>
            </a:r>
          </a:p>
          <a:p>
            <a:r>
              <a:rPr lang="et-EE" dirty="0"/>
              <a:t>Üldse ei osanud vastata 13% elanikkonnast; sagedamini naised ja üle 64-aastased.</a:t>
            </a:r>
          </a:p>
          <a:p>
            <a:endParaRPr lang="et-EE" dirty="0"/>
          </a:p>
        </p:txBody>
      </p:sp>
      <p:sp>
        <p:nvSpPr>
          <p:cNvPr id="5" name="Subtitle 4">
            <a:extLst>
              <a:ext uri="{FF2B5EF4-FFF2-40B4-BE49-F238E27FC236}">
                <a16:creationId xmlns:a16="http://schemas.microsoft.com/office/drawing/2014/main" id="{4B0BA5FF-A22D-964F-9621-046C66984906}"/>
              </a:ext>
            </a:extLst>
          </p:cNvPr>
          <p:cNvSpPr>
            <a:spLocks noGrp="1"/>
          </p:cNvSpPr>
          <p:nvPr>
            <p:ph type="subTitle" idx="14"/>
          </p:nvPr>
        </p:nvSpPr>
        <p:spPr/>
        <p:txBody>
          <a:bodyPr/>
          <a:lstStyle/>
          <a:p>
            <a:r>
              <a:rPr lang="et-EE" dirty="0">
                <a:solidFill>
                  <a:srgbClr val="A01E28"/>
                </a:solidFill>
              </a:rPr>
              <a:t>Teadlikkus sõiduki peatoe õigest asendist</a:t>
            </a:r>
            <a:endParaRPr lang="et-EE" dirty="0"/>
          </a:p>
        </p:txBody>
      </p:sp>
      <p:pic>
        <p:nvPicPr>
          <p:cNvPr id="11" name="Sisu kohatäide 10">
            <a:extLst>
              <a:ext uri="{FF2B5EF4-FFF2-40B4-BE49-F238E27FC236}">
                <a16:creationId xmlns:a16="http://schemas.microsoft.com/office/drawing/2014/main" id="{53868D5C-B85C-8132-FEF9-2B4BA79638E4}"/>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273800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9025-5969-6647-97EB-0916CE9F3FDA}"/>
              </a:ext>
            </a:extLst>
          </p:cNvPr>
          <p:cNvSpPr>
            <a:spLocks noGrp="1"/>
          </p:cNvSpPr>
          <p:nvPr>
            <p:ph type="title"/>
          </p:nvPr>
        </p:nvSpPr>
        <p:spPr/>
        <p:txBody>
          <a:bodyPr/>
          <a:lstStyle/>
          <a:p>
            <a:r>
              <a:rPr lang="et-EE" dirty="0"/>
              <a:t>Peatoe reguleerimine sõidukis</a:t>
            </a:r>
          </a:p>
        </p:txBody>
      </p:sp>
      <p:sp>
        <p:nvSpPr>
          <p:cNvPr id="5" name="Subtitle 4">
            <a:extLst>
              <a:ext uri="{FF2B5EF4-FFF2-40B4-BE49-F238E27FC236}">
                <a16:creationId xmlns:a16="http://schemas.microsoft.com/office/drawing/2014/main" id="{DDF459BD-8A47-6C49-AD1A-F48B5BE2822A}"/>
              </a:ext>
            </a:extLst>
          </p:cNvPr>
          <p:cNvSpPr>
            <a:spLocks noGrp="1"/>
          </p:cNvSpPr>
          <p:nvPr>
            <p:ph type="subTitle" idx="14"/>
          </p:nvPr>
        </p:nvSpPr>
        <p:spPr>
          <a:xfrm>
            <a:off x="1302488" y="940987"/>
            <a:ext cx="10051312" cy="425303"/>
          </a:xfrm>
        </p:spPr>
        <p:txBody>
          <a:bodyPr>
            <a:normAutofit/>
          </a:bodyPr>
          <a:lstStyle/>
          <a:p>
            <a:r>
              <a:rPr lang="et-EE" dirty="0"/>
              <a:t>Kaasreisijate peatoe reguleerimise kontrollimine sõidukijuhi poolt</a:t>
            </a:r>
          </a:p>
        </p:txBody>
      </p:sp>
      <p:sp>
        <p:nvSpPr>
          <p:cNvPr id="4" name="Content Placeholder 3">
            <a:extLst>
              <a:ext uri="{FF2B5EF4-FFF2-40B4-BE49-F238E27FC236}">
                <a16:creationId xmlns:a16="http://schemas.microsoft.com/office/drawing/2014/main" id="{76AE644F-AAAF-2049-8FBE-C658722EAFB1}"/>
              </a:ext>
            </a:extLst>
          </p:cNvPr>
          <p:cNvSpPr>
            <a:spLocks noGrp="1"/>
          </p:cNvSpPr>
          <p:nvPr>
            <p:ph sz="half" idx="1"/>
          </p:nvPr>
        </p:nvSpPr>
        <p:spPr/>
        <p:txBody>
          <a:bodyPr/>
          <a:lstStyle/>
          <a:p>
            <a:r>
              <a:rPr lang="et-EE" dirty="0"/>
              <a:t>Seda, kas kaasreisijatel on peatugi reguleeritud õigele kõrgusele, kontrollib enamasti 16% autojuhtidest, aeg-ajalt kontrollib kaasreisijate peatoe reguleerimist veel neljandik sõidukijuhtidest.</a:t>
            </a:r>
          </a:p>
          <a:p>
            <a:r>
              <a:rPr lang="et-EE" dirty="0"/>
              <a:t>Sõidukijuhtide osakaal, kes kontrollivad kaasreisijate peatoe kõrgust, on tavapärasel tasemel.</a:t>
            </a:r>
          </a:p>
          <a:p>
            <a:endParaRPr lang="et-EE" dirty="0"/>
          </a:p>
        </p:txBody>
      </p:sp>
      <p:pic>
        <p:nvPicPr>
          <p:cNvPr id="11" name="Sisu kohatäide 10">
            <a:extLst>
              <a:ext uri="{FF2B5EF4-FFF2-40B4-BE49-F238E27FC236}">
                <a16:creationId xmlns:a16="http://schemas.microsoft.com/office/drawing/2014/main" id="{EC89B407-2285-1AED-1BC7-6B1BF3526A5A}"/>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1647612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A92B9D-4D22-2347-8421-30F9FC7AC62F}"/>
              </a:ext>
            </a:extLst>
          </p:cNvPr>
          <p:cNvSpPr>
            <a:spLocks noGrp="1"/>
          </p:cNvSpPr>
          <p:nvPr>
            <p:ph sz="half" idx="1"/>
          </p:nvPr>
        </p:nvSpPr>
        <p:spPr/>
        <p:txBody>
          <a:bodyPr>
            <a:normAutofit/>
          </a:bodyPr>
          <a:lstStyle/>
          <a:p>
            <a:r>
              <a:rPr lang="et-EE" dirty="0"/>
              <a:t>Peatoe reguleerib valdavalt (enamasti ja aeg-ajalt kokku) enda järgi sõidukis parajaks 60% autojuhtidest, samas kui kõrval- ja tagaistmel sõitjatest reguleerivad seda vaid vastavalt 39% ja 33%. Eelnevate aastatega võrreldes on peatuge reguleerivate autojuhtide osakaal vaadeldava aja madalaim, kaassõitjate osakaalud aga sarnased varasemaga võrreldes (Slaid 20).</a:t>
            </a:r>
          </a:p>
          <a:p>
            <a:r>
              <a:rPr lang="et-EE" dirty="0"/>
              <a:t>Peatoe reguleerivad sõidukis olenemata istekohast enda järgi parajaks veidi sagedamini mehed ja 25-34-aastased; autot juhtides reguleerivad peatuge keskmisest sagedamini ka 15-34-aastased ja suuremate linnade elanikud (Slaid 21).</a:t>
            </a:r>
          </a:p>
          <a:p>
            <a:pPr marL="0" indent="0">
              <a:buNone/>
            </a:pPr>
            <a:endParaRPr lang="et-EE" dirty="0"/>
          </a:p>
          <a:p>
            <a:r>
              <a:rPr lang="et-EE" dirty="0"/>
              <a:t>Halvem on olukord aga </a:t>
            </a:r>
            <a:r>
              <a:rPr lang="et-EE" dirty="0">
                <a:solidFill>
                  <a:srgbClr val="A01E28"/>
                </a:solidFill>
              </a:rPr>
              <a:t>võõras autos või mitte-tavapärasel istmel istudes</a:t>
            </a:r>
            <a:r>
              <a:rPr lang="et-EE" dirty="0"/>
              <a:t>, siis reguleerib (enamasti ja aeg-ajalt kokku) peatoe enda järgi parajaks 28% elanikkonnast; erinevates sihtgruppides on vastavad näitajad järgmised: autojuhtidest teeb seda 34%, kõrvalistmel istujatest 28% ja tagaistmel istujatest 29% (Slaid 20).</a:t>
            </a:r>
          </a:p>
          <a:p>
            <a:r>
              <a:rPr lang="et-EE" dirty="0"/>
              <a:t>Eelnevate aastatega võrreldes on võõral istmel peatoe reguleerimine tervikuna veidi vähenemas.</a:t>
            </a:r>
          </a:p>
        </p:txBody>
      </p:sp>
      <p:sp>
        <p:nvSpPr>
          <p:cNvPr id="3" name="Title 2">
            <a:extLst>
              <a:ext uri="{FF2B5EF4-FFF2-40B4-BE49-F238E27FC236}">
                <a16:creationId xmlns:a16="http://schemas.microsoft.com/office/drawing/2014/main" id="{C7370EAB-B81A-4D47-9EF4-EAB8E01497C7}"/>
              </a:ext>
            </a:extLst>
          </p:cNvPr>
          <p:cNvSpPr>
            <a:spLocks noGrp="1"/>
          </p:cNvSpPr>
          <p:nvPr>
            <p:ph type="title"/>
          </p:nvPr>
        </p:nvSpPr>
        <p:spPr/>
        <p:txBody>
          <a:bodyPr/>
          <a:lstStyle/>
          <a:p>
            <a:r>
              <a:rPr lang="et-EE" dirty="0"/>
              <a:t>Peatoe reguleerimine sõidukis</a:t>
            </a:r>
          </a:p>
        </p:txBody>
      </p:sp>
      <p:sp>
        <p:nvSpPr>
          <p:cNvPr id="6" name="Subtitle 5">
            <a:extLst>
              <a:ext uri="{FF2B5EF4-FFF2-40B4-BE49-F238E27FC236}">
                <a16:creationId xmlns:a16="http://schemas.microsoft.com/office/drawing/2014/main" id="{10F8A558-975F-7649-A9A5-37DD033A0A2B}"/>
              </a:ext>
            </a:extLst>
          </p:cNvPr>
          <p:cNvSpPr>
            <a:spLocks noGrp="1"/>
          </p:cNvSpPr>
          <p:nvPr>
            <p:ph type="subTitle" idx="14"/>
          </p:nvPr>
        </p:nvSpPr>
        <p:spPr/>
        <p:txBody>
          <a:bodyPr/>
          <a:lstStyle/>
          <a:p>
            <a:r>
              <a:rPr lang="et-EE" dirty="0"/>
              <a:t>(Slaidid 20-21)</a:t>
            </a:r>
          </a:p>
          <a:p>
            <a:endParaRPr lang="et-EE" dirty="0"/>
          </a:p>
        </p:txBody>
      </p:sp>
    </p:spTree>
    <p:extLst>
      <p:ext uri="{BB962C8B-B14F-4D97-AF65-F5344CB8AC3E}">
        <p14:creationId xmlns:p14="http://schemas.microsoft.com/office/powerpoint/2010/main" val="83954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7F9297-9C1E-D447-9ED8-8F356737BE6A}"/>
              </a:ext>
            </a:extLst>
          </p:cNvPr>
          <p:cNvSpPr>
            <a:spLocks noGrp="1"/>
          </p:cNvSpPr>
          <p:nvPr>
            <p:ph type="title"/>
          </p:nvPr>
        </p:nvSpPr>
        <p:spPr/>
        <p:txBody>
          <a:bodyPr/>
          <a:lstStyle/>
          <a:p>
            <a:r>
              <a:rPr lang="et-EE" dirty="0"/>
              <a:t>Teemad</a:t>
            </a:r>
          </a:p>
        </p:txBody>
      </p:sp>
      <p:sp>
        <p:nvSpPr>
          <p:cNvPr id="2" name="Content Placeholder 1">
            <a:extLst>
              <a:ext uri="{FF2B5EF4-FFF2-40B4-BE49-F238E27FC236}">
                <a16:creationId xmlns:a16="http://schemas.microsoft.com/office/drawing/2014/main" id="{8D76C277-7B24-FE41-A051-79E4693A7323}"/>
              </a:ext>
            </a:extLst>
          </p:cNvPr>
          <p:cNvSpPr>
            <a:spLocks noGrp="1"/>
          </p:cNvSpPr>
          <p:nvPr>
            <p:ph sz="half" idx="1"/>
          </p:nvPr>
        </p:nvSpPr>
        <p:spPr>
          <a:xfrm>
            <a:off x="1302488" y="1499191"/>
            <a:ext cx="4860000" cy="4885901"/>
          </a:xfrm>
        </p:spPr>
        <p:txBody>
          <a:bodyPr>
            <a:normAutofit/>
          </a:bodyPr>
          <a:lstStyle/>
          <a:p>
            <a:pPr marL="0" indent="0">
              <a:buNone/>
            </a:pPr>
            <a:r>
              <a:rPr lang="et-EE" sz="1300" dirty="0">
                <a:solidFill>
                  <a:srgbClr val="B2182B"/>
                </a:solidFill>
              </a:rPr>
              <a:t>SIHTGRUPID</a:t>
            </a:r>
            <a:r>
              <a:rPr lang="et-EE" sz="1300" dirty="0"/>
              <a:t> (küsimused T1, T2)</a:t>
            </a:r>
          </a:p>
          <a:p>
            <a:pPr marL="0" indent="0">
              <a:buNone/>
            </a:pPr>
            <a:r>
              <a:rPr lang="et-EE" sz="1300" dirty="0">
                <a:solidFill>
                  <a:srgbClr val="B2182B"/>
                </a:solidFill>
              </a:rPr>
              <a:t>TURVAVÖÖ KINNITAMINE SÕIDUKIS</a:t>
            </a:r>
          </a:p>
          <a:p>
            <a:r>
              <a:rPr lang="et-EE" sz="1300" dirty="0"/>
              <a:t>Turvavöö kinnitamine (küsimused 1, 8, 10, 13, 17)</a:t>
            </a:r>
          </a:p>
          <a:p>
            <a:r>
              <a:rPr lang="et-EE" sz="1300" dirty="0"/>
              <a:t>Turvavöö mitte-kinnitamise põhjused (küsimused 12, 15)</a:t>
            </a:r>
          </a:p>
          <a:p>
            <a:r>
              <a:rPr lang="et-EE" sz="1300" dirty="0"/>
              <a:t>Kaasreisijate turvavöö kinnitamise kontrollimine sõidukijuhi poolt (küsimus 2)</a:t>
            </a:r>
          </a:p>
          <a:p>
            <a:r>
              <a:rPr lang="et-EE" sz="1300" dirty="0"/>
              <a:t>Turvavöö kinnitamine bussis</a:t>
            </a:r>
          </a:p>
          <a:p>
            <a:pPr lvl="1"/>
            <a:r>
              <a:rPr lang="et-EE" sz="1300" dirty="0"/>
              <a:t>Teadlikkus bussis turvavöö kinnitamise kohustuslikkusest (küsimus 28)</a:t>
            </a:r>
          </a:p>
          <a:p>
            <a:pPr lvl="1"/>
            <a:r>
              <a:rPr lang="et-EE" sz="1300" dirty="0"/>
              <a:t>Bussijuhi turvavöö kinnitamise meelde tuletamine (küsimus 14)</a:t>
            </a:r>
          </a:p>
          <a:p>
            <a:pPr lvl="1"/>
            <a:r>
              <a:rPr lang="et-EE" sz="1300" dirty="0"/>
              <a:t>Turvavöö kinnitamine (küsimus 16)</a:t>
            </a:r>
          </a:p>
          <a:p>
            <a:pPr marL="0" indent="0">
              <a:buNone/>
            </a:pPr>
            <a:r>
              <a:rPr lang="et-EE" sz="1300" dirty="0">
                <a:solidFill>
                  <a:srgbClr val="B2182B"/>
                </a:solidFill>
              </a:rPr>
              <a:t>PEATOE REGULEERIMINE SÕIDUKIS</a:t>
            </a:r>
          </a:p>
          <a:p>
            <a:r>
              <a:rPr lang="et-EE" sz="1300" dirty="0"/>
              <a:t>Teadlikkus sõiduki peatoe õigest asendist (küsimus 26) </a:t>
            </a:r>
          </a:p>
          <a:p>
            <a:r>
              <a:rPr lang="et-EE" sz="1300" dirty="0"/>
              <a:t>Kaasreisijate peatoe reguleerimise kontrollimine sõidukijuhi poolt (küsimus 4)</a:t>
            </a:r>
          </a:p>
          <a:p>
            <a:r>
              <a:rPr lang="et-EE" sz="1300" dirty="0"/>
              <a:t>Peatoe reguleerimine (küsimused 3, 9, 11 ja 27)</a:t>
            </a:r>
          </a:p>
          <a:p>
            <a:pPr marL="0" indent="0">
              <a:buNone/>
            </a:pPr>
            <a:endParaRPr lang="et-EE" sz="1500" dirty="0"/>
          </a:p>
          <a:p>
            <a:pPr marL="0" indent="0">
              <a:buNone/>
            </a:pPr>
            <a:endParaRPr lang="et-EE" sz="1500" dirty="0"/>
          </a:p>
          <a:p>
            <a:endParaRPr lang="et-EE" dirty="0"/>
          </a:p>
          <a:p>
            <a:endParaRPr lang="et-EE" dirty="0"/>
          </a:p>
          <a:p>
            <a:endParaRPr lang="et-EE" dirty="0"/>
          </a:p>
        </p:txBody>
      </p:sp>
      <p:sp>
        <p:nvSpPr>
          <p:cNvPr id="4" name="Content Placeholder 3">
            <a:extLst>
              <a:ext uri="{FF2B5EF4-FFF2-40B4-BE49-F238E27FC236}">
                <a16:creationId xmlns:a16="http://schemas.microsoft.com/office/drawing/2014/main" id="{FFDC3444-29F7-C847-874F-1AF9998A5590}"/>
              </a:ext>
            </a:extLst>
          </p:cNvPr>
          <p:cNvSpPr>
            <a:spLocks noGrp="1"/>
          </p:cNvSpPr>
          <p:nvPr>
            <p:ph sz="half" idx="13"/>
          </p:nvPr>
        </p:nvSpPr>
        <p:spPr>
          <a:xfrm>
            <a:off x="6493800" y="1514897"/>
            <a:ext cx="4860000" cy="4885901"/>
          </a:xfrm>
        </p:spPr>
        <p:txBody>
          <a:bodyPr>
            <a:normAutofit/>
          </a:bodyPr>
          <a:lstStyle/>
          <a:p>
            <a:pPr marL="0" indent="0">
              <a:buNone/>
            </a:pPr>
            <a:r>
              <a:rPr lang="et-EE" dirty="0">
                <a:solidFill>
                  <a:srgbClr val="B2182B"/>
                </a:solidFill>
              </a:rPr>
              <a:t>ALLA 15-AASTASTE LASTE SÕIDUTAMINE</a:t>
            </a:r>
          </a:p>
          <a:p>
            <a:r>
              <a:rPr lang="et-EE" dirty="0"/>
              <a:t>Teadlikkus laste sõidutamisest süles sõiduki tagaistmel (küsimus 29)</a:t>
            </a:r>
          </a:p>
          <a:p>
            <a:r>
              <a:rPr lang="et-EE" dirty="0"/>
              <a:t>Laste sõidutamise istekoht sõidukis ja turvapadja välja lülitamine (küsimused 18, 19 ja 20) </a:t>
            </a:r>
          </a:p>
          <a:p>
            <a:pPr marL="0" indent="0">
              <a:buNone/>
            </a:pPr>
            <a:r>
              <a:rPr lang="et-EE" dirty="0">
                <a:solidFill>
                  <a:srgbClr val="B2182B"/>
                </a:solidFill>
              </a:rPr>
              <a:t>SÕIDUKI REHVIDE VANUS JA TÜÜP </a:t>
            </a:r>
            <a:r>
              <a:rPr lang="et-EE" dirty="0"/>
              <a:t>(küsimused 5 ja 6)</a:t>
            </a:r>
          </a:p>
          <a:p>
            <a:pPr marL="0" indent="0">
              <a:buNone/>
            </a:pPr>
            <a:r>
              <a:rPr lang="et-EE" dirty="0">
                <a:solidFill>
                  <a:srgbClr val="B2182B"/>
                </a:solidFill>
              </a:rPr>
              <a:t>LIIKLUSOHTLIKKU OLUKORDA SATTUMINE </a:t>
            </a:r>
          </a:p>
          <a:p>
            <a:r>
              <a:rPr lang="et-EE" dirty="0"/>
              <a:t>Pimedal ajal valgustamata asulavälisel teel helkurita jalakäija ootamatu sattumine sõiduki vaatevälja (küsimus 7)</a:t>
            </a:r>
          </a:p>
          <a:p>
            <a:pPr marL="0" indent="0">
              <a:buNone/>
            </a:pPr>
            <a:r>
              <a:rPr lang="et-EE" dirty="0">
                <a:solidFill>
                  <a:srgbClr val="B2182B"/>
                </a:solidFill>
              </a:rPr>
              <a:t>MOOTORRATTAGA LIIKLEMINE</a:t>
            </a:r>
          </a:p>
          <a:p>
            <a:r>
              <a:rPr lang="et-EE" dirty="0"/>
              <a:t>Mootorratturite turvavarustuse kasutamine  (küsimus 21)</a:t>
            </a:r>
          </a:p>
          <a:p>
            <a:r>
              <a:rPr lang="et-EE" dirty="0"/>
              <a:t>Mootorrattaga liiklusohtlikku olukorda sattumise põhjused (küsimus 22)</a:t>
            </a:r>
          </a:p>
          <a:p>
            <a:pPr marL="0" indent="0">
              <a:buNone/>
            </a:pPr>
            <a:r>
              <a:rPr lang="et-EE" dirty="0">
                <a:solidFill>
                  <a:schemeClr val="accent1"/>
                </a:solidFill>
              </a:rPr>
              <a:t>KAMPAANIA MÄRKAMINE </a:t>
            </a:r>
            <a:r>
              <a:rPr lang="et-EE" dirty="0"/>
              <a:t>(küsimused 30-34)</a:t>
            </a:r>
          </a:p>
          <a:p>
            <a:endParaRPr lang="et-EE" dirty="0"/>
          </a:p>
        </p:txBody>
      </p:sp>
    </p:spTree>
    <p:extLst>
      <p:ext uri="{BB962C8B-B14F-4D97-AF65-F5344CB8AC3E}">
        <p14:creationId xmlns:p14="http://schemas.microsoft.com/office/powerpoint/2010/main" val="4031631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9025-5969-6647-97EB-0916CE9F3FDA}"/>
              </a:ext>
            </a:extLst>
          </p:cNvPr>
          <p:cNvSpPr>
            <a:spLocks noGrp="1"/>
          </p:cNvSpPr>
          <p:nvPr>
            <p:ph type="title"/>
          </p:nvPr>
        </p:nvSpPr>
        <p:spPr/>
        <p:txBody>
          <a:bodyPr/>
          <a:lstStyle/>
          <a:p>
            <a:r>
              <a:rPr lang="et-EE" dirty="0"/>
              <a:t>Peatoe reguleerimine sõidukis</a:t>
            </a:r>
          </a:p>
        </p:txBody>
      </p:sp>
      <p:sp>
        <p:nvSpPr>
          <p:cNvPr id="5" name="Subtitle 4">
            <a:extLst>
              <a:ext uri="{FF2B5EF4-FFF2-40B4-BE49-F238E27FC236}">
                <a16:creationId xmlns:a16="http://schemas.microsoft.com/office/drawing/2014/main" id="{DDF459BD-8A47-6C49-AD1A-F48B5BE2822A}"/>
              </a:ext>
            </a:extLst>
          </p:cNvPr>
          <p:cNvSpPr>
            <a:spLocks noGrp="1"/>
          </p:cNvSpPr>
          <p:nvPr>
            <p:ph type="subTitle" idx="14"/>
          </p:nvPr>
        </p:nvSpPr>
        <p:spPr>
          <a:xfrm>
            <a:off x="1302488" y="940987"/>
            <a:ext cx="10051312" cy="525206"/>
          </a:xfrm>
        </p:spPr>
        <p:txBody>
          <a:bodyPr>
            <a:normAutofit/>
          </a:bodyPr>
          <a:lstStyle/>
          <a:p>
            <a:r>
              <a:rPr lang="et-EE" dirty="0"/>
              <a:t>Peatoe reguleerimine - erinevates sihtgruppides</a:t>
            </a:r>
          </a:p>
        </p:txBody>
      </p:sp>
      <p:pic>
        <p:nvPicPr>
          <p:cNvPr id="11" name="Sisu kohatäide 10">
            <a:extLst>
              <a:ext uri="{FF2B5EF4-FFF2-40B4-BE49-F238E27FC236}">
                <a16:creationId xmlns:a16="http://schemas.microsoft.com/office/drawing/2014/main" id="{DD1A32E1-0B58-ADD5-F087-79D0ABB2B26E}"/>
              </a:ext>
            </a:extLst>
          </p:cNvPr>
          <p:cNvPicPr>
            <a:picLocks noGrp="1" noChangeAspect="1"/>
          </p:cNvPicPr>
          <p:nvPr>
            <p:ph sz="half" idx="1"/>
          </p:nvPr>
        </p:nvPicPr>
        <p:blipFill>
          <a:blip r:embed="rId2"/>
          <a:stretch>
            <a:fillRect/>
          </a:stretch>
        </p:blipFill>
        <p:spPr>
          <a:xfrm>
            <a:off x="1302746" y="1500103"/>
            <a:ext cx="4858933" cy="4883319"/>
          </a:xfrm>
          <a:prstGeom prst="rect">
            <a:avLst/>
          </a:prstGeom>
        </p:spPr>
      </p:pic>
      <p:pic>
        <p:nvPicPr>
          <p:cNvPr id="18" name="Sisu kohatäide 17">
            <a:extLst>
              <a:ext uri="{FF2B5EF4-FFF2-40B4-BE49-F238E27FC236}">
                <a16:creationId xmlns:a16="http://schemas.microsoft.com/office/drawing/2014/main" id="{B2A7BF70-1461-F934-43D2-95BB3B29B8C5}"/>
              </a:ext>
            </a:extLst>
          </p:cNvPr>
          <p:cNvPicPr>
            <a:picLocks noGrp="1" noChangeAspect="1"/>
          </p:cNvPicPr>
          <p:nvPr>
            <p:ph sz="half" idx="13"/>
          </p:nvPr>
        </p:nvPicPr>
        <p:blipFill>
          <a:blip r:embed="rId3"/>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172161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isu kohatäide 19">
            <a:extLst>
              <a:ext uri="{FF2B5EF4-FFF2-40B4-BE49-F238E27FC236}">
                <a16:creationId xmlns:a16="http://schemas.microsoft.com/office/drawing/2014/main" id="{ECB07210-1334-F00B-63C3-52E693CB8202}"/>
              </a:ext>
            </a:extLst>
          </p:cNvPr>
          <p:cNvPicPr>
            <a:picLocks noGrp="1" noChangeAspect="1"/>
          </p:cNvPicPr>
          <p:nvPr>
            <p:ph sz="half" idx="16"/>
          </p:nvPr>
        </p:nvPicPr>
        <p:blipFill>
          <a:blip r:embed="rId2"/>
          <a:stretch>
            <a:fillRect/>
          </a:stretch>
        </p:blipFill>
        <p:spPr>
          <a:xfrm>
            <a:off x="8118176" y="1512296"/>
            <a:ext cx="3231160" cy="4858933"/>
          </a:xfrm>
          <a:prstGeom prst="rect">
            <a:avLst/>
          </a:prstGeom>
        </p:spPr>
      </p:pic>
      <p:pic>
        <p:nvPicPr>
          <p:cNvPr id="19" name="Sisu kohatäide 18">
            <a:extLst>
              <a:ext uri="{FF2B5EF4-FFF2-40B4-BE49-F238E27FC236}">
                <a16:creationId xmlns:a16="http://schemas.microsoft.com/office/drawing/2014/main" id="{B7456E0E-84A1-596C-1077-95CF134ECB07}"/>
              </a:ext>
            </a:extLst>
          </p:cNvPr>
          <p:cNvPicPr>
            <a:picLocks noGrp="1" noChangeAspect="1"/>
          </p:cNvPicPr>
          <p:nvPr>
            <p:ph sz="half" idx="15"/>
          </p:nvPr>
        </p:nvPicPr>
        <p:blipFill>
          <a:blip r:embed="rId3"/>
          <a:stretch>
            <a:fillRect/>
          </a:stretch>
        </p:blipFill>
        <p:spPr>
          <a:xfrm>
            <a:off x="4716037" y="1512296"/>
            <a:ext cx="3225064" cy="4858933"/>
          </a:xfrm>
          <a:prstGeom prst="rect">
            <a:avLst/>
          </a:prstGeom>
        </p:spPr>
      </p:pic>
      <p:pic>
        <p:nvPicPr>
          <p:cNvPr id="18" name="Sisu kohatäide 17">
            <a:extLst>
              <a:ext uri="{FF2B5EF4-FFF2-40B4-BE49-F238E27FC236}">
                <a16:creationId xmlns:a16="http://schemas.microsoft.com/office/drawing/2014/main" id="{D510366F-8AF8-DC4B-629F-71F7EF821525}"/>
              </a:ext>
            </a:extLst>
          </p:cNvPr>
          <p:cNvPicPr>
            <a:picLocks noGrp="1" noChangeAspect="1"/>
          </p:cNvPicPr>
          <p:nvPr>
            <p:ph sz="half" idx="1"/>
          </p:nvPr>
        </p:nvPicPr>
        <p:blipFill>
          <a:blip r:embed="rId4"/>
          <a:stretch>
            <a:fillRect/>
          </a:stretch>
        </p:blipFill>
        <p:spPr>
          <a:xfrm>
            <a:off x="1309262" y="1512296"/>
            <a:ext cx="3225064" cy="4858933"/>
          </a:xfrm>
          <a:prstGeom prst="rect">
            <a:avLst/>
          </a:prstGeom>
        </p:spPr>
      </p:pic>
      <p:sp>
        <p:nvSpPr>
          <p:cNvPr id="2" name="Title 1">
            <a:extLst>
              <a:ext uri="{FF2B5EF4-FFF2-40B4-BE49-F238E27FC236}">
                <a16:creationId xmlns:a16="http://schemas.microsoft.com/office/drawing/2014/main" id="{162C328B-E90F-C144-B4C9-7381CAAA8E64}"/>
              </a:ext>
            </a:extLst>
          </p:cNvPr>
          <p:cNvSpPr>
            <a:spLocks noGrp="1"/>
          </p:cNvSpPr>
          <p:nvPr>
            <p:ph type="title"/>
          </p:nvPr>
        </p:nvSpPr>
        <p:spPr/>
        <p:txBody>
          <a:bodyPr/>
          <a:lstStyle/>
          <a:p>
            <a:r>
              <a:rPr lang="et-EE" dirty="0"/>
              <a:t>Peatoe reguleerimine sõidukis</a:t>
            </a:r>
          </a:p>
        </p:txBody>
      </p:sp>
      <p:sp>
        <p:nvSpPr>
          <p:cNvPr id="3" name="Subtitle 2">
            <a:extLst>
              <a:ext uri="{FF2B5EF4-FFF2-40B4-BE49-F238E27FC236}">
                <a16:creationId xmlns:a16="http://schemas.microsoft.com/office/drawing/2014/main" id="{04493455-3986-A247-87A9-AA5846FBB235}"/>
              </a:ext>
            </a:extLst>
          </p:cNvPr>
          <p:cNvSpPr>
            <a:spLocks noGrp="1"/>
          </p:cNvSpPr>
          <p:nvPr>
            <p:ph type="subTitle" idx="14"/>
          </p:nvPr>
        </p:nvSpPr>
        <p:spPr/>
        <p:txBody>
          <a:bodyPr>
            <a:normAutofit/>
          </a:bodyPr>
          <a:lstStyle/>
          <a:p>
            <a:r>
              <a:rPr lang="et-EE" dirty="0"/>
              <a:t>Peatoe reguleerimine (enamasti) - erinevates sihtgruppides, n=vastav sihtgrupp, %</a:t>
            </a:r>
          </a:p>
          <a:p>
            <a:endParaRPr lang="et-EE" dirty="0"/>
          </a:p>
        </p:txBody>
      </p:sp>
      <p:cxnSp>
        <p:nvCxnSpPr>
          <p:cNvPr id="21" name="Straight Connector 20">
            <a:extLst>
              <a:ext uri="{FF2B5EF4-FFF2-40B4-BE49-F238E27FC236}">
                <a16:creationId xmlns:a16="http://schemas.microsoft.com/office/drawing/2014/main" id="{3827BD45-04F8-5741-B10E-4F654F18C850}"/>
              </a:ext>
            </a:extLst>
          </p:cNvPr>
          <p:cNvCxnSpPr/>
          <p:nvPr/>
        </p:nvCxnSpPr>
        <p:spPr>
          <a:xfrm>
            <a:off x="3227729" y="2023656"/>
            <a:ext cx="0" cy="43917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16A4E4A-0602-B141-9C6C-2997935A00FF}"/>
              </a:ext>
            </a:extLst>
          </p:cNvPr>
          <p:cNvCxnSpPr/>
          <p:nvPr/>
        </p:nvCxnSpPr>
        <p:spPr>
          <a:xfrm>
            <a:off x="9506778" y="1953371"/>
            <a:ext cx="0" cy="43917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118B670-1957-2F46-9A62-D90C8DD04F19}"/>
              </a:ext>
            </a:extLst>
          </p:cNvPr>
          <p:cNvCxnSpPr/>
          <p:nvPr/>
        </p:nvCxnSpPr>
        <p:spPr>
          <a:xfrm>
            <a:off x="6248171" y="1953371"/>
            <a:ext cx="0" cy="43917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79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580958" y="3392885"/>
            <a:ext cx="9051380" cy="861238"/>
          </a:xfrm>
        </p:spPr>
        <p:txBody>
          <a:bodyPr>
            <a:normAutofit fontScale="90000"/>
          </a:bodyPr>
          <a:lstStyle/>
          <a:p>
            <a:r>
              <a:rPr lang="et-EE" dirty="0"/>
              <a:t>Alla 15-aastaste laste sõidutamine</a:t>
            </a:r>
          </a:p>
        </p:txBody>
      </p:sp>
    </p:spTree>
    <p:extLst>
      <p:ext uri="{BB962C8B-B14F-4D97-AF65-F5344CB8AC3E}">
        <p14:creationId xmlns:p14="http://schemas.microsoft.com/office/powerpoint/2010/main" val="3222995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70EAB-B81A-4D47-9EF4-EAB8E01497C7}"/>
              </a:ext>
            </a:extLst>
          </p:cNvPr>
          <p:cNvSpPr>
            <a:spLocks noGrp="1"/>
          </p:cNvSpPr>
          <p:nvPr>
            <p:ph type="title"/>
          </p:nvPr>
        </p:nvSpPr>
        <p:spPr/>
        <p:txBody>
          <a:bodyPr/>
          <a:lstStyle/>
          <a:p>
            <a:r>
              <a:rPr lang="et-EE" dirty="0"/>
              <a:t>Alla 15-aastaste laste sõidutamine</a:t>
            </a:r>
          </a:p>
        </p:txBody>
      </p:sp>
      <p:sp>
        <p:nvSpPr>
          <p:cNvPr id="2" name="Content Placeholder 1">
            <a:extLst>
              <a:ext uri="{FF2B5EF4-FFF2-40B4-BE49-F238E27FC236}">
                <a16:creationId xmlns:a16="http://schemas.microsoft.com/office/drawing/2014/main" id="{32A92B9D-4D22-2347-8421-30F9FC7AC62F}"/>
              </a:ext>
            </a:extLst>
          </p:cNvPr>
          <p:cNvSpPr>
            <a:spLocks noGrp="1"/>
          </p:cNvSpPr>
          <p:nvPr>
            <p:ph sz="half" idx="1"/>
          </p:nvPr>
        </p:nvSpPr>
        <p:spPr>
          <a:xfrm>
            <a:off x="1302488" y="1499191"/>
            <a:ext cx="4860000" cy="5358809"/>
          </a:xfrm>
        </p:spPr>
        <p:txBody>
          <a:bodyPr>
            <a:normAutofit/>
          </a:bodyPr>
          <a:lstStyle/>
          <a:p>
            <a:r>
              <a:rPr lang="et-EE" dirty="0">
                <a:solidFill>
                  <a:schemeClr val="accent1"/>
                </a:solidFill>
              </a:rPr>
              <a:t>Sellest, et lapsi ei tohi sõiduki tagaistmel süles sõidutada on teadlik 82% elanikkonnast</a:t>
            </a:r>
            <a:r>
              <a:rPr lang="et-EE" dirty="0"/>
              <a:t>. Teadlike osakaal on tavapärasel tasemel.</a:t>
            </a:r>
          </a:p>
          <a:p>
            <a:r>
              <a:rPr lang="et-EE" dirty="0"/>
              <a:t>Teadlikkus on veidi kõrgem Lõuna-Eesti (88%) elanike seas; madalam seevastu tallinlaste (77%) seas.</a:t>
            </a:r>
          </a:p>
          <a:p>
            <a:r>
              <a:rPr lang="et-EE" dirty="0"/>
              <a:t>Sõidukijuhtide seas on teadlikke 83% ja alla 15-aastaset laste vanemate seas samuti 83%. Mõlemas grupis on teadlikkus tavapärasel tasemel. </a:t>
            </a:r>
          </a:p>
          <a:p>
            <a:endParaRPr lang="et-EE" dirty="0"/>
          </a:p>
          <a:p>
            <a:r>
              <a:rPr lang="et-EE" dirty="0"/>
              <a:t>Alla 15-aastaste lastega vanematest valdav osa ehk üle </a:t>
            </a:r>
            <a:r>
              <a:rPr lang="et-EE" dirty="0">
                <a:solidFill>
                  <a:schemeClr val="accent1"/>
                </a:solidFill>
              </a:rPr>
              <a:t>¾ sõidutab lapsi autos tavaliselt tagaistmel ääres </a:t>
            </a:r>
            <a:r>
              <a:rPr lang="et-EE" dirty="0"/>
              <a:t>olenemata nende vanusest (Slaid 24). See on olnud nii ka varasemalt.</a:t>
            </a:r>
          </a:p>
          <a:p>
            <a:r>
              <a:rPr lang="et-EE" dirty="0"/>
              <a:t>Üldjuhul sõidutatakse pere noorimat alla 4-aastast last </a:t>
            </a:r>
            <a:r>
              <a:rPr lang="et-EE" dirty="0">
                <a:solidFill>
                  <a:schemeClr val="accent1"/>
                </a:solidFill>
              </a:rPr>
              <a:t>näoga sõidusuunas </a:t>
            </a:r>
            <a:r>
              <a:rPr lang="et-EE" dirty="0"/>
              <a:t>(73%, kahanev trend), 27% sõidutab aga seljaga sõidusuunas (Slaid 24).</a:t>
            </a:r>
          </a:p>
          <a:p>
            <a:r>
              <a:rPr lang="et-EE" dirty="0"/>
              <a:t>Alla 4-aastaste laste vanemaid, kes sõidutavad lapsi juhi kõrvalistmel seljaga sõidusuunas, sattus valimisse 2 ja 1 neist </a:t>
            </a:r>
            <a:r>
              <a:rPr lang="et-EE" dirty="0">
                <a:solidFill>
                  <a:schemeClr val="accent1"/>
                </a:solidFill>
              </a:rPr>
              <a:t>lülitab selle koha turvapadja välja</a:t>
            </a:r>
            <a:r>
              <a:rPr lang="et-EE" dirty="0"/>
              <a:t>. Vastajate vähesus ei võimalda antud sihtrühma kohta üldistusi teha.</a:t>
            </a:r>
          </a:p>
          <a:p>
            <a:endParaRPr lang="et-EE" dirty="0"/>
          </a:p>
        </p:txBody>
      </p:sp>
      <p:sp>
        <p:nvSpPr>
          <p:cNvPr id="5" name="Subtitle 4">
            <a:extLst>
              <a:ext uri="{FF2B5EF4-FFF2-40B4-BE49-F238E27FC236}">
                <a16:creationId xmlns:a16="http://schemas.microsoft.com/office/drawing/2014/main" id="{421BBBB5-1C87-EB46-BF6A-D392E23F56B0}"/>
              </a:ext>
            </a:extLst>
          </p:cNvPr>
          <p:cNvSpPr>
            <a:spLocks noGrp="1"/>
          </p:cNvSpPr>
          <p:nvPr>
            <p:ph type="subTitle" idx="14"/>
          </p:nvPr>
        </p:nvSpPr>
        <p:spPr/>
        <p:txBody>
          <a:bodyPr/>
          <a:lstStyle/>
          <a:p>
            <a:r>
              <a:rPr lang="et-EE" dirty="0">
                <a:solidFill>
                  <a:schemeClr val="accent1"/>
                </a:solidFill>
              </a:rPr>
              <a:t>Teadlikkus laste sõidutamisest süles sõiduki tagaistmel (Slaidid 23-24)</a:t>
            </a:r>
            <a:endParaRPr lang="et-EE" dirty="0"/>
          </a:p>
        </p:txBody>
      </p:sp>
      <p:pic>
        <p:nvPicPr>
          <p:cNvPr id="15" name="Sisu kohatäide 14">
            <a:extLst>
              <a:ext uri="{FF2B5EF4-FFF2-40B4-BE49-F238E27FC236}">
                <a16:creationId xmlns:a16="http://schemas.microsoft.com/office/drawing/2014/main" id="{BFD33596-FAD4-B4CE-91B1-480B6045D3B8}"/>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1125965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9E98-B993-E544-9C8A-C4E5F9EC8548}"/>
              </a:ext>
            </a:extLst>
          </p:cNvPr>
          <p:cNvSpPr>
            <a:spLocks noGrp="1"/>
          </p:cNvSpPr>
          <p:nvPr>
            <p:ph type="title"/>
          </p:nvPr>
        </p:nvSpPr>
        <p:spPr/>
        <p:txBody>
          <a:bodyPr/>
          <a:lstStyle/>
          <a:p>
            <a:r>
              <a:rPr lang="et-EE" dirty="0"/>
              <a:t>Alla 15-aastaste laste sõidutamine</a:t>
            </a:r>
          </a:p>
        </p:txBody>
      </p:sp>
      <p:sp>
        <p:nvSpPr>
          <p:cNvPr id="5" name="Subtitle 4">
            <a:extLst>
              <a:ext uri="{FF2B5EF4-FFF2-40B4-BE49-F238E27FC236}">
                <a16:creationId xmlns:a16="http://schemas.microsoft.com/office/drawing/2014/main" id="{5F111A70-C2DF-374E-A430-5D63AB02BBFF}"/>
              </a:ext>
            </a:extLst>
          </p:cNvPr>
          <p:cNvSpPr>
            <a:spLocks noGrp="1"/>
          </p:cNvSpPr>
          <p:nvPr>
            <p:ph type="subTitle" idx="14"/>
          </p:nvPr>
        </p:nvSpPr>
        <p:spPr/>
        <p:txBody>
          <a:bodyPr>
            <a:normAutofit/>
          </a:bodyPr>
          <a:lstStyle/>
          <a:p>
            <a:r>
              <a:rPr lang="et-EE" dirty="0"/>
              <a:t>Laste sõidutamise istekoht sõidukis ja sõidusuund</a:t>
            </a:r>
          </a:p>
        </p:txBody>
      </p:sp>
      <p:pic>
        <p:nvPicPr>
          <p:cNvPr id="11" name="Sisu kohatäide 10">
            <a:extLst>
              <a:ext uri="{FF2B5EF4-FFF2-40B4-BE49-F238E27FC236}">
                <a16:creationId xmlns:a16="http://schemas.microsoft.com/office/drawing/2014/main" id="{70085BB0-F5D0-4C35-60FF-E2E071332F22}"/>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pic>
        <p:nvPicPr>
          <p:cNvPr id="17" name="Sisu kohatäide 16">
            <a:extLst>
              <a:ext uri="{FF2B5EF4-FFF2-40B4-BE49-F238E27FC236}">
                <a16:creationId xmlns:a16="http://schemas.microsoft.com/office/drawing/2014/main" id="{907D8B6C-DF23-7D33-3B0D-83B4376FC068}"/>
              </a:ext>
            </a:extLst>
          </p:cNvPr>
          <p:cNvPicPr>
            <a:picLocks noGrp="1" noChangeAspect="1"/>
          </p:cNvPicPr>
          <p:nvPr>
            <p:ph sz="half" idx="1"/>
          </p:nvPr>
        </p:nvPicPr>
        <p:blipFill>
          <a:blip r:embed="rId3"/>
          <a:stretch>
            <a:fillRect/>
          </a:stretch>
        </p:blipFill>
        <p:spPr>
          <a:xfrm>
            <a:off x="1302746" y="1500103"/>
            <a:ext cx="4858933" cy="4883319"/>
          </a:xfrm>
          <a:prstGeom prst="rect">
            <a:avLst/>
          </a:prstGeom>
        </p:spPr>
      </p:pic>
    </p:spTree>
    <p:extLst>
      <p:ext uri="{BB962C8B-B14F-4D97-AF65-F5344CB8AC3E}">
        <p14:creationId xmlns:p14="http://schemas.microsoft.com/office/powerpoint/2010/main" val="3088751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612489" y="3284336"/>
            <a:ext cx="9051380" cy="861238"/>
          </a:xfrm>
        </p:spPr>
        <p:txBody>
          <a:bodyPr>
            <a:normAutofit fontScale="90000"/>
          </a:bodyPr>
          <a:lstStyle/>
          <a:p>
            <a:r>
              <a:rPr lang="et-EE" dirty="0"/>
              <a:t>Sõiduki rehvide </a:t>
            </a:r>
            <a:br>
              <a:rPr lang="et-EE" dirty="0"/>
            </a:br>
            <a:r>
              <a:rPr lang="et-EE" dirty="0"/>
              <a:t>vanus ja tüüp</a:t>
            </a:r>
          </a:p>
        </p:txBody>
      </p:sp>
    </p:spTree>
    <p:extLst>
      <p:ext uri="{BB962C8B-B14F-4D97-AF65-F5344CB8AC3E}">
        <p14:creationId xmlns:p14="http://schemas.microsoft.com/office/powerpoint/2010/main" val="909356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2110-AE42-A145-9AA9-7B700D850F6E}"/>
              </a:ext>
            </a:extLst>
          </p:cNvPr>
          <p:cNvSpPr>
            <a:spLocks noGrp="1"/>
          </p:cNvSpPr>
          <p:nvPr>
            <p:ph type="title"/>
          </p:nvPr>
        </p:nvSpPr>
        <p:spPr/>
        <p:txBody>
          <a:bodyPr/>
          <a:lstStyle/>
          <a:p>
            <a:r>
              <a:rPr lang="et-EE" dirty="0"/>
              <a:t>Sõiduki rehvide vanus ja tüüp</a:t>
            </a:r>
          </a:p>
        </p:txBody>
      </p:sp>
      <p:sp>
        <p:nvSpPr>
          <p:cNvPr id="9" name="Content Placeholder 8">
            <a:extLst>
              <a:ext uri="{FF2B5EF4-FFF2-40B4-BE49-F238E27FC236}">
                <a16:creationId xmlns:a16="http://schemas.microsoft.com/office/drawing/2014/main" id="{5A900686-845C-274F-AD94-CD2FA65183C1}"/>
              </a:ext>
            </a:extLst>
          </p:cNvPr>
          <p:cNvSpPr>
            <a:spLocks noGrp="1"/>
          </p:cNvSpPr>
          <p:nvPr>
            <p:ph sz="half" idx="1"/>
          </p:nvPr>
        </p:nvSpPr>
        <p:spPr/>
        <p:txBody>
          <a:bodyPr/>
          <a:lstStyle/>
          <a:p>
            <a:pPr marL="0" indent="0">
              <a:buNone/>
            </a:pPr>
            <a:r>
              <a:rPr lang="et-EE" sz="1800" dirty="0">
                <a:solidFill>
                  <a:schemeClr val="accent1"/>
                </a:solidFill>
              </a:rPr>
              <a:t>Rehvide vanus</a:t>
            </a:r>
          </a:p>
          <a:p>
            <a:r>
              <a:rPr lang="et-EE" dirty="0"/>
              <a:t>Sõidukijuhid valdavalt jälgivad, et nende sõiduki rehvide vanus </a:t>
            </a:r>
            <a:r>
              <a:rPr lang="et-EE" dirty="0">
                <a:solidFill>
                  <a:schemeClr val="accent1"/>
                </a:solidFill>
              </a:rPr>
              <a:t>ei ületaks 5 aastat </a:t>
            </a:r>
            <a:r>
              <a:rPr lang="et-EE" dirty="0"/>
              <a:t>(63%, sagedamini 25-64-aastased), lisaks 12% sõidukijuhtidest jälgib, et rehvide vanus ei ületaks 10 aastat (sagedamini üle 64-aastased). Kümnendik vastajaist jälgib rehvimustri kulumist (muu).</a:t>
            </a:r>
          </a:p>
          <a:p>
            <a:r>
              <a:rPr lang="et-EE" dirty="0"/>
              <a:t>Sõiduki rehvi vanusele </a:t>
            </a:r>
            <a:r>
              <a:rPr lang="et-EE" dirty="0">
                <a:solidFill>
                  <a:schemeClr val="accent1"/>
                </a:solidFill>
              </a:rPr>
              <a:t>ei pööra tähelepanu </a:t>
            </a:r>
            <a:r>
              <a:rPr lang="et-EE" dirty="0">
                <a:solidFill>
                  <a:schemeClr val="tx1"/>
                </a:solidFill>
              </a:rPr>
              <a:t>samuti ligik</a:t>
            </a:r>
            <a:r>
              <a:rPr lang="et-EE" dirty="0"/>
              <a:t>audu kümnendik.</a:t>
            </a:r>
          </a:p>
          <a:p>
            <a:r>
              <a:rPr lang="et-EE" dirty="0"/>
              <a:t>Tulemused pole ajas oluliselt muutunud.</a:t>
            </a:r>
          </a:p>
          <a:p>
            <a:pPr marL="0" indent="0">
              <a:buNone/>
            </a:pPr>
            <a:r>
              <a:rPr lang="et-EE" sz="1800" dirty="0">
                <a:solidFill>
                  <a:schemeClr val="accent1"/>
                </a:solidFill>
              </a:rPr>
              <a:t>Rehvide tüüp</a:t>
            </a:r>
          </a:p>
          <a:p>
            <a:r>
              <a:rPr lang="et-EE" dirty="0"/>
              <a:t>Viimasel talveperioodil sõitis 61% sõidukijuhtidest </a:t>
            </a:r>
            <a:r>
              <a:rPr lang="et-EE" dirty="0">
                <a:solidFill>
                  <a:schemeClr val="accent1"/>
                </a:solidFill>
              </a:rPr>
              <a:t>naastrehvidega</a:t>
            </a:r>
            <a:r>
              <a:rPr lang="et-EE" dirty="0"/>
              <a:t> ning kolmandik </a:t>
            </a:r>
            <a:r>
              <a:rPr lang="et-EE" dirty="0">
                <a:solidFill>
                  <a:schemeClr val="accent1"/>
                </a:solidFill>
              </a:rPr>
              <a:t>lamellrehvidega.</a:t>
            </a:r>
          </a:p>
          <a:p>
            <a:r>
              <a:rPr lang="et-EE" dirty="0"/>
              <a:t>Ka siin pole tulemus ajas oluliselt muutunud.</a:t>
            </a:r>
          </a:p>
        </p:txBody>
      </p:sp>
      <p:pic>
        <p:nvPicPr>
          <p:cNvPr id="6" name="Sisu kohatäide 5">
            <a:extLst>
              <a:ext uri="{FF2B5EF4-FFF2-40B4-BE49-F238E27FC236}">
                <a16:creationId xmlns:a16="http://schemas.microsoft.com/office/drawing/2014/main" id="{5BB53C73-1792-6F13-6E65-04D600B30DF4}"/>
              </a:ext>
            </a:extLst>
          </p:cNvPr>
          <p:cNvPicPr>
            <a:picLocks noGrp="1" noChangeAspect="1"/>
          </p:cNvPicPr>
          <p:nvPr>
            <p:ph sz="half" idx="13"/>
          </p:nvPr>
        </p:nvPicPr>
        <p:blipFill>
          <a:blip r:embed="rId2"/>
          <a:stretch>
            <a:fillRect/>
          </a:stretch>
        </p:blipFill>
        <p:spPr>
          <a:xfrm>
            <a:off x="6516003" y="1561068"/>
            <a:ext cx="4816257" cy="4761389"/>
          </a:xfrm>
          <a:prstGeom prst="rect">
            <a:avLst/>
          </a:prstGeom>
        </p:spPr>
      </p:pic>
    </p:spTree>
    <p:extLst>
      <p:ext uri="{BB962C8B-B14F-4D97-AF65-F5344CB8AC3E}">
        <p14:creationId xmlns:p14="http://schemas.microsoft.com/office/powerpoint/2010/main" val="3497763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612489" y="3284336"/>
            <a:ext cx="9051380" cy="861238"/>
          </a:xfrm>
        </p:spPr>
        <p:txBody>
          <a:bodyPr>
            <a:normAutofit fontScale="90000"/>
          </a:bodyPr>
          <a:lstStyle/>
          <a:p>
            <a:r>
              <a:rPr lang="et-EE" dirty="0"/>
              <a:t>Liiklusohtlikku olukorda sattumine</a:t>
            </a:r>
          </a:p>
        </p:txBody>
      </p:sp>
    </p:spTree>
    <p:extLst>
      <p:ext uri="{BB962C8B-B14F-4D97-AF65-F5344CB8AC3E}">
        <p14:creationId xmlns:p14="http://schemas.microsoft.com/office/powerpoint/2010/main" val="1522464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2110-AE42-A145-9AA9-7B700D850F6E}"/>
              </a:ext>
            </a:extLst>
          </p:cNvPr>
          <p:cNvSpPr>
            <a:spLocks noGrp="1"/>
          </p:cNvSpPr>
          <p:nvPr>
            <p:ph type="title"/>
          </p:nvPr>
        </p:nvSpPr>
        <p:spPr/>
        <p:txBody>
          <a:bodyPr/>
          <a:lstStyle/>
          <a:p>
            <a:r>
              <a:rPr lang="et-EE" dirty="0"/>
              <a:t>Liiklusohtlikku olukorda sattumine</a:t>
            </a:r>
          </a:p>
        </p:txBody>
      </p:sp>
      <p:sp>
        <p:nvSpPr>
          <p:cNvPr id="9" name="Content Placeholder 8">
            <a:extLst>
              <a:ext uri="{FF2B5EF4-FFF2-40B4-BE49-F238E27FC236}">
                <a16:creationId xmlns:a16="http://schemas.microsoft.com/office/drawing/2014/main" id="{5A900686-845C-274F-AD94-CD2FA65183C1}"/>
              </a:ext>
            </a:extLst>
          </p:cNvPr>
          <p:cNvSpPr>
            <a:spLocks noGrp="1"/>
          </p:cNvSpPr>
          <p:nvPr>
            <p:ph sz="half" idx="1"/>
          </p:nvPr>
        </p:nvSpPr>
        <p:spPr>
          <a:xfrm>
            <a:off x="1302488" y="1712715"/>
            <a:ext cx="4860000" cy="4885901"/>
          </a:xfrm>
        </p:spPr>
        <p:txBody>
          <a:bodyPr/>
          <a:lstStyle/>
          <a:p>
            <a:r>
              <a:rPr lang="et-EE" dirty="0"/>
              <a:t>Pimedal ajal valgustamata asulavälisel teel sõites on kokku 60%-le sõidukijuhtidele ilmunud ootamatult vaatevälja helkurita või taskulambita jalakäija, sh 43%-ga on seda juhtunud korduvalt.</a:t>
            </a:r>
          </a:p>
          <a:p>
            <a:r>
              <a:rPr lang="et-EE" dirty="0"/>
              <a:t>Samasugused on need näitajad olnud ka eelneval kahel aastal.</a:t>
            </a:r>
          </a:p>
        </p:txBody>
      </p:sp>
      <p:sp>
        <p:nvSpPr>
          <p:cNvPr id="3" name="Alapealkiri 2">
            <a:extLst>
              <a:ext uri="{FF2B5EF4-FFF2-40B4-BE49-F238E27FC236}">
                <a16:creationId xmlns:a16="http://schemas.microsoft.com/office/drawing/2014/main" id="{D0FC9645-25B8-BB29-BE07-85E98C20C99C}"/>
              </a:ext>
            </a:extLst>
          </p:cNvPr>
          <p:cNvSpPr>
            <a:spLocks noGrp="1"/>
          </p:cNvSpPr>
          <p:nvPr>
            <p:ph type="subTitle" idx="14"/>
          </p:nvPr>
        </p:nvSpPr>
        <p:spPr>
          <a:xfrm>
            <a:off x="1302488" y="940987"/>
            <a:ext cx="10051312" cy="713246"/>
          </a:xfrm>
        </p:spPr>
        <p:txBody>
          <a:bodyPr>
            <a:normAutofit/>
          </a:bodyPr>
          <a:lstStyle/>
          <a:p>
            <a:r>
              <a:rPr lang="et-EE" dirty="0"/>
              <a:t>Pimedal ajal valgustamata asulavälisel teel helkurita või taskulambita jalakäija ootamatu sattumine sõidukijuhi vaatevälja</a:t>
            </a:r>
          </a:p>
        </p:txBody>
      </p:sp>
      <p:pic>
        <p:nvPicPr>
          <p:cNvPr id="15" name="Sisu kohatäide 14">
            <a:extLst>
              <a:ext uri="{FF2B5EF4-FFF2-40B4-BE49-F238E27FC236}">
                <a16:creationId xmlns:a16="http://schemas.microsoft.com/office/drawing/2014/main" id="{19ADAFAF-6025-374C-0B20-60073FEA7B85}"/>
              </a:ext>
            </a:extLst>
          </p:cNvPr>
          <p:cNvPicPr>
            <a:picLocks noGrp="1" noChangeAspect="1"/>
          </p:cNvPicPr>
          <p:nvPr>
            <p:ph sz="half" idx="13"/>
          </p:nvPr>
        </p:nvPicPr>
        <p:blipFill>
          <a:blip r:embed="rId2"/>
          <a:stretch>
            <a:fillRect/>
          </a:stretch>
        </p:blipFill>
        <p:spPr>
          <a:xfrm>
            <a:off x="6494665" y="1633108"/>
            <a:ext cx="4858933" cy="4883319"/>
          </a:xfrm>
          <a:prstGeom prst="rect">
            <a:avLst/>
          </a:prstGeom>
        </p:spPr>
      </p:pic>
    </p:spTree>
    <p:extLst>
      <p:ext uri="{BB962C8B-B14F-4D97-AF65-F5344CB8AC3E}">
        <p14:creationId xmlns:p14="http://schemas.microsoft.com/office/powerpoint/2010/main" val="2423871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612489" y="3043036"/>
            <a:ext cx="9051380" cy="861238"/>
          </a:xfrm>
        </p:spPr>
        <p:txBody>
          <a:bodyPr>
            <a:normAutofit fontScale="90000"/>
          </a:bodyPr>
          <a:lstStyle/>
          <a:p>
            <a:r>
              <a:rPr lang="et-EE" dirty="0"/>
              <a:t>Mootorrattaga liiklemine</a:t>
            </a:r>
          </a:p>
        </p:txBody>
      </p:sp>
    </p:spTree>
    <p:extLst>
      <p:ext uri="{BB962C8B-B14F-4D97-AF65-F5344CB8AC3E}">
        <p14:creationId xmlns:p14="http://schemas.microsoft.com/office/powerpoint/2010/main" val="36583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365942-B2C3-6242-8EAC-D7B65DE55F17}"/>
              </a:ext>
            </a:extLst>
          </p:cNvPr>
          <p:cNvSpPr>
            <a:spLocks noGrp="1"/>
          </p:cNvSpPr>
          <p:nvPr>
            <p:ph sz="half" idx="1"/>
          </p:nvPr>
        </p:nvSpPr>
        <p:spPr/>
        <p:txBody>
          <a:bodyPr>
            <a:normAutofit/>
          </a:bodyPr>
          <a:lstStyle/>
          <a:p>
            <a:r>
              <a:rPr lang="et-EE" dirty="0">
                <a:solidFill>
                  <a:schemeClr val="accent1"/>
                </a:solidFill>
              </a:rPr>
              <a:t>Üldkogum</a:t>
            </a:r>
            <a:r>
              <a:rPr lang="et-EE" dirty="0"/>
              <a:t>: 15+ aastane Eesti elanikkond (Eesti Statistikaameti 01.01.2022 seisuga 1 111 597 inimest)</a:t>
            </a:r>
          </a:p>
          <a:p>
            <a:r>
              <a:rPr lang="et-EE" dirty="0">
                <a:solidFill>
                  <a:schemeClr val="accent1"/>
                </a:solidFill>
              </a:rPr>
              <a:t>Küsitlusmeetod</a:t>
            </a:r>
            <a:r>
              <a:rPr lang="et-EE" dirty="0"/>
              <a:t>: telefoni-intervjuud (COVID-19 eriolukorrast tulenevalt) ja Turu-uuringute AS veebipaneel 50%:50% (Omnibuss)</a:t>
            </a:r>
          </a:p>
          <a:p>
            <a:r>
              <a:rPr lang="et-EE" dirty="0">
                <a:solidFill>
                  <a:schemeClr val="accent1"/>
                </a:solidFill>
              </a:rPr>
              <a:t>Valimi koostamine</a:t>
            </a:r>
            <a:r>
              <a:rPr lang="et-EE" dirty="0"/>
              <a:t>: mudel on koostatud Eesti Statistikaameti rahvastikustatistika andmebaasi alusel soo, rahvuse ja vanuse, piirkonna ja asulatüübi järgi</a:t>
            </a:r>
          </a:p>
          <a:p>
            <a:r>
              <a:rPr lang="et-EE" dirty="0">
                <a:solidFill>
                  <a:schemeClr val="accent1"/>
                </a:solidFill>
              </a:rPr>
              <a:t>Kaalumine</a:t>
            </a:r>
            <a:r>
              <a:rPr lang="et-EE" dirty="0"/>
              <a:t>:  tulemused kaalutakse üldkogumile vastavaks eelnimetatud lõigetes</a:t>
            </a:r>
          </a:p>
          <a:p>
            <a:r>
              <a:rPr lang="et-EE" dirty="0">
                <a:solidFill>
                  <a:schemeClr val="accent1"/>
                </a:solidFill>
              </a:rPr>
              <a:t>Valimiviga</a:t>
            </a:r>
            <a:r>
              <a:rPr lang="et-EE" dirty="0"/>
              <a:t>: 1000 vastaja puhul ±3,1%, väiksemate gruppide vaatlemisel võib viga olla suurem</a:t>
            </a:r>
          </a:p>
          <a:p>
            <a:r>
              <a:rPr lang="et-EE" dirty="0">
                <a:solidFill>
                  <a:schemeClr val="accent1"/>
                </a:solidFill>
              </a:rPr>
              <a:t>Küsitlusperiood</a:t>
            </a:r>
            <a:r>
              <a:rPr lang="et-EE" dirty="0"/>
              <a:t>: 27.10 – 10.11.2022</a:t>
            </a:r>
          </a:p>
          <a:p>
            <a:r>
              <a:rPr lang="et-EE" dirty="0">
                <a:solidFill>
                  <a:schemeClr val="accent1"/>
                </a:solidFill>
              </a:rPr>
              <a:t>Planeeritud ja tegelik valim: </a:t>
            </a:r>
            <a:r>
              <a:rPr lang="et-EE" dirty="0"/>
              <a:t>1000 ja 1003</a:t>
            </a:r>
          </a:p>
          <a:p>
            <a:pPr marL="0" indent="0">
              <a:lnSpc>
                <a:spcPct val="120000"/>
              </a:lnSpc>
              <a:spcBef>
                <a:spcPts val="0"/>
              </a:spcBef>
              <a:buNone/>
            </a:pPr>
            <a:endParaRPr lang="et-EE" dirty="0"/>
          </a:p>
          <a:p>
            <a:pPr marL="0" indent="0">
              <a:lnSpc>
                <a:spcPct val="120000"/>
              </a:lnSpc>
              <a:spcBef>
                <a:spcPts val="0"/>
              </a:spcBef>
              <a:buNone/>
            </a:pPr>
            <a:r>
              <a:rPr lang="et-EE" dirty="0">
                <a:solidFill>
                  <a:schemeClr val="accent1"/>
                </a:solidFill>
              </a:rPr>
              <a:t>VASTUTAJAD</a:t>
            </a:r>
          </a:p>
          <a:p>
            <a:pPr>
              <a:lnSpc>
                <a:spcPct val="120000"/>
              </a:lnSpc>
              <a:spcBef>
                <a:spcPts val="0"/>
              </a:spcBef>
            </a:pPr>
            <a:r>
              <a:rPr lang="et-EE" dirty="0"/>
              <a:t>Tellijapoolne kontaktisik			Raul Rom</a:t>
            </a:r>
          </a:p>
          <a:p>
            <a:pPr>
              <a:lnSpc>
                <a:spcPct val="120000"/>
              </a:lnSpc>
              <a:spcBef>
                <a:spcPts val="0"/>
              </a:spcBef>
            </a:pPr>
            <a:endParaRPr lang="et-EE" dirty="0"/>
          </a:p>
          <a:p>
            <a:pPr>
              <a:lnSpc>
                <a:spcPct val="120000"/>
              </a:lnSpc>
              <a:spcBef>
                <a:spcPts val="0"/>
              </a:spcBef>
            </a:pPr>
            <a:r>
              <a:rPr lang="et-EE" dirty="0"/>
              <a:t>Uuringu projektijuht ja aruande koostamine		Liis Grünberg, </a:t>
            </a:r>
            <a:r>
              <a:rPr lang="et-EE" dirty="0">
                <a:hlinkClick r:id="rId2"/>
              </a:rPr>
              <a:t>liis@turu-uuringute.ee</a:t>
            </a:r>
            <a:r>
              <a:rPr lang="et-EE" dirty="0"/>
              <a:t>, 58529707</a:t>
            </a:r>
          </a:p>
          <a:p>
            <a:pPr>
              <a:lnSpc>
                <a:spcPct val="120000"/>
              </a:lnSpc>
              <a:spcBef>
                <a:spcPts val="0"/>
              </a:spcBef>
            </a:pPr>
            <a:r>
              <a:rPr lang="et-EE" dirty="0"/>
              <a:t>Valim, ankeedi programmeerimine ja andmetöötlus  	</a:t>
            </a:r>
            <a:r>
              <a:rPr lang="et-EE" dirty="0" err="1"/>
              <a:t>Reijo</a:t>
            </a:r>
            <a:r>
              <a:rPr lang="et-EE" dirty="0"/>
              <a:t> Pohl</a:t>
            </a:r>
          </a:p>
          <a:p>
            <a:pPr>
              <a:lnSpc>
                <a:spcPct val="120000"/>
              </a:lnSpc>
              <a:spcBef>
                <a:spcPts val="0"/>
              </a:spcBef>
            </a:pPr>
            <a:r>
              <a:rPr lang="et-EE" dirty="0"/>
              <a:t>Küsitlustöö koordineerimine			</a:t>
            </a:r>
            <a:r>
              <a:rPr lang="en-US" dirty="0"/>
              <a:t>Angelina </a:t>
            </a:r>
            <a:r>
              <a:rPr lang="en-US" dirty="0" err="1"/>
              <a:t>Oblikas</a:t>
            </a:r>
            <a:endParaRPr lang="en-GB" dirty="0"/>
          </a:p>
          <a:p>
            <a:pPr marL="0" indent="0">
              <a:buNone/>
            </a:pPr>
            <a:endParaRPr lang="en-GB" dirty="0"/>
          </a:p>
        </p:txBody>
      </p:sp>
      <p:sp>
        <p:nvSpPr>
          <p:cNvPr id="3" name="Title 2">
            <a:extLst>
              <a:ext uri="{FF2B5EF4-FFF2-40B4-BE49-F238E27FC236}">
                <a16:creationId xmlns:a16="http://schemas.microsoft.com/office/drawing/2014/main" id="{F7D0BDCE-934C-8244-91CB-81CEF3A56A4A}"/>
              </a:ext>
            </a:extLst>
          </p:cNvPr>
          <p:cNvSpPr>
            <a:spLocks noGrp="1"/>
          </p:cNvSpPr>
          <p:nvPr>
            <p:ph type="title"/>
          </p:nvPr>
        </p:nvSpPr>
        <p:spPr/>
        <p:txBody>
          <a:bodyPr/>
          <a:lstStyle/>
          <a:p>
            <a:r>
              <a:rPr lang="en-GB" dirty="0"/>
              <a:t>Metoodika ja vastutajad</a:t>
            </a:r>
          </a:p>
        </p:txBody>
      </p:sp>
    </p:spTree>
    <p:extLst>
      <p:ext uri="{BB962C8B-B14F-4D97-AF65-F5344CB8AC3E}">
        <p14:creationId xmlns:p14="http://schemas.microsoft.com/office/powerpoint/2010/main" val="2958401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70EAB-B81A-4D47-9EF4-EAB8E01497C7}"/>
              </a:ext>
            </a:extLst>
          </p:cNvPr>
          <p:cNvSpPr>
            <a:spLocks noGrp="1"/>
          </p:cNvSpPr>
          <p:nvPr>
            <p:ph type="title"/>
          </p:nvPr>
        </p:nvSpPr>
        <p:spPr/>
        <p:txBody>
          <a:bodyPr/>
          <a:lstStyle/>
          <a:p>
            <a:r>
              <a:rPr lang="et-EE" dirty="0"/>
              <a:t>Mootorrattaga liiklemine</a:t>
            </a:r>
          </a:p>
        </p:txBody>
      </p:sp>
      <p:sp>
        <p:nvSpPr>
          <p:cNvPr id="2" name="Content Placeholder 1">
            <a:extLst>
              <a:ext uri="{FF2B5EF4-FFF2-40B4-BE49-F238E27FC236}">
                <a16:creationId xmlns:a16="http://schemas.microsoft.com/office/drawing/2014/main" id="{32A92B9D-4D22-2347-8421-30F9FC7AC62F}"/>
              </a:ext>
            </a:extLst>
          </p:cNvPr>
          <p:cNvSpPr>
            <a:spLocks noGrp="1"/>
          </p:cNvSpPr>
          <p:nvPr>
            <p:ph sz="half" idx="1"/>
          </p:nvPr>
        </p:nvSpPr>
        <p:spPr/>
        <p:txBody>
          <a:bodyPr>
            <a:normAutofit/>
          </a:bodyPr>
          <a:lstStyle/>
          <a:p>
            <a:r>
              <a:rPr lang="et-EE" dirty="0"/>
              <a:t>Mootorratturite turvavarustusse kuulub igal juhul</a:t>
            </a:r>
            <a:r>
              <a:rPr lang="et-EE" dirty="0">
                <a:solidFill>
                  <a:srgbClr val="A01E28"/>
                </a:solidFill>
              </a:rPr>
              <a:t> kiiver</a:t>
            </a:r>
            <a:r>
              <a:rPr lang="et-EE" dirty="0"/>
              <a:t>, see on olemas pea igal mootorratturil; kindad on olemas 82%-l, jakk küünarnuki- ja/või õlakaitsmetega on olemas 2/3-l ja erisaapad ning põlve- ja puusakaitsmetega püksid ligikaudu pooltel.  </a:t>
            </a:r>
          </a:p>
          <a:p>
            <a:r>
              <a:rPr lang="et-EE" dirty="0"/>
              <a:t>Üldiselt on mootorratturite varustuse tase üsna rikkalik – keskmiselt kasutab iga mootorrattur 5 erinevat loetletud turvavarustust. Turvavarustuseta sõidavad üksikud mootorratturid. </a:t>
            </a:r>
          </a:p>
          <a:p>
            <a:r>
              <a:rPr lang="et-EE" dirty="0"/>
              <a:t>Eelmise aastaga võrreldes on igasuguse turvavarustuse kasutamine sagenenud, eelkõige seljakaitse, saabaste ja mootorratturi jaki kasutamine.</a:t>
            </a:r>
          </a:p>
          <a:p>
            <a:pPr marL="0" indent="0">
              <a:buNone/>
            </a:pPr>
            <a:endParaRPr lang="et-EE" dirty="0"/>
          </a:p>
          <a:p>
            <a:endParaRPr lang="et-EE" dirty="0"/>
          </a:p>
        </p:txBody>
      </p:sp>
      <p:sp>
        <p:nvSpPr>
          <p:cNvPr id="5" name="Subtitle 4">
            <a:extLst>
              <a:ext uri="{FF2B5EF4-FFF2-40B4-BE49-F238E27FC236}">
                <a16:creationId xmlns:a16="http://schemas.microsoft.com/office/drawing/2014/main" id="{9DEFEABF-0901-814B-B86F-CCFCF4355DDA}"/>
              </a:ext>
            </a:extLst>
          </p:cNvPr>
          <p:cNvSpPr>
            <a:spLocks noGrp="1"/>
          </p:cNvSpPr>
          <p:nvPr>
            <p:ph type="subTitle" idx="14"/>
          </p:nvPr>
        </p:nvSpPr>
        <p:spPr/>
        <p:txBody>
          <a:bodyPr/>
          <a:lstStyle/>
          <a:p>
            <a:r>
              <a:rPr lang="et-EE" dirty="0">
                <a:solidFill>
                  <a:schemeClr val="accent1"/>
                </a:solidFill>
              </a:rPr>
              <a:t>Turvavarustuse kasutamine mootorrattaga liigeldes</a:t>
            </a:r>
            <a:endParaRPr lang="et-EE" dirty="0"/>
          </a:p>
          <a:p>
            <a:endParaRPr lang="et-EE" dirty="0"/>
          </a:p>
        </p:txBody>
      </p:sp>
      <p:pic>
        <p:nvPicPr>
          <p:cNvPr id="7" name="Sisu kohatäide 6">
            <a:extLst>
              <a:ext uri="{FF2B5EF4-FFF2-40B4-BE49-F238E27FC236}">
                <a16:creationId xmlns:a16="http://schemas.microsoft.com/office/drawing/2014/main" id="{E23D627A-3907-8F27-3001-23EE4BDAA997}"/>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4201507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70EAB-B81A-4D47-9EF4-EAB8E01497C7}"/>
              </a:ext>
            </a:extLst>
          </p:cNvPr>
          <p:cNvSpPr>
            <a:spLocks noGrp="1"/>
          </p:cNvSpPr>
          <p:nvPr>
            <p:ph type="title"/>
          </p:nvPr>
        </p:nvSpPr>
        <p:spPr/>
        <p:txBody>
          <a:bodyPr/>
          <a:lstStyle/>
          <a:p>
            <a:r>
              <a:rPr lang="et-EE" dirty="0"/>
              <a:t>Mootorrattaga liiklemine</a:t>
            </a:r>
          </a:p>
        </p:txBody>
      </p:sp>
      <p:sp>
        <p:nvSpPr>
          <p:cNvPr id="5" name="Content Placeholder 4">
            <a:extLst>
              <a:ext uri="{FF2B5EF4-FFF2-40B4-BE49-F238E27FC236}">
                <a16:creationId xmlns:a16="http://schemas.microsoft.com/office/drawing/2014/main" id="{0A1DD9C8-6D5A-114E-AD7D-9D2B3EC3F2F6}"/>
              </a:ext>
            </a:extLst>
          </p:cNvPr>
          <p:cNvSpPr>
            <a:spLocks noGrp="1"/>
          </p:cNvSpPr>
          <p:nvPr>
            <p:ph sz="half" idx="1"/>
          </p:nvPr>
        </p:nvSpPr>
        <p:spPr/>
        <p:txBody>
          <a:bodyPr/>
          <a:lstStyle/>
          <a:p>
            <a:r>
              <a:rPr lang="et-EE" dirty="0">
                <a:solidFill>
                  <a:schemeClr val="accent1"/>
                </a:solidFill>
              </a:rPr>
              <a:t>Mootorrattaga sõites on liiklusohtlikku olukorda sattunud ligikaudu 2/3 mootorratturitest</a:t>
            </a:r>
            <a:r>
              <a:rPr lang="et-EE" dirty="0"/>
              <a:t>; sagedamini 25-34-aastased.</a:t>
            </a:r>
          </a:p>
          <a:p>
            <a:r>
              <a:rPr lang="et-EE" dirty="0"/>
              <a:t>Eelneval aastal on mootorrattaga sõites liiklusohtlikku olukorda sattunud ligikaudu pooled mootorratturid.</a:t>
            </a:r>
          </a:p>
          <a:p>
            <a:r>
              <a:rPr lang="et-EE" dirty="0"/>
              <a:t>Peamine mootorrattaga liiklusohtlikku olukorda sattumise põhjus on </a:t>
            </a:r>
            <a:r>
              <a:rPr lang="et-EE" dirty="0">
                <a:solidFill>
                  <a:schemeClr val="accent1"/>
                </a:solidFill>
              </a:rPr>
              <a:t>teiste liiklejate ohtlik või reegleid eirav käitumine, </a:t>
            </a:r>
            <a:r>
              <a:rPr lang="et-EE" dirty="0"/>
              <a:t>muid põhjuseid nimetati juba oluliselt vähem.</a:t>
            </a:r>
          </a:p>
          <a:p>
            <a:endParaRPr lang="et-EE" dirty="0"/>
          </a:p>
        </p:txBody>
      </p:sp>
      <p:sp>
        <p:nvSpPr>
          <p:cNvPr id="11" name="Subtitle 10">
            <a:extLst>
              <a:ext uri="{FF2B5EF4-FFF2-40B4-BE49-F238E27FC236}">
                <a16:creationId xmlns:a16="http://schemas.microsoft.com/office/drawing/2014/main" id="{5C165065-6C15-4447-B7C0-11040CCDA56E}"/>
              </a:ext>
            </a:extLst>
          </p:cNvPr>
          <p:cNvSpPr>
            <a:spLocks noGrp="1"/>
          </p:cNvSpPr>
          <p:nvPr>
            <p:ph type="subTitle" idx="14"/>
          </p:nvPr>
        </p:nvSpPr>
        <p:spPr/>
        <p:txBody>
          <a:bodyPr/>
          <a:lstStyle/>
          <a:p>
            <a:r>
              <a:rPr lang="et-EE" dirty="0">
                <a:solidFill>
                  <a:schemeClr val="accent1"/>
                </a:solidFill>
              </a:rPr>
              <a:t>Liiklusohtliku olukorda sattumine mootorrattaga liigeldes</a:t>
            </a:r>
            <a:endParaRPr lang="et-EE" dirty="0"/>
          </a:p>
        </p:txBody>
      </p:sp>
      <p:pic>
        <p:nvPicPr>
          <p:cNvPr id="6" name="Sisu kohatäide 5">
            <a:extLst>
              <a:ext uri="{FF2B5EF4-FFF2-40B4-BE49-F238E27FC236}">
                <a16:creationId xmlns:a16="http://schemas.microsoft.com/office/drawing/2014/main" id="{C689B496-ADC0-D626-E673-97F874F9558F}"/>
              </a:ext>
            </a:extLst>
          </p:cNvPr>
          <p:cNvPicPr>
            <a:picLocks noGrp="1" noChangeAspect="1"/>
          </p:cNvPicPr>
          <p:nvPr>
            <p:ph sz="half" idx="13"/>
          </p:nvPr>
        </p:nvPicPr>
        <p:blipFill>
          <a:blip r:embed="rId2"/>
          <a:stretch>
            <a:fillRect/>
          </a:stretch>
        </p:blipFill>
        <p:spPr>
          <a:xfrm>
            <a:off x="6494665" y="1574716"/>
            <a:ext cx="4858933" cy="4883319"/>
          </a:xfrm>
          <a:prstGeom prst="rect">
            <a:avLst/>
          </a:prstGeom>
        </p:spPr>
      </p:pic>
    </p:spTree>
    <p:extLst>
      <p:ext uri="{BB962C8B-B14F-4D97-AF65-F5344CB8AC3E}">
        <p14:creationId xmlns:p14="http://schemas.microsoft.com/office/powerpoint/2010/main" val="1582107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612489" y="3043036"/>
            <a:ext cx="9051380" cy="861238"/>
          </a:xfrm>
        </p:spPr>
        <p:txBody>
          <a:bodyPr>
            <a:normAutofit fontScale="90000"/>
          </a:bodyPr>
          <a:lstStyle/>
          <a:p>
            <a:r>
              <a:rPr lang="et-EE" dirty="0"/>
              <a:t>Kampaania märkamine</a:t>
            </a:r>
          </a:p>
        </p:txBody>
      </p:sp>
    </p:spTree>
    <p:extLst>
      <p:ext uri="{BB962C8B-B14F-4D97-AF65-F5344CB8AC3E}">
        <p14:creationId xmlns:p14="http://schemas.microsoft.com/office/powerpoint/2010/main" val="2162499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DBC8CE-829D-B941-B43B-99AF4F9860D7}"/>
              </a:ext>
            </a:extLst>
          </p:cNvPr>
          <p:cNvSpPr>
            <a:spLocks noGrp="1"/>
          </p:cNvSpPr>
          <p:nvPr>
            <p:ph type="title"/>
          </p:nvPr>
        </p:nvSpPr>
        <p:spPr/>
        <p:txBody>
          <a:bodyPr/>
          <a:lstStyle/>
          <a:p>
            <a:r>
              <a:rPr lang="et-EE" dirty="0"/>
              <a:t>Kampaania märkamine</a:t>
            </a:r>
          </a:p>
        </p:txBody>
      </p:sp>
      <p:sp>
        <p:nvSpPr>
          <p:cNvPr id="4" name="Subtitle 3">
            <a:extLst>
              <a:ext uri="{FF2B5EF4-FFF2-40B4-BE49-F238E27FC236}">
                <a16:creationId xmlns:a16="http://schemas.microsoft.com/office/drawing/2014/main" id="{C373EC55-E4F8-DB4B-9574-F7D7B485500E}"/>
              </a:ext>
            </a:extLst>
          </p:cNvPr>
          <p:cNvSpPr>
            <a:spLocks noGrp="1"/>
          </p:cNvSpPr>
          <p:nvPr>
            <p:ph type="subTitle" idx="14"/>
          </p:nvPr>
        </p:nvSpPr>
        <p:spPr/>
        <p:txBody>
          <a:bodyPr/>
          <a:lstStyle/>
          <a:p>
            <a:r>
              <a:rPr lang="et-EE" dirty="0"/>
              <a:t>Aidatud märkamine (Slaid 34-36) </a:t>
            </a:r>
          </a:p>
        </p:txBody>
      </p:sp>
      <p:sp>
        <p:nvSpPr>
          <p:cNvPr id="5" name="Content Placeholder 4">
            <a:extLst>
              <a:ext uri="{FF2B5EF4-FFF2-40B4-BE49-F238E27FC236}">
                <a16:creationId xmlns:a16="http://schemas.microsoft.com/office/drawing/2014/main" id="{6DB48214-B694-6847-917D-0FF5AD327604}"/>
              </a:ext>
            </a:extLst>
          </p:cNvPr>
          <p:cNvSpPr>
            <a:spLocks noGrp="1"/>
          </p:cNvSpPr>
          <p:nvPr>
            <p:ph sz="half" idx="1"/>
          </p:nvPr>
        </p:nvSpPr>
        <p:spPr/>
        <p:txBody>
          <a:bodyPr>
            <a:normAutofit/>
          </a:bodyPr>
          <a:lstStyle/>
          <a:p>
            <a:r>
              <a:rPr lang="et-EE" dirty="0">
                <a:solidFill>
                  <a:srgbClr val="A01E28"/>
                </a:solidFill>
              </a:rPr>
              <a:t>Ohutu linnakiiruse teemalist </a:t>
            </a:r>
            <a:r>
              <a:rPr lang="et-EE" dirty="0">
                <a:solidFill>
                  <a:schemeClr val="accent1"/>
                </a:solidFill>
              </a:rPr>
              <a:t>kampaaniat „Naudi sõitu. Aeglasemalt on mõnusam.“ arvas </a:t>
            </a:r>
            <a:r>
              <a:rPr lang="et-EE" dirty="0">
                <a:solidFill>
                  <a:srgbClr val="A01E28"/>
                </a:solidFill>
              </a:rPr>
              <a:t>märganud olevat 40% elanikkonnast (spontaanne märkamine), sõidukijuhtidest arvas antud kampaaniat näinud olevat 48% </a:t>
            </a:r>
            <a:r>
              <a:rPr lang="et-EE" dirty="0"/>
              <a:t>(Slaid 34).</a:t>
            </a:r>
          </a:p>
          <a:p>
            <a:r>
              <a:rPr lang="et-EE" dirty="0"/>
              <a:t>Keskmisest enam arvasid seda kampaaniat näinud olevat mehed, kuni 35-aastased ja tallinlased; keskmisest vähem aga naised, üle 64-aastased ja Lääne-Eesti elanikud (Slaid 35). </a:t>
            </a:r>
          </a:p>
          <a:p>
            <a:r>
              <a:rPr lang="et-EE" dirty="0"/>
              <a:t>Iga kampaaniat märganud inimene märkas seda keskmiselt 1,3-s erinevas kanalis. Kampaania märkamise peamiseks kanaliks peeti </a:t>
            </a:r>
            <a:r>
              <a:rPr lang="et-EE" dirty="0">
                <a:solidFill>
                  <a:srgbClr val="A01E28"/>
                </a:solidFill>
              </a:rPr>
              <a:t>välireklaami</a:t>
            </a:r>
            <a:r>
              <a:rPr lang="et-EE" dirty="0"/>
              <a:t> (79%). Oluliselt harvemini arvati kampaaniat märgatud olevat televisioonist, internetist, ja raadiost. Sõidukijuhid märkasid kampaaniat kõigis teabekanalites pea samavõrd kui elanikkond tervikuna (Slaid 34).</a:t>
            </a:r>
          </a:p>
          <a:p>
            <a:endParaRPr lang="et-EE" dirty="0"/>
          </a:p>
          <a:p>
            <a:r>
              <a:rPr lang="et-EE" dirty="0"/>
              <a:t>Et mõista täpsemalt, kui paljudeni kampaania erinevates teabekanalites jõudis, esitati vastajatele konkreetseid kampaania elemente (heli- ja videoklipp, </a:t>
            </a:r>
            <a:r>
              <a:rPr lang="et-EE" dirty="0" err="1"/>
              <a:t>poster</a:t>
            </a:r>
            <a:r>
              <a:rPr lang="et-EE" dirty="0"/>
              <a:t>) ja uuriti, kas nad on neid märganud. Sellise nn aidatud kujul kampaania </a:t>
            </a:r>
            <a:r>
              <a:rPr lang="et-EE" dirty="0" err="1"/>
              <a:t>märkajate</a:t>
            </a:r>
            <a:r>
              <a:rPr lang="et-EE" dirty="0"/>
              <a:t> osakaal on 56% elanikkonnast. Sõidukit juhtinute seas on aidatud kujul kampaania </a:t>
            </a:r>
            <a:r>
              <a:rPr lang="et-EE" dirty="0" err="1"/>
              <a:t>märkajaid</a:t>
            </a:r>
            <a:r>
              <a:rPr lang="et-EE" dirty="0"/>
              <a:t> 62% (Slaid 34).</a:t>
            </a:r>
          </a:p>
          <a:p>
            <a:r>
              <a:rPr lang="et-EE" dirty="0"/>
              <a:t>Aidatud kujul on vastavat kampaaniat märganud sagedamini kuni 35-aastased ja tallinlased. Harvemini on aidatud kujul kampaaniat märganud aga üle 49-aastased (Slaid 35).</a:t>
            </a:r>
          </a:p>
          <a:p>
            <a:r>
              <a:rPr lang="et-EE" dirty="0"/>
              <a:t>Aidatult on iga kampaaniat märganud inimene täheldanud seda keskmiselt 1,8-s erinevas kanalis. Aidatud märkamise puhul on antud kampaaniat märgatud kõige enam </a:t>
            </a:r>
            <a:r>
              <a:rPr lang="et-EE" dirty="0" err="1"/>
              <a:t>postritel</a:t>
            </a:r>
            <a:r>
              <a:rPr lang="et-EE" dirty="0"/>
              <a:t> (48%), seejärel aga üsna võrdselt video ja audio reklaamidena (vastavalt 29% ja 25%) (Slaid 34). </a:t>
            </a:r>
          </a:p>
          <a:p>
            <a:r>
              <a:rPr lang="et-EE" dirty="0"/>
              <a:t>Kõikidest kanalitest on kampaaniat aidatult märganud keskmisest enam sõidukijuhid ja kuni 34-aastased; </a:t>
            </a:r>
            <a:r>
              <a:rPr lang="et-EE" dirty="0" err="1">
                <a:solidFill>
                  <a:srgbClr val="A01E28"/>
                </a:solidFill>
              </a:rPr>
              <a:t>postrina</a:t>
            </a:r>
            <a:r>
              <a:rPr lang="et-EE" dirty="0">
                <a:solidFill>
                  <a:srgbClr val="A01E28"/>
                </a:solidFill>
              </a:rPr>
              <a:t> </a:t>
            </a:r>
            <a:r>
              <a:rPr lang="et-EE" dirty="0"/>
              <a:t>keskmisest harvemini näinud üle 29-aastased ja Lääne-Eesti elanikud,</a:t>
            </a:r>
            <a:r>
              <a:rPr lang="et-EE" dirty="0">
                <a:solidFill>
                  <a:schemeClr val="accent1"/>
                </a:solidFill>
              </a:rPr>
              <a:t> videona </a:t>
            </a:r>
            <a:r>
              <a:rPr lang="et-EE" dirty="0"/>
              <a:t>üle 64-aastased ja muukeelsed elanikud (Slaid 36).</a:t>
            </a:r>
          </a:p>
        </p:txBody>
      </p:sp>
    </p:spTree>
    <p:extLst>
      <p:ext uri="{BB962C8B-B14F-4D97-AF65-F5344CB8AC3E}">
        <p14:creationId xmlns:p14="http://schemas.microsoft.com/office/powerpoint/2010/main" val="3489676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7918-5A4F-4143-A356-3E730ADFBC01}"/>
              </a:ext>
            </a:extLst>
          </p:cNvPr>
          <p:cNvSpPr>
            <a:spLocks noGrp="1"/>
          </p:cNvSpPr>
          <p:nvPr>
            <p:ph type="title"/>
          </p:nvPr>
        </p:nvSpPr>
        <p:spPr/>
        <p:txBody>
          <a:bodyPr/>
          <a:lstStyle/>
          <a:p>
            <a:r>
              <a:rPr lang="et-EE" dirty="0"/>
              <a:t>Kampaania märkamine</a:t>
            </a:r>
          </a:p>
        </p:txBody>
      </p:sp>
      <p:sp>
        <p:nvSpPr>
          <p:cNvPr id="5" name="Subtitle 4">
            <a:extLst>
              <a:ext uri="{FF2B5EF4-FFF2-40B4-BE49-F238E27FC236}">
                <a16:creationId xmlns:a16="http://schemas.microsoft.com/office/drawing/2014/main" id="{8ED865E1-568A-A14B-A71D-6D53DAD9D805}"/>
              </a:ext>
            </a:extLst>
          </p:cNvPr>
          <p:cNvSpPr>
            <a:spLocks noGrp="1"/>
          </p:cNvSpPr>
          <p:nvPr>
            <p:ph type="subTitle" idx="14"/>
          </p:nvPr>
        </p:nvSpPr>
        <p:spPr/>
        <p:txBody>
          <a:bodyPr/>
          <a:lstStyle/>
          <a:p>
            <a:r>
              <a:rPr lang="et-EE" dirty="0"/>
              <a:t>Märkamine (%)</a:t>
            </a:r>
          </a:p>
        </p:txBody>
      </p:sp>
      <p:pic>
        <p:nvPicPr>
          <p:cNvPr id="11" name="Sisu kohatäide 10">
            <a:extLst>
              <a:ext uri="{FF2B5EF4-FFF2-40B4-BE49-F238E27FC236}">
                <a16:creationId xmlns:a16="http://schemas.microsoft.com/office/drawing/2014/main" id="{5498479E-CE7E-91BB-AC6C-AC01A7F867DA}"/>
              </a:ext>
            </a:extLst>
          </p:cNvPr>
          <p:cNvPicPr>
            <a:picLocks noGrp="1" noChangeAspect="1"/>
          </p:cNvPicPr>
          <p:nvPr>
            <p:ph sz="half" idx="1"/>
          </p:nvPr>
        </p:nvPicPr>
        <p:blipFill>
          <a:blip r:embed="rId2"/>
          <a:stretch>
            <a:fillRect/>
          </a:stretch>
        </p:blipFill>
        <p:spPr>
          <a:xfrm>
            <a:off x="1302746" y="1500103"/>
            <a:ext cx="4858933" cy="4883319"/>
          </a:xfrm>
          <a:prstGeom prst="rect">
            <a:avLst/>
          </a:prstGeom>
        </p:spPr>
      </p:pic>
      <p:pic>
        <p:nvPicPr>
          <p:cNvPr id="14" name="Sisu kohatäide 13">
            <a:extLst>
              <a:ext uri="{FF2B5EF4-FFF2-40B4-BE49-F238E27FC236}">
                <a16:creationId xmlns:a16="http://schemas.microsoft.com/office/drawing/2014/main" id="{7C6A0FBB-5C18-8BD7-357E-B5EB5BB98D40}"/>
              </a:ext>
            </a:extLst>
          </p:cNvPr>
          <p:cNvPicPr>
            <a:picLocks noGrp="1" noChangeAspect="1"/>
          </p:cNvPicPr>
          <p:nvPr>
            <p:ph sz="half" idx="13"/>
          </p:nvPr>
        </p:nvPicPr>
        <p:blipFill>
          <a:blip r:embed="rId3"/>
          <a:stretch>
            <a:fillRect/>
          </a:stretch>
        </p:blipFill>
        <p:spPr>
          <a:xfrm>
            <a:off x="6662319" y="1500103"/>
            <a:ext cx="4523624" cy="4883319"/>
          </a:xfrm>
          <a:prstGeom prst="rect">
            <a:avLst/>
          </a:prstGeom>
        </p:spPr>
      </p:pic>
    </p:spTree>
    <p:extLst>
      <p:ext uri="{BB962C8B-B14F-4D97-AF65-F5344CB8AC3E}">
        <p14:creationId xmlns:p14="http://schemas.microsoft.com/office/powerpoint/2010/main" val="2863715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a:extLst>
              <a:ext uri="{FF2B5EF4-FFF2-40B4-BE49-F238E27FC236}">
                <a16:creationId xmlns:a16="http://schemas.microsoft.com/office/drawing/2014/main" id="{C971B573-C1FB-912A-977F-757B2640A971}"/>
              </a:ext>
            </a:extLst>
          </p:cNvPr>
          <p:cNvPicPr>
            <a:picLocks noGrp="1" noChangeAspect="1"/>
          </p:cNvPicPr>
          <p:nvPr>
            <p:ph sz="half" idx="1"/>
          </p:nvPr>
        </p:nvPicPr>
        <p:blipFill>
          <a:blip r:embed="rId2"/>
          <a:stretch>
            <a:fillRect/>
          </a:stretch>
        </p:blipFill>
        <p:spPr>
          <a:xfrm>
            <a:off x="1311890" y="1512296"/>
            <a:ext cx="4840644" cy="4858933"/>
          </a:xfrm>
          <a:prstGeom prst="rect">
            <a:avLst/>
          </a:prstGeom>
        </p:spPr>
      </p:pic>
      <p:pic>
        <p:nvPicPr>
          <p:cNvPr id="35" name="Sisu kohatäide 34">
            <a:extLst>
              <a:ext uri="{FF2B5EF4-FFF2-40B4-BE49-F238E27FC236}">
                <a16:creationId xmlns:a16="http://schemas.microsoft.com/office/drawing/2014/main" id="{1289E8B7-F8AA-9C31-D26C-F36F53EDF0DC}"/>
              </a:ext>
            </a:extLst>
          </p:cNvPr>
          <p:cNvPicPr>
            <a:picLocks noGrp="1" noChangeAspect="1"/>
          </p:cNvPicPr>
          <p:nvPr>
            <p:ph sz="half" idx="13"/>
          </p:nvPr>
        </p:nvPicPr>
        <p:blipFill>
          <a:blip r:embed="rId3"/>
          <a:stretch>
            <a:fillRect/>
          </a:stretch>
        </p:blipFill>
        <p:spPr>
          <a:xfrm>
            <a:off x="6496201" y="1498600"/>
            <a:ext cx="4855861" cy="4886325"/>
          </a:xfrm>
          <a:prstGeom prst="rect">
            <a:avLst/>
          </a:prstGeom>
        </p:spPr>
      </p:pic>
      <p:sp>
        <p:nvSpPr>
          <p:cNvPr id="2" name="Title 1">
            <a:extLst>
              <a:ext uri="{FF2B5EF4-FFF2-40B4-BE49-F238E27FC236}">
                <a16:creationId xmlns:a16="http://schemas.microsoft.com/office/drawing/2014/main" id="{D25E7918-5A4F-4143-A356-3E730ADFBC01}"/>
              </a:ext>
            </a:extLst>
          </p:cNvPr>
          <p:cNvSpPr>
            <a:spLocks noGrp="1"/>
          </p:cNvSpPr>
          <p:nvPr>
            <p:ph type="title"/>
          </p:nvPr>
        </p:nvSpPr>
        <p:spPr/>
        <p:txBody>
          <a:bodyPr/>
          <a:lstStyle/>
          <a:p>
            <a:r>
              <a:rPr lang="et-EE" dirty="0"/>
              <a:t>Kampaania märkamine</a:t>
            </a:r>
          </a:p>
        </p:txBody>
      </p:sp>
      <p:sp>
        <p:nvSpPr>
          <p:cNvPr id="5" name="Subtitle 4">
            <a:extLst>
              <a:ext uri="{FF2B5EF4-FFF2-40B4-BE49-F238E27FC236}">
                <a16:creationId xmlns:a16="http://schemas.microsoft.com/office/drawing/2014/main" id="{8ED865E1-568A-A14B-A71D-6D53DAD9D805}"/>
              </a:ext>
            </a:extLst>
          </p:cNvPr>
          <p:cNvSpPr>
            <a:spLocks noGrp="1"/>
          </p:cNvSpPr>
          <p:nvPr>
            <p:ph type="subTitle" idx="14"/>
          </p:nvPr>
        </p:nvSpPr>
        <p:spPr>
          <a:noFill/>
        </p:spPr>
        <p:txBody>
          <a:bodyPr/>
          <a:lstStyle/>
          <a:p>
            <a:r>
              <a:rPr lang="et-EE" dirty="0"/>
              <a:t>Sotsiaal-demograafiline taust</a:t>
            </a:r>
          </a:p>
        </p:txBody>
      </p:sp>
      <p:sp>
        <p:nvSpPr>
          <p:cNvPr id="25" name="Oval 27">
            <a:extLst>
              <a:ext uri="{FF2B5EF4-FFF2-40B4-BE49-F238E27FC236}">
                <a16:creationId xmlns:a16="http://schemas.microsoft.com/office/drawing/2014/main" id="{CB81E6FA-002B-4CDB-2324-D97FDC81E5BB}"/>
              </a:ext>
            </a:extLst>
          </p:cNvPr>
          <p:cNvSpPr/>
          <p:nvPr/>
        </p:nvSpPr>
        <p:spPr>
          <a:xfrm>
            <a:off x="3353847" y="3632000"/>
            <a:ext cx="294290" cy="2680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6" name="Oval 40">
            <a:extLst>
              <a:ext uri="{FF2B5EF4-FFF2-40B4-BE49-F238E27FC236}">
                <a16:creationId xmlns:a16="http://schemas.microsoft.com/office/drawing/2014/main" id="{FDB14B87-595A-F265-DBDF-7BA2258065B8}"/>
              </a:ext>
            </a:extLst>
          </p:cNvPr>
          <p:cNvSpPr/>
          <p:nvPr/>
        </p:nvSpPr>
        <p:spPr>
          <a:xfrm>
            <a:off x="4249474" y="4487154"/>
            <a:ext cx="294290" cy="26801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accent6"/>
              </a:solidFill>
            </a:endParaRPr>
          </a:p>
        </p:txBody>
      </p:sp>
      <p:sp>
        <p:nvSpPr>
          <p:cNvPr id="28" name="Oval 40">
            <a:extLst>
              <a:ext uri="{FF2B5EF4-FFF2-40B4-BE49-F238E27FC236}">
                <a16:creationId xmlns:a16="http://schemas.microsoft.com/office/drawing/2014/main" id="{32A48F1E-C8A7-A198-A019-6DB33BBC03B5}"/>
              </a:ext>
            </a:extLst>
          </p:cNvPr>
          <p:cNvSpPr/>
          <p:nvPr/>
        </p:nvSpPr>
        <p:spPr>
          <a:xfrm>
            <a:off x="4653085" y="2959609"/>
            <a:ext cx="294290" cy="3682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accent6"/>
              </a:solidFill>
            </a:endParaRPr>
          </a:p>
        </p:txBody>
      </p:sp>
      <p:sp>
        <p:nvSpPr>
          <p:cNvPr id="37" name="Oval 27">
            <a:extLst>
              <a:ext uri="{FF2B5EF4-FFF2-40B4-BE49-F238E27FC236}">
                <a16:creationId xmlns:a16="http://schemas.microsoft.com/office/drawing/2014/main" id="{85B152DB-CC6F-F400-B1CA-7EAA46EA5D56}"/>
              </a:ext>
            </a:extLst>
          </p:cNvPr>
          <p:cNvSpPr/>
          <p:nvPr/>
        </p:nvSpPr>
        <p:spPr>
          <a:xfrm>
            <a:off x="3706328" y="5701826"/>
            <a:ext cx="294290" cy="2680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8" name="Oval 27">
            <a:extLst>
              <a:ext uri="{FF2B5EF4-FFF2-40B4-BE49-F238E27FC236}">
                <a16:creationId xmlns:a16="http://schemas.microsoft.com/office/drawing/2014/main" id="{88086211-C6F7-1041-279B-FF2B242CDAB8}"/>
              </a:ext>
            </a:extLst>
          </p:cNvPr>
          <p:cNvSpPr/>
          <p:nvPr/>
        </p:nvSpPr>
        <p:spPr>
          <a:xfrm>
            <a:off x="9079166" y="3632184"/>
            <a:ext cx="294290" cy="2680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9" name="Oval 40">
            <a:extLst>
              <a:ext uri="{FF2B5EF4-FFF2-40B4-BE49-F238E27FC236}">
                <a16:creationId xmlns:a16="http://schemas.microsoft.com/office/drawing/2014/main" id="{BF0F6C29-75D1-88CF-075F-436CFFB2A243}"/>
              </a:ext>
            </a:extLst>
          </p:cNvPr>
          <p:cNvSpPr/>
          <p:nvPr/>
        </p:nvSpPr>
        <p:spPr>
          <a:xfrm>
            <a:off x="10208755" y="2959609"/>
            <a:ext cx="298529" cy="3682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accent6"/>
              </a:solidFill>
            </a:endParaRPr>
          </a:p>
        </p:txBody>
      </p:sp>
    </p:spTree>
    <p:extLst>
      <p:ext uri="{BB962C8B-B14F-4D97-AF65-F5344CB8AC3E}">
        <p14:creationId xmlns:p14="http://schemas.microsoft.com/office/powerpoint/2010/main" val="2458961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u kohatäide 8">
            <a:extLst>
              <a:ext uri="{FF2B5EF4-FFF2-40B4-BE49-F238E27FC236}">
                <a16:creationId xmlns:a16="http://schemas.microsoft.com/office/drawing/2014/main" id="{7E400B4F-9DC5-1781-3428-CD462E097C72}"/>
              </a:ext>
            </a:extLst>
          </p:cNvPr>
          <p:cNvPicPr>
            <a:picLocks noGrp="1" noChangeAspect="1"/>
          </p:cNvPicPr>
          <p:nvPr>
            <p:ph sz="half" idx="1"/>
          </p:nvPr>
        </p:nvPicPr>
        <p:blipFill>
          <a:blip r:embed="rId2"/>
          <a:stretch>
            <a:fillRect/>
          </a:stretch>
        </p:blipFill>
        <p:spPr>
          <a:xfrm>
            <a:off x="1415732" y="1514473"/>
            <a:ext cx="9724331" cy="4886325"/>
          </a:xfrm>
          <a:prstGeom prst="rect">
            <a:avLst/>
          </a:prstGeom>
        </p:spPr>
      </p:pic>
      <p:sp>
        <p:nvSpPr>
          <p:cNvPr id="3" name="Title 2">
            <a:extLst>
              <a:ext uri="{FF2B5EF4-FFF2-40B4-BE49-F238E27FC236}">
                <a16:creationId xmlns:a16="http://schemas.microsoft.com/office/drawing/2014/main" id="{FDDBC8CE-829D-B941-B43B-99AF4F9860D7}"/>
              </a:ext>
            </a:extLst>
          </p:cNvPr>
          <p:cNvSpPr>
            <a:spLocks noGrp="1"/>
          </p:cNvSpPr>
          <p:nvPr>
            <p:ph type="title"/>
          </p:nvPr>
        </p:nvSpPr>
        <p:spPr/>
        <p:txBody>
          <a:bodyPr/>
          <a:lstStyle/>
          <a:p>
            <a:r>
              <a:rPr lang="et-EE" dirty="0"/>
              <a:t>Kampaania märkamine</a:t>
            </a:r>
          </a:p>
        </p:txBody>
      </p:sp>
      <p:sp>
        <p:nvSpPr>
          <p:cNvPr id="4" name="Subtitle 3">
            <a:extLst>
              <a:ext uri="{FF2B5EF4-FFF2-40B4-BE49-F238E27FC236}">
                <a16:creationId xmlns:a16="http://schemas.microsoft.com/office/drawing/2014/main" id="{C373EC55-E4F8-DB4B-9574-F7D7B485500E}"/>
              </a:ext>
            </a:extLst>
          </p:cNvPr>
          <p:cNvSpPr>
            <a:spLocks noGrp="1"/>
          </p:cNvSpPr>
          <p:nvPr>
            <p:ph type="subTitle" idx="14"/>
          </p:nvPr>
        </p:nvSpPr>
        <p:spPr>
          <a:noFill/>
        </p:spPr>
        <p:txBody>
          <a:bodyPr/>
          <a:lstStyle/>
          <a:p>
            <a:r>
              <a:rPr lang="et-EE" dirty="0"/>
              <a:t>Aidatud märkamise kanal - sotsiaal-demograafiline taust</a:t>
            </a:r>
          </a:p>
        </p:txBody>
      </p:sp>
      <p:cxnSp>
        <p:nvCxnSpPr>
          <p:cNvPr id="17" name="Straight Connector 16">
            <a:extLst>
              <a:ext uri="{FF2B5EF4-FFF2-40B4-BE49-F238E27FC236}">
                <a16:creationId xmlns:a16="http://schemas.microsoft.com/office/drawing/2014/main" id="{DE89FBAA-A4A2-7748-9AD6-752DEF6F67C8}"/>
              </a:ext>
            </a:extLst>
          </p:cNvPr>
          <p:cNvCxnSpPr>
            <a:cxnSpLocks/>
          </p:cNvCxnSpPr>
          <p:nvPr/>
        </p:nvCxnSpPr>
        <p:spPr>
          <a:xfrm>
            <a:off x="3285145" y="1831975"/>
            <a:ext cx="0" cy="47117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E4069A-05C2-CE4B-8D81-95B9BDBFAE68}"/>
              </a:ext>
            </a:extLst>
          </p:cNvPr>
          <p:cNvCxnSpPr>
            <a:cxnSpLocks/>
          </p:cNvCxnSpPr>
          <p:nvPr/>
        </p:nvCxnSpPr>
        <p:spPr>
          <a:xfrm>
            <a:off x="6390572" y="1831975"/>
            <a:ext cx="0" cy="47117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6F8DB87-6931-0449-A767-FD6D349E070E}"/>
              </a:ext>
            </a:extLst>
          </p:cNvPr>
          <p:cNvCxnSpPr>
            <a:cxnSpLocks/>
          </p:cNvCxnSpPr>
          <p:nvPr/>
        </p:nvCxnSpPr>
        <p:spPr>
          <a:xfrm>
            <a:off x="9676570" y="1859517"/>
            <a:ext cx="0" cy="47117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 name="Oval 27">
            <a:extLst>
              <a:ext uri="{FF2B5EF4-FFF2-40B4-BE49-F238E27FC236}">
                <a16:creationId xmlns:a16="http://schemas.microsoft.com/office/drawing/2014/main" id="{F6A48C0F-A4A6-EBDB-175F-64C167CA67AB}"/>
              </a:ext>
            </a:extLst>
          </p:cNvPr>
          <p:cNvSpPr/>
          <p:nvPr/>
        </p:nvSpPr>
        <p:spPr>
          <a:xfrm>
            <a:off x="6307064" y="4110724"/>
            <a:ext cx="294290" cy="2680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Oval 40">
            <a:extLst>
              <a:ext uri="{FF2B5EF4-FFF2-40B4-BE49-F238E27FC236}">
                <a16:creationId xmlns:a16="http://schemas.microsoft.com/office/drawing/2014/main" id="{A1F5C4A9-8A0C-D9F2-482A-1EC301F41831}"/>
              </a:ext>
            </a:extLst>
          </p:cNvPr>
          <p:cNvSpPr/>
          <p:nvPr/>
        </p:nvSpPr>
        <p:spPr>
          <a:xfrm>
            <a:off x="3616475" y="2855326"/>
            <a:ext cx="315445" cy="44482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accent6"/>
              </a:solidFill>
            </a:endParaRPr>
          </a:p>
        </p:txBody>
      </p:sp>
      <p:sp>
        <p:nvSpPr>
          <p:cNvPr id="10" name="Oval 27">
            <a:extLst>
              <a:ext uri="{FF2B5EF4-FFF2-40B4-BE49-F238E27FC236}">
                <a16:creationId xmlns:a16="http://schemas.microsoft.com/office/drawing/2014/main" id="{F5F71512-D130-A14D-9219-CA59163A8F95}"/>
              </a:ext>
            </a:extLst>
          </p:cNvPr>
          <p:cNvSpPr/>
          <p:nvPr/>
        </p:nvSpPr>
        <p:spPr>
          <a:xfrm>
            <a:off x="2926081" y="3384738"/>
            <a:ext cx="359064" cy="430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Oval 27">
            <a:extLst>
              <a:ext uri="{FF2B5EF4-FFF2-40B4-BE49-F238E27FC236}">
                <a16:creationId xmlns:a16="http://schemas.microsoft.com/office/drawing/2014/main" id="{597D32F3-66EC-5B35-8999-69CAEB136691}"/>
              </a:ext>
            </a:extLst>
          </p:cNvPr>
          <p:cNvSpPr/>
          <p:nvPr/>
        </p:nvSpPr>
        <p:spPr>
          <a:xfrm>
            <a:off x="6193172" y="3585151"/>
            <a:ext cx="294290" cy="2680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3" name="Oval 27">
            <a:extLst>
              <a:ext uri="{FF2B5EF4-FFF2-40B4-BE49-F238E27FC236}">
                <a16:creationId xmlns:a16="http://schemas.microsoft.com/office/drawing/2014/main" id="{107F842B-0ADC-04D4-9D9C-F7BBE5A6B6FC}"/>
              </a:ext>
            </a:extLst>
          </p:cNvPr>
          <p:cNvSpPr/>
          <p:nvPr/>
        </p:nvSpPr>
        <p:spPr>
          <a:xfrm>
            <a:off x="2996208" y="5684054"/>
            <a:ext cx="294290" cy="2680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Oval 40">
            <a:extLst>
              <a:ext uri="{FF2B5EF4-FFF2-40B4-BE49-F238E27FC236}">
                <a16:creationId xmlns:a16="http://schemas.microsoft.com/office/drawing/2014/main" id="{98CAF16A-DA2A-E337-3786-2ADDA909C67B}"/>
              </a:ext>
            </a:extLst>
          </p:cNvPr>
          <p:cNvSpPr/>
          <p:nvPr/>
        </p:nvSpPr>
        <p:spPr>
          <a:xfrm>
            <a:off x="6562881" y="2855326"/>
            <a:ext cx="307127" cy="45459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accent6"/>
              </a:solidFill>
            </a:endParaRPr>
          </a:p>
        </p:txBody>
      </p:sp>
    </p:spTree>
    <p:extLst>
      <p:ext uri="{BB962C8B-B14F-4D97-AF65-F5344CB8AC3E}">
        <p14:creationId xmlns:p14="http://schemas.microsoft.com/office/powerpoint/2010/main" val="3114632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612489" y="2982982"/>
            <a:ext cx="9051380" cy="861238"/>
          </a:xfrm>
        </p:spPr>
        <p:txBody>
          <a:bodyPr>
            <a:normAutofit fontScale="90000"/>
          </a:bodyPr>
          <a:lstStyle/>
          <a:p>
            <a:r>
              <a:rPr lang="et-EE" dirty="0"/>
              <a:t>Ankeet</a:t>
            </a:r>
          </a:p>
        </p:txBody>
      </p:sp>
    </p:spTree>
    <p:extLst>
      <p:ext uri="{BB962C8B-B14F-4D97-AF65-F5344CB8AC3E}">
        <p14:creationId xmlns:p14="http://schemas.microsoft.com/office/powerpoint/2010/main" val="1013297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6" name="Content Placeholder 5">
            <a:extLst>
              <a:ext uri="{FF2B5EF4-FFF2-40B4-BE49-F238E27FC236}">
                <a16:creationId xmlns:a16="http://schemas.microsoft.com/office/drawing/2014/main" id="{E13377C9-38B0-1841-A549-53FF9879A628}"/>
              </a:ext>
            </a:extLst>
          </p:cNvPr>
          <p:cNvSpPr>
            <a:spLocks noGrp="1"/>
          </p:cNvSpPr>
          <p:nvPr>
            <p:ph sz="half" idx="1"/>
          </p:nvPr>
        </p:nvSpPr>
        <p:spPr/>
        <p:txBody>
          <a:bodyPr>
            <a:normAutofit/>
          </a:bodyPr>
          <a:lstStyle/>
          <a:p>
            <a:pPr marL="0" indent="0">
              <a:buNone/>
            </a:pPr>
            <a:r>
              <a:rPr lang="et-EE" sz="1200" dirty="0"/>
              <a:t>FILTER</a:t>
            </a:r>
          </a:p>
          <a:p>
            <a:pPr marL="0" indent="0">
              <a:buNone/>
            </a:pPr>
            <a:r>
              <a:rPr lang="et-EE" sz="1200" b="1" dirty="0"/>
              <a:t>T1. Kas Te olete viimase 12 kuu jooksul … ? </a:t>
            </a:r>
          </a:p>
          <a:p>
            <a:pPr marL="0" indent="0">
              <a:buNone/>
            </a:pPr>
            <a:r>
              <a:rPr lang="et-EE" sz="1200" dirty="0"/>
              <a:t>VÕIB MITU VASTUST!</a:t>
            </a:r>
          </a:p>
          <a:p>
            <a:pPr lvl="1"/>
            <a:r>
              <a:rPr lang="et-EE" sz="1200" dirty="0"/>
              <a:t>juhtinud autot (olnud ise autoroolis)	 </a:t>
            </a:r>
          </a:p>
          <a:p>
            <a:pPr lvl="1"/>
            <a:r>
              <a:rPr lang="et-EE" sz="1200" dirty="0"/>
              <a:t>istunud sõitjana juhi kõrvalistmel		 </a:t>
            </a:r>
          </a:p>
          <a:p>
            <a:pPr lvl="1"/>
            <a:r>
              <a:rPr lang="et-EE" sz="1200" dirty="0"/>
              <a:t>istunud sõitjana auto tagaistmel		 </a:t>
            </a:r>
          </a:p>
          <a:p>
            <a:pPr lvl="1"/>
            <a:r>
              <a:rPr lang="et-EE" sz="1200" dirty="0"/>
              <a:t>sõitnud bussiga</a:t>
            </a:r>
          </a:p>
          <a:p>
            <a:pPr lvl="1"/>
            <a:r>
              <a:rPr lang="et-EE" sz="1200" dirty="0"/>
              <a:t>juhtinud mootorratast			 </a:t>
            </a:r>
          </a:p>
          <a:p>
            <a:pPr lvl="1"/>
            <a:r>
              <a:rPr lang="et-EE" sz="1200" dirty="0"/>
              <a:t>ei ole kokku puutunud ühegi loetletud tegevusega</a:t>
            </a:r>
          </a:p>
          <a:p>
            <a:pPr marL="0" indent="0">
              <a:buNone/>
            </a:pPr>
            <a:r>
              <a:rPr lang="et-EE" sz="1200" b="1" dirty="0"/>
              <a:t>T2. Millises vanusevahemikus lapsi Teie peres on?</a:t>
            </a:r>
          </a:p>
          <a:p>
            <a:pPr lvl="1"/>
            <a:r>
              <a:rPr lang="et-EE" sz="1200" dirty="0"/>
              <a:t>Alla 4-aastaseid</a:t>
            </a:r>
          </a:p>
          <a:p>
            <a:pPr lvl="1"/>
            <a:r>
              <a:rPr lang="et-EE" sz="1200" dirty="0"/>
              <a:t>4-6-aastaseid</a:t>
            </a:r>
          </a:p>
          <a:p>
            <a:pPr lvl="1"/>
            <a:r>
              <a:rPr lang="et-EE" sz="1200" dirty="0"/>
              <a:t>7-15-aastaseid 	</a:t>
            </a:r>
          </a:p>
          <a:p>
            <a:pPr lvl="1"/>
            <a:r>
              <a:rPr lang="et-EE" sz="1200" dirty="0"/>
              <a:t>Ei ole alla 15-aastaseid lapsi</a:t>
            </a:r>
          </a:p>
          <a:p>
            <a:endParaRPr lang="et-EE" dirty="0"/>
          </a:p>
          <a:p>
            <a:endParaRPr lang="et-EE" dirty="0"/>
          </a:p>
        </p:txBody>
      </p:sp>
      <p:sp>
        <p:nvSpPr>
          <p:cNvPr id="8" name="Content Placeholder 7">
            <a:extLst>
              <a:ext uri="{FF2B5EF4-FFF2-40B4-BE49-F238E27FC236}">
                <a16:creationId xmlns:a16="http://schemas.microsoft.com/office/drawing/2014/main" id="{6345ED5B-448A-8141-95B2-12A4386E3090}"/>
              </a:ext>
            </a:extLst>
          </p:cNvPr>
          <p:cNvSpPr>
            <a:spLocks noGrp="1"/>
          </p:cNvSpPr>
          <p:nvPr>
            <p:ph sz="half" idx="13"/>
          </p:nvPr>
        </p:nvSpPr>
        <p:spPr/>
        <p:txBody>
          <a:bodyPr>
            <a:normAutofit/>
          </a:bodyPr>
          <a:lstStyle/>
          <a:p>
            <a:pPr marL="0" indent="0">
              <a:buNone/>
            </a:pPr>
            <a:r>
              <a:rPr lang="et-EE" sz="1200" dirty="0"/>
              <a:t>AUTOJUHID (T1=1)</a:t>
            </a:r>
          </a:p>
          <a:p>
            <a:pPr marL="0" indent="0">
              <a:buNone/>
            </a:pPr>
            <a:r>
              <a:rPr lang="et-EE" sz="1200" b="1" dirty="0"/>
              <a:t>1. Kui sageli Te kinnitate turvavöö autot juhtides?</a:t>
            </a:r>
          </a:p>
          <a:p>
            <a:pPr lvl="1"/>
            <a:r>
              <a:rPr lang="et-EE" sz="1200" dirty="0"/>
              <a:t>Enamasti (90-100% juhtudest)		</a:t>
            </a:r>
          </a:p>
          <a:p>
            <a:pPr lvl="1"/>
            <a:r>
              <a:rPr lang="et-EE" sz="1200" dirty="0"/>
              <a:t>Sageli (70-90% juhtudest)</a:t>
            </a:r>
          </a:p>
          <a:p>
            <a:pPr lvl="1"/>
            <a:r>
              <a:rPr lang="et-EE" sz="1200" dirty="0"/>
              <a:t>Aeg-ajalt (40-70% juhtudest)		 </a:t>
            </a:r>
          </a:p>
          <a:p>
            <a:pPr lvl="1"/>
            <a:r>
              <a:rPr lang="et-EE" sz="1200" dirty="0"/>
              <a:t>Enamasti mitte (0-40% juhtudest)	</a:t>
            </a:r>
          </a:p>
          <a:p>
            <a:pPr lvl="1"/>
            <a:r>
              <a:rPr lang="et-EE" sz="1200" dirty="0"/>
              <a:t>Ei oska öelda	</a:t>
            </a:r>
          </a:p>
          <a:p>
            <a:pPr marL="0" indent="0">
              <a:buNone/>
            </a:pPr>
            <a:r>
              <a:rPr lang="et-EE" sz="1200" b="1" dirty="0"/>
              <a:t>2. Kui sageli pöörate tähelepanu, et kaassõitjal/ kaassõitjatel oleks turvavöö kinnitatud?</a:t>
            </a:r>
          </a:p>
          <a:p>
            <a:pPr lvl="1"/>
            <a:r>
              <a:rPr lang="et-EE" sz="1200" dirty="0"/>
              <a:t>Enamasti</a:t>
            </a:r>
          </a:p>
          <a:p>
            <a:pPr lvl="1"/>
            <a:r>
              <a:rPr lang="et-EE" sz="1200" dirty="0"/>
              <a:t>Aeg-ajalt (kui meelde tuleb)</a:t>
            </a:r>
          </a:p>
          <a:p>
            <a:pPr lvl="1"/>
            <a:r>
              <a:rPr lang="et-EE" sz="1200" dirty="0"/>
              <a:t>Enamasti mitte</a:t>
            </a:r>
          </a:p>
          <a:p>
            <a:pPr lvl="1"/>
            <a:r>
              <a:rPr lang="et-EE" sz="1200" dirty="0"/>
              <a:t>Ei oska öelda</a:t>
            </a:r>
          </a:p>
          <a:p>
            <a:endParaRPr lang="et-EE" dirty="0"/>
          </a:p>
          <a:p>
            <a:endParaRPr lang="et-EE" dirty="0"/>
          </a:p>
        </p:txBody>
      </p:sp>
      <p:sp>
        <p:nvSpPr>
          <p:cNvPr id="3" name="Subtitle 2">
            <a:extLst>
              <a:ext uri="{FF2B5EF4-FFF2-40B4-BE49-F238E27FC236}">
                <a16:creationId xmlns:a16="http://schemas.microsoft.com/office/drawing/2014/main" id="{4D589D4A-6406-8F45-AE51-2A80ED73BE6E}"/>
              </a:ext>
            </a:extLst>
          </p:cNvPr>
          <p:cNvSpPr>
            <a:spLocks noGrp="1"/>
          </p:cNvSpPr>
          <p:nvPr>
            <p:ph type="subTitle" idx="14"/>
          </p:nvPr>
        </p:nvSpPr>
        <p:spPr/>
        <p:txBody>
          <a:bodyPr/>
          <a:lstStyle/>
          <a:p>
            <a:r>
              <a:rPr lang="et-EE" dirty="0"/>
              <a:t>Sihtgrupp, turvavöö</a:t>
            </a:r>
          </a:p>
        </p:txBody>
      </p:sp>
    </p:spTree>
    <p:extLst>
      <p:ext uri="{BB962C8B-B14F-4D97-AF65-F5344CB8AC3E}">
        <p14:creationId xmlns:p14="http://schemas.microsoft.com/office/powerpoint/2010/main" val="4278434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3" name="Content Placeholder 2">
            <a:extLst>
              <a:ext uri="{FF2B5EF4-FFF2-40B4-BE49-F238E27FC236}">
                <a16:creationId xmlns:a16="http://schemas.microsoft.com/office/drawing/2014/main" id="{E5150211-2CC6-D34B-9A85-E76E6DB9164F}"/>
              </a:ext>
            </a:extLst>
          </p:cNvPr>
          <p:cNvSpPr>
            <a:spLocks noGrp="1"/>
          </p:cNvSpPr>
          <p:nvPr>
            <p:ph sz="half" idx="1"/>
          </p:nvPr>
        </p:nvSpPr>
        <p:spPr/>
        <p:txBody>
          <a:bodyPr/>
          <a:lstStyle/>
          <a:p>
            <a:pPr marL="0" indent="0">
              <a:buNone/>
            </a:pPr>
            <a:r>
              <a:rPr lang="et-EE" sz="1200" b="1" dirty="0"/>
              <a:t>3. Kui sageli Te sõidukijuhina reguleerite peatoe kõrguse enda järgi parajaks? </a:t>
            </a:r>
          </a:p>
          <a:p>
            <a:pPr lvl="1"/>
            <a:r>
              <a:rPr lang="et-EE" sz="1200" dirty="0"/>
              <a:t>Enamasti</a:t>
            </a:r>
          </a:p>
          <a:p>
            <a:pPr lvl="1"/>
            <a:r>
              <a:rPr lang="et-EE" sz="1200" dirty="0"/>
              <a:t>Aeg-ajalt</a:t>
            </a:r>
          </a:p>
          <a:p>
            <a:pPr lvl="1"/>
            <a:r>
              <a:rPr lang="et-EE" sz="1200" dirty="0"/>
              <a:t>Enamasti mitte</a:t>
            </a:r>
          </a:p>
          <a:p>
            <a:pPr lvl="1"/>
            <a:r>
              <a:rPr lang="et-EE" sz="1200" i="1" dirty="0"/>
              <a:t>Ei oska öelda</a:t>
            </a:r>
          </a:p>
          <a:p>
            <a:pPr marL="0" indent="0">
              <a:buNone/>
            </a:pPr>
            <a:r>
              <a:rPr lang="et-EE" sz="1200" b="1" dirty="0"/>
              <a:t>4. Kui sageli pöörate tähelepanu, kuidas kaassõitjal/ kaassõitjatel on peatugi reguleeritud?</a:t>
            </a:r>
          </a:p>
          <a:p>
            <a:pPr lvl="1"/>
            <a:r>
              <a:rPr lang="et-EE" sz="1200" dirty="0"/>
              <a:t>Enamasti</a:t>
            </a:r>
          </a:p>
          <a:p>
            <a:pPr lvl="1"/>
            <a:r>
              <a:rPr lang="et-EE" sz="1200" dirty="0"/>
              <a:t>Aeg-ajalt (kui meelde tuleb)</a:t>
            </a:r>
          </a:p>
          <a:p>
            <a:pPr lvl="1"/>
            <a:r>
              <a:rPr lang="et-EE" sz="1200" dirty="0"/>
              <a:t>Enamasti mitte</a:t>
            </a:r>
          </a:p>
          <a:p>
            <a:pPr lvl="1"/>
            <a:r>
              <a:rPr lang="et-EE" sz="1200" i="1" dirty="0"/>
              <a:t>Ei oska öelda</a:t>
            </a:r>
          </a:p>
          <a:p>
            <a:endParaRPr lang="et-EE" dirty="0"/>
          </a:p>
        </p:txBody>
      </p:sp>
      <p:sp>
        <p:nvSpPr>
          <p:cNvPr id="8" name="Content Placeholder 7">
            <a:extLst>
              <a:ext uri="{FF2B5EF4-FFF2-40B4-BE49-F238E27FC236}">
                <a16:creationId xmlns:a16="http://schemas.microsoft.com/office/drawing/2014/main" id="{6345ED5B-448A-8141-95B2-12A4386E3090}"/>
              </a:ext>
            </a:extLst>
          </p:cNvPr>
          <p:cNvSpPr>
            <a:spLocks noGrp="1"/>
          </p:cNvSpPr>
          <p:nvPr>
            <p:ph sz="half" idx="13"/>
          </p:nvPr>
        </p:nvSpPr>
        <p:spPr/>
        <p:txBody>
          <a:bodyPr>
            <a:normAutofit/>
          </a:bodyPr>
          <a:lstStyle/>
          <a:p>
            <a:endParaRPr lang="et-EE" dirty="0"/>
          </a:p>
          <a:p>
            <a:endParaRPr lang="et-EE" dirty="0"/>
          </a:p>
        </p:txBody>
      </p:sp>
      <p:sp>
        <p:nvSpPr>
          <p:cNvPr id="4" name="Subtitle 3">
            <a:extLst>
              <a:ext uri="{FF2B5EF4-FFF2-40B4-BE49-F238E27FC236}">
                <a16:creationId xmlns:a16="http://schemas.microsoft.com/office/drawing/2014/main" id="{E27E8EE4-8BDC-3D49-9C89-D77AC3E1F5D9}"/>
              </a:ext>
            </a:extLst>
          </p:cNvPr>
          <p:cNvSpPr>
            <a:spLocks noGrp="1"/>
          </p:cNvSpPr>
          <p:nvPr>
            <p:ph type="subTitle" idx="14"/>
          </p:nvPr>
        </p:nvSpPr>
        <p:spPr/>
        <p:txBody>
          <a:bodyPr/>
          <a:lstStyle/>
          <a:p>
            <a:r>
              <a:rPr lang="et-EE" dirty="0"/>
              <a:t>Peatugi, rehvid</a:t>
            </a:r>
          </a:p>
        </p:txBody>
      </p:sp>
      <p:sp>
        <p:nvSpPr>
          <p:cNvPr id="5" name="Content Placeholder 5">
            <a:extLst>
              <a:ext uri="{FF2B5EF4-FFF2-40B4-BE49-F238E27FC236}">
                <a16:creationId xmlns:a16="http://schemas.microsoft.com/office/drawing/2014/main" id="{AF9881DD-37F6-E44A-9AB2-540103173823}"/>
              </a:ext>
            </a:extLst>
          </p:cNvPr>
          <p:cNvSpPr txBox="1">
            <a:spLocks/>
          </p:cNvSpPr>
          <p:nvPr/>
        </p:nvSpPr>
        <p:spPr>
          <a:xfrm>
            <a:off x="6493800" y="1499190"/>
            <a:ext cx="4860000" cy="48859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Tx/>
              <a:buBlip>
                <a:blip r:embed="rId2"/>
              </a:buBlip>
              <a:defRPr sz="1400" kern="1200" baseline="0">
                <a:solidFill>
                  <a:schemeClr val="tx2"/>
                </a:solidFill>
                <a:latin typeface="+mn-lt"/>
                <a:ea typeface="+mn-ea"/>
                <a:cs typeface="+mn-cs"/>
              </a:defRPr>
            </a:lvl1pPr>
            <a:lvl2pPr marL="685783"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2pPr>
            <a:lvl3pPr marL="1142971"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3pPr>
            <a:lvl4pPr marL="1600160"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4pPr>
            <a:lvl5pPr marL="2057349"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t-EE" sz="1200" b="1" dirty="0"/>
              <a:t>5. Kui sageli Te pöörate tähelepanu oma peamiselt kasutatava auto rehvide vanusele?</a:t>
            </a:r>
            <a:endParaRPr lang="et-EE" sz="1200" dirty="0"/>
          </a:p>
          <a:p>
            <a:pPr lvl="1"/>
            <a:r>
              <a:rPr lang="et-EE" sz="1200" dirty="0"/>
              <a:t>Püüan jälgida, et rehvide vanus ei ületaks 5 aastat</a:t>
            </a:r>
          </a:p>
          <a:p>
            <a:pPr lvl="1"/>
            <a:r>
              <a:rPr lang="et-EE" sz="1200" dirty="0"/>
              <a:t>Püüan jälgida, et rehvide vanus ei ületaks 6-10 aastat</a:t>
            </a:r>
          </a:p>
          <a:p>
            <a:pPr lvl="1"/>
            <a:r>
              <a:rPr lang="et-EE" sz="1200" dirty="0"/>
              <a:t>Ei pööra tähelepanu </a:t>
            </a:r>
          </a:p>
          <a:p>
            <a:pPr lvl="1"/>
            <a:r>
              <a:rPr lang="et-EE" sz="1200" dirty="0"/>
              <a:t>Muu, mis? ____________ (Jälgin mustri kulumist)</a:t>
            </a:r>
          </a:p>
          <a:p>
            <a:pPr lvl="1"/>
            <a:r>
              <a:rPr lang="et-EE" sz="1200" i="1" dirty="0"/>
              <a:t>Ei oska öelda</a:t>
            </a:r>
            <a:endParaRPr lang="et-EE" sz="1200" dirty="0"/>
          </a:p>
          <a:p>
            <a:pPr marL="0" indent="0">
              <a:buNone/>
            </a:pPr>
            <a:r>
              <a:rPr lang="et-EE" sz="1200" b="1" dirty="0"/>
              <a:t>6. Mis tüüpi rehvid olid Teie peamiselt kasutataval autol viimasel talveperioodil?</a:t>
            </a:r>
            <a:endParaRPr lang="et-EE" sz="1200" dirty="0"/>
          </a:p>
          <a:p>
            <a:pPr lvl="1"/>
            <a:r>
              <a:rPr lang="et-EE" sz="1200" dirty="0"/>
              <a:t>Naastrehvid</a:t>
            </a:r>
          </a:p>
          <a:p>
            <a:pPr lvl="1"/>
            <a:r>
              <a:rPr lang="et-EE" sz="1200" dirty="0"/>
              <a:t>Lamellrehvid</a:t>
            </a:r>
          </a:p>
          <a:p>
            <a:pPr lvl="1"/>
            <a:r>
              <a:rPr lang="et-EE" sz="1200" dirty="0"/>
              <a:t>Suverehvid</a:t>
            </a:r>
          </a:p>
          <a:p>
            <a:pPr lvl="1"/>
            <a:r>
              <a:rPr lang="et-EE" sz="1200" dirty="0"/>
              <a:t>Ei juhi talveperioodil autot</a:t>
            </a:r>
          </a:p>
          <a:p>
            <a:pPr lvl="1"/>
            <a:r>
              <a:rPr lang="et-EE" sz="1200" i="1" dirty="0"/>
              <a:t>Ei oska öelda</a:t>
            </a:r>
            <a:endParaRPr lang="et-EE" sz="1200" dirty="0"/>
          </a:p>
          <a:p>
            <a:pPr marL="0" indent="0">
              <a:buNone/>
            </a:pPr>
            <a:r>
              <a:rPr lang="et-EE" sz="1200" b="1" dirty="0"/>
              <a:t>7. Kas olete viimase 12 kuu jooksul sattunud olukorda, kus pimeda ajal valgustamata asulavälisel teel sõites ilmub ootamatult vaatevälja teel liikuv helkurita või taskulambita jalakäija?</a:t>
            </a:r>
            <a:endParaRPr lang="et-EE" sz="1200" dirty="0"/>
          </a:p>
          <a:p>
            <a:pPr lvl="1"/>
            <a:r>
              <a:rPr lang="et-EE" sz="1200" dirty="0"/>
              <a:t>Jah, korra</a:t>
            </a:r>
          </a:p>
          <a:p>
            <a:pPr lvl="1"/>
            <a:r>
              <a:rPr lang="et-EE" sz="1200" dirty="0"/>
              <a:t>Jah, korduvalt</a:t>
            </a:r>
          </a:p>
          <a:p>
            <a:pPr lvl="1"/>
            <a:r>
              <a:rPr lang="et-EE" sz="1200" dirty="0"/>
              <a:t>Ei</a:t>
            </a:r>
          </a:p>
          <a:p>
            <a:pPr lvl="1"/>
            <a:r>
              <a:rPr lang="et-EE" sz="1200" i="1" dirty="0"/>
              <a:t>Ei oska öelda</a:t>
            </a:r>
            <a:endParaRPr lang="et-EE" sz="1200" dirty="0"/>
          </a:p>
          <a:p>
            <a:endParaRPr lang="et-EE" dirty="0"/>
          </a:p>
        </p:txBody>
      </p:sp>
    </p:spTree>
    <p:extLst>
      <p:ext uri="{BB962C8B-B14F-4D97-AF65-F5344CB8AC3E}">
        <p14:creationId xmlns:p14="http://schemas.microsoft.com/office/powerpoint/2010/main" val="98049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Metoodika</a:t>
            </a:r>
          </a:p>
        </p:txBody>
      </p:sp>
      <p:sp>
        <p:nvSpPr>
          <p:cNvPr id="5" name="Subtitle 4">
            <a:extLst>
              <a:ext uri="{FF2B5EF4-FFF2-40B4-BE49-F238E27FC236}">
                <a16:creationId xmlns:a16="http://schemas.microsoft.com/office/drawing/2014/main" id="{3DA07F84-EDB6-8F47-A308-5D708CFB39A7}"/>
              </a:ext>
            </a:extLst>
          </p:cNvPr>
          <p:cNvSpPr>
            <a:spLocks noGrp="1"/>
          </p:cNvSpPr>
          <p:nvPr>
            <p:ph type="subTitle" idx="14"/>
          </p:nvPr>
        </p:nvSpPr>
        <p:spPr/>
        <p:txBody>
          <a:bodyPr/>
          <a:lstStyle/>
          <a:p>
            <a:r>
              <a:rPr lang="et-EE" dirty="0"/>
              <a:t>Valimi jagunemine, n=1003, %</a:t>
            </a:r>
          </a:p>
        </p:txBody>
      </p:sp>
      <p:pic>
        <p:nvPicPr>
          <p:cNvPr id="8" name="Sisu kohatäide 7">
            <a:extLst>
              <a:ext uri="{FF2B5EF4-FFF2-40B4-BE49-F238E27FC236}">
                <a16:creationId xmlns:a16="http://schemas.microsoft.com/office/drawing/2014/main" id="{3AE19277-AC3E-18C0-9C53-CF73382EDC2D}"/>
              </a:ext>
            </a:extLst>
          </p:cNvPr>
          <p:cNvPicPr>
            <a:picLocks noGrp="1" noChangeAspect="1"/>
          </p:cNvPicPr>
          <p:nvPr>
            <p:ph sz="half" idx="13"/>
          </p:nvPr>
        </p:nvPicPr>
        <p:blipFill>
          <a:blip r:embed="rId2">
            <a:extLst>
              <a:ext uri="{96DAC541-7B7A-43D3-8B79-37D633B846F1}">
                <asvg:svgBlip xmlns:asvg="http://schemas.microsoft.com/office/drawing/2016/SVG/main" r:embed="rId3"/>
              </a:ext>
            </a:extLst>
          </a:blip>
          <a:stretch>
            <a:fillRect/>
          </a:stretch>
        </p:blipFill>
        <p:spPr>
          <a:xfrm>
            <a:off x="7000966" y="1498600"/>
            <a:ext cx="3846330" cy="4886325"/>
          </a:xfrm>
          <a:prstGeom prst="rect">
            <a:avLst/>
          </a:prstGeom>
        </p:spPr>
      </p:pic>
      <p:pic>
        <p:nvPicPr>
          <p:cNvPr id="7" name="Sisu kohatäide 6">
            <a:extLst>
              <a:ext uri="{FF2B5EF4-FFF2-40B4-BE49-F238E27FC236}">
                <a16:creationId xmlns:a16="http://schemas.microsoft.com/office/drawing/2014/main" id="{AB69CDEA-AECF-EE62-268A-14DA65FD0D9A}"/>
              </a:ext>
            </a:extLst>
          </p:cNvPr>
          <p:cNvPicPr>
            <a:picLocks noGrp="1" noChangeAspect="1"/>
          </p:cNvPicPr>
          <p:nvPr>
            <p:ph sz="half" idx="1"/>
          </p:nvPr>
        </p:nvPicPr>
        <p:blipFill>
          <a:blip r:embed="rId4"/>
          <a:stretch>
            <a:fillRect/>
          </a:stretch>
        </p:blipFill>
        <p:spPr>
          <a:xfrm>
            <a:off x="1811454" y="1498600"/>
            <a:ext cx="3841517" cy="4886325"/>
          </a:xfrm>
          <a:prstGeom prst="rect">
            <a:avLst/>
          </a:prstGeom>
        </p:spPr>
      </p:pic>
    </p:spTree>
    <p:extLst>
      <p:ext uri="{BB962C8B-B14F-4D97-AF65-F5344CB8AC3E}">
        <p14:creationId xmlns:p14="http://schemas.microsoft.com/office/powerpoint/2010/main" val="2607962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8" name="Content Placeholder 7">
            <a:extLst>
              <a:ext uri="{FF2B5EF4-FFF2-40B4-BE49-F238E27FC236}">
                <a16:creationId xmlns:a16="http://schemas.microsoft.com/office/drawing/2014/main" id="{006E93A0-594A-104F-AE39-34F4D3BD5097}"/>
              </a:ext>
            </a:extLst>
          </p:cNvPr>
          <p:cNvSpPr>
            <a:spLocks noGrp="1"/>
          </p:cNvSpPr>
          <p:nvPr>
            <p:ph sz="half" idx="1"/>
          </p:nvPr>
        </p:nvSpPr>
        <p:spPr/>
        <p:txBody>
          <a:bodyPr>
            <a:normAutofit/>
          </a:bodyPr>
          <a:lstStyle/>
          <a:p>
            <a:pPr marL="0" indent="0" fontAlgn="base">
              <a:buNone/>
            </a:pPr>
            <a:r>
              <a:rPr lang="et-EE" sz="1200" dirty="0"/>
              <a:t>SÕITJA JUHI KÕRVALISTMEL (T1=2)</a:t>
            </a:r>
          </a:p>
          <a:p>
            <a:pPr marL="0" indent="0" fontAlgn="base">
              <a:buNone/>
            </a:pPr>
            <a:r>
              <a:rPr lang="et-EE" sz="1200" b="1" dirty="0"/>
              <a:t>8. Kui sageli Te kinnitate turvavöö istudes sõitjana juhi kõrvalistmel? </a:t>
            </a:r>
            <a:endParaRPr lang="et-EE" sz="1200" dirty="0"/>
          </a:p>
          <a:p>
            <a:pPr lvl="1"/>
            <a:r>
              <a:rPr lang="et-EE" sz="1200" dirty="0"/>
              <a:t>Reeglina (90-100% juhtudest)		</a:t>
            </a:r>
          </a:p>
          <a:p>
            <a:pPr lvl="1"/>
            <a:r>
              <a:rPr lang="et-EE" sz="1200" dirty="0"/>
              <a:t>Sageli (70-90% juhtudest)</a:t>
            </a:r>
          </a:p>
          <a:p>
            <a:pPr lvl="1"/>
            <a:r>
              <a:rPr lang="et-EE" sz="1200" dirty="0"/>
              <a:t>Aeg-ajalt (40-70% juhtudest)		 </a:t>
            </a:r>
          </a:p>
          <a:p>
            <a:pPr lvl="1"/>
            <a:r>
              <a:rPr lang="et-EE" sz="1200" dirty="0"/>
              <a:t>Enamasti mitte (0-40% juhtudest)	</a:t>
            </a:r>
          </a:p>
          <a:p>
            <a:pPr lvl="1"/>
            <a:r>
              <a:rPr lang="et-EE" sz="1200" i="1" dirty="0"/>
              <a:t>Ei oska öelda	</a:t>
            </a:r>
            <a:endParaRPr lang="et-EE" sz="1200" dirty="0"/>
          </a:p>
          <a:p>
            <a:pPr marL="0" indent="0">
              <a:buNone/>
            </a:pPr>
            <a:r>
              <a:rPr lang="et-EE" sz="1200" b="1" dirty="0"/>
              <a:t>9. Kui sageli Te sõitjana auto kõrvalistmel reguleerite peatoe kõrguse enda järgi parajaks? </a:t>
            </a:r>
            <a:endParaRPr lang="et-EE" sz="1200" dirty="0"/>
          </a:p>
          <a:p>
            <a:pPr lvl="1"/>
            <a:r>
              <a:rPr lang="et-EE" sz="1200" dirty="0"/>
              <a:t>Enamasti</a:t>
            </a:r>
          </a:p>
          <a:p>
            <a:pPr lvl="1"/>
            <a:r>
              <a:rPr lang="et-EE" sz="1200" dirty="0"/>
              <a:t>Aeg-ajalt </a:t>
            </a:r>
          </a:p>
          <a:p>
            <a:pPr lvl="1"/>
            <a:r>
              <a:rPr lang="et-EE" sz="1200" dirty="0"/>
              <a:t>Enamasti mitte </a:t>
            </a:r>
          </a:p>
          <a:p>
            <a:pPr lvl="1"/>
            <a:r>
              <a:rPr lang="et-EE" sz="1200" i="1" dirty="0"/>
              <a:t>Ei oska vastata </a:t>
            </a:r>
            <a:endParaRPr lang="et-EE" sz="1200" dirty="0"/>
          </a:p>
        </p:txBody>
      </p:sp>
      <p:sp>
        <p:nvSpPr>
          <p:cNvPr id="6" name="Content Placeholder 5">
            <a:extLst>
              <a:ext uri="{FF2B5EF4-FFF2-40B4-BE49-F238E27FC236}">
                <a16:creationId xmlns:a16="http://schemas.microsoft.com/office/drawing/2014/main" id="{6D6EE489-05FA-5244-83FB-D4BE8B9B3843}"/>
              </a:ext>
            </a:extLst>
          </p:cNvPr>
          <p:cNvSpPr>
            <a:spLocks noGrp="1"/>
          </p:cNvSpPr>
          <p:nvPr>
            <p:ph sz="half" idx="13"/>
          </p:nvPr>
        </p:nvSpPr>
        <p:spPr/>
        <p:txBody>
          <a:bodyPr>
            <a:normAutofit fontScale="92500" lnSpcReduction="10000"/>
          </a:bodyPr>
          <a:lstStyle/>
          <a:p>
            <a:pPr marL="0" indent="0" fontAlgn="base">
              <a:buNone/>
            </a:pPr>
            <a:r>
              <a:rPr lang="et-EE" sz="1300" dirty="0"/>
              <a:t>SÕITJA TAGAISTMEL (T1=3)</a:t>
            </a:r>
          </a:p>
          <a:p>
            <a:pPr marL="0" indent="0" fontAlgn="base">
              <a:buNone/>
            </a:pPr>
            <a:r>
              <a:rPr lang="et-EE" sz="1300" b="1" dirty="0"/>
              <a:t>10. Kui sageli Te kinnitate turvavöö istudes sõitjana auto tagaistmel? </a:t>
            </a:r>
            <a:endParaRPr lang="et-EE" sz="1300" dirty="0"/>
          </a:p>
          <a:p>
            <a:pPr lvl="1"/>
            <a:r>
              <a:rPr lang="et-EE" sz="1300" dirty="0"/>
              <a:t>Reeglina (90-100% juhtudest)		</a:t>
            </a:r>
          </a:p>
          <a:p>
            <a:pPr lvl="1"/>
            <a:r>
              <a:rPr lang="et-EE" sz="1300" dirty="0"/>
              <a:t>Sageli (70-90% juhtudest)</a:t>
            </a:r>
          </a:p>
          <a:p>
            <a:pPr lvl="1"/>
            <a:r>
              <a:rPr lang="et-EE" sz="1300" dirty="0"/>
              <a:t>Aeg-ajalt (40-70% juhtudest)		 </a:t>
            </a:r>
          </a:p>
          <a:p>
            <a:pPr lvl="1"/>
            <a:r>
              <a:rPr lang="et-EE" sz="1300" dirty="0"/>
              <a:t>Enamasti mitte (0-40% juhtudest)	</a:t>
            </a:r>
          </a:p>
          <a:p>
            <a:pPr lvl="1"/>
            <a:r>
              <a:rPr lang="et-EE" sz="1300" i="1" dirty="0"/>
              <a:t>Ei oska öelda</a:t>
            </a:r>
            <a:endParaRPr lang="et-EE" dirty="0"/>
          </a:p>
          <a:p>
            <a:pPr marL="0" indent="0">
              <a:buNone/>
            </a:pPr>
            <a:r>
              <a:rPr lang="et-EE" sz="1300" b="1" dirty="0"/>
              <a:t>11. Kui sageli Te sõitjana auto tagaistmel reguleerite peatoe kõrguse enda järgi parajaks? </a:t>
            </a:r>
            <a:endParaRPr lang="et-EE" sz="1300" dirty="0"/>
          </a:p>
          <a:p>
            <a:pPr lvl="1"/>
            <a:r>
              <a:rPr lang="et-EE" sz="1300" dirty="0"/>
              <a:t>Enamasti</a:t>
            </a:r>
          </a:p>
          <a:p>
            <a:pPr lvl="1"/>
            <a:r>
              <a:rPr lang="et-EE" sz="1300" dirty="0"/>
              <a:t>Aeg-ajalt aeg </a:t>
            </a:r>
          </a:p>
          <a:p>
            <a:pPr lvl="1"/>
            <a:r>
              <a:rPr lang="et-EE" sz="1300" dirty="0"/>
              <a:t>Enamasti mitte </a:t>
            </a:r>
          </a:p>
          <a:p>
            <a:pPr lvl="1"/>
            <a:r>
              <a:rPr lang="et-EE" sz="1300" i="1" dirty="0"/>
              <a:t>Ei oska vastata </a:t>
            </a:r>
            <a:endParaRPr lang="et-EE" sz="1300" dirty="0"/>
          </a:p>
          <a:p>
            <a:pPr marL="0" indent="0">
              <a:buNone/>
            </a:pPr>
            <a:r>
              <a:rPr lang="et-EE" sz="1300" dirty="0"/>
              <a:t>KUI K10=3-4</a:t>
            </a:r>
          </a:p>
          <a:p>
            <a:pPr marL="0" indent="0" fontAlgn="base">
              <a:buNone/>
            </a:pPr>
            <a:r>
              <a:rPr lang="et-EE" sz="1300" b="1" dirty="0"/>
              <a:t>12. Mis põhjusel Te enamasti ei kinnita turvavööd istudes sõitjana auto tagaistmel?</a:t>
            </a:r>
            <a:r>
              <a:rPr lang="et-EE" sz="1300" i="1" cap="all" dirty="0"/>
              <a:t> VÕIB MITU VASTUST</a:t>
            </a:r>
            <a:r>
              <a:rPr lang="et-EE" sz="1300" b="1" dirty="0"/>
              <a:t>       </a:t>
            </a:r>
            <a:endParaRPr lang="et-EE" sz="1300" dirty="0"/>
          </a:p>
          <a:p>
            <a:pPr lvl="1" fontAlgn="base"/>
            <a:r>
              <a:rPr lang="et-EE" sz="1300" dirty="0"/>
              <a:t>Ebamugav/segab                      </a:t>
            </a:r>
          </a:p>
          <a:p>
            <a:pPr lvl="1" fontAlgn="base"/>
            <a:r>
              <a:rPr lang="et-EE" sz="1300" dirty="0"/>
              <a:t>lühike vahemaa</a:t>
            </a:r>
          </a:p>
          <a:p>
            <a:pPr lvl="1" fontAlgn="base"/>
            <a:r>
              <a:rPr lang="et-EE" sz="1300" dirty="0"/>
              <a:t>Unustan/pole harjumust              </a:t>
            </a:r>
          </a:p>
          <a:p>
            <a:pPr lvl="1" fontAlgn="base"/>
            <a:r>
              <a:rPr lang="et-EE" sz="1300" dirty="0"/>
              <a:t>Muu     </a:t>
            </a:r>
          </a:p>
          <a:p>
            <a:pPr lvl="1" fontAlgn="base"/>
            <a:r>
              <a:rPr lang="et-EE" sz="1300" i="1" dirty="0"/>
              <a:t>Ei oska öelda </a:t>
            </a:r>
            <a:endParaRPr lang="et-EE" sz="1300" dirty="0"/>
          </a:p>
          <a:p>
            <a:endParaRPr lang="et-EE" dirty="0"/>
          </a:p>
        </p:txBody>
      </p:sp>
      <p:sp>
        <p:nvSpPr>
          <p:cNvPr id="9" name="Subtitle 8">
            <a:extLst>
              <a:ext uri="{FF2B5EF4-FFF2-40B4-BE49-F238E27FC236}">
                <a16:creationId xmlns:a16="http://schemas.microsoft.com/office/drawing/2014/main" id="{259E4787-4D26-1B45-9958-E8FE05B9BA42}"/>
              </a:ext>
            </a:extLst>
          </p:cNvPr>
          <p:cNvSpPr>
            <a:spLocks noGrp="1"/>
          </p:cNvSpPr>
          <p:nvPr>
            <p:ph type="subTitle" idx="14"/>
          </p:nvPr>
        </p:nvSpPr>
        <p:spPr/>
        <p:txBody>
          <a:bodyPr/>
          <a:lstStyle/>
          <a:p>
            <a:r>
              <a:rPr lang="et-EE" dirty="0"/>
              <a:t>Turvavöö, peatugi</a:t>
            </a:r>
          </a:p>
        </p:txBody>
      </p:sp>
    </p:spTree>
    <p:extLst>
      <p:ext uri="{BB962C8B-B14F-4D97-AF65-F5344CB8AC3E}">
        <p14:creationId xmlns:p14="http://schemas.microsoft.com/office/powerpoint/2010/main" val="1946679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3" name="Content Placeholder 2">
            <a:extLst>
              <a:ext uri="{FF2B5EF4-FFF2-40B4-BE49-F238E27FC236}">
                <a16:creationId xmlns:a16="http://schemas.microsoft.com/office/drawing/2014/main" id="{127356AB-4723-2140-B691-367B8024272A}"/>
              </a:ext>
            </a:extLst>
          </p:cNvPr>
          <p:cNvSpPr>
            <a:spLocks noGrp="1"/>
          </p:cNvSpPr>
          <p:nvPr>
            <p:ph sz="half" idx="1"/>
          </p:nvPr>
        </p:nvSpPr>
        <p:spPr/>
        <p:txBody>
          <a:bodyPr>
            <a:normAutofit/>
          </a:bodyPr>
          <a:lstStyle/>
          <a:p>
            <a:pPr marL="0" indent="0">
              <a:buNone/>
            </a:pPr>
            <a:r>
              <a:rPr lang="et-EE" sz="1200" dirty="0"/>
              <a:t>SÕITNUD BUSSIGA (T1=4)</a:t>
            </a:r>
          </a:p>
          <a:p>
            <a:pPr marL="0" indent="0" fontAlgn="base">
              <a:buNone/>
            </a:pPr>
            <a:r>
              <a:rPr lang="et-EE" sz="1200" b="1" dirty="0"/>
              <a:t>13. Kui sageli Te kinnitate turvavöö bussis, kui Teie istekoht on turvavööga varustatud...? </a:t>
            </a:r>
            <a:endParaRPr lang="et-EE" sz="1200" dirty="0"/>
          </a:p>
          <a:p>
            <a:pPr lvl="1"/>
            <a:r>
              <a:rPr lang="et-EE" sz="1200" dirty="0"/>
              <a:t>Enamasti (90-100% juhtudest)		</a:t>
            </a:r>
          </a:p>
          <a:p>
            <a:pPr lvl="1"/>
            <a:r>
              <a:rPr lang="et-EE" sz="1200" dirty="0"/>
              <a:t>Sageli (70-90% juhtudest)	</a:t>
            </a:r>
          </a:p>
          <a:p>
            <a:pPr lvl="1"/>
            <a:r>
              <a:rPr lang="et-EE" sz="1200" dirty="0"/>
              <a:t>Aeg-ajalt (40-70% juhtudest)	 </a:t>
            </a:r>
          </a:p>
          <a:p>
            <a:pPr lvl="1"/>
            <a:r>
              <a:rPr lang="et-EE" sz="1200" dirty="0"/>
              <a:t>Harva (10-40% juhtudest)</a:t>
            </a:r>
          </a:p>
          <a:p>
            <a:pPr lvl="1"/>
            <a:r>
              <a:rPr lang="et-EE" sz="1200" dirty="0"/>
              <a:t>Enamasti mitte (0-10% juhtudest)	</a:t>
            </a:r>
          </a:p>
          <a:p>
            <a:pPr lvl="1"/>
            <a:r>
              <a:rPr lang="et-EE" sz="1200" i="1" dirty="0"/>
              <a:t>Ei oska öelda</a:t>
            </a:r>
            <a:r>
              <a:rPr lang="en-US" sz="1200" i="1" dirty="0"/>
              <a:t>	</a:t>
            </a:r>
            <a:endParaRPr lang="en-US" sz="1200" dirty="0"/>
          </a:p>
          <a:p>
            <a:pPr marL="0" indent="0" fontAlgn="base">
              <a:buNone/>
            </a:pPr>
            <a:r>
              <a:rPr lang="et-EE" sz="1200" b="1" dirty="0"/>
              <a:t>14. Sõites turvavööga varustatud bussis, kui sageli Te olete viimase 12 kuu jooksul kuulnud, et bussijuht tuletab enne sõidu alustamist või sõidu ajal meelde vajadust kinnitada turvavööd?       </a:t>
            </a:r>
            <a:endParaRPr lang="et-EE" sz="1200" dirty="0"/>
          </a:p>
          <a:p>
            <a:pPr lvl="1"/>
            <a:r>
              <a:rPr lang="et-EE" sz="1200" dirty="0"/>
              <a:t>Enamasti (90-100% juhtudest)	</a:t>
            </a:r>
          </a:p>
          <a:p>
            <a:pPr lvl="1"/>
            <a:r>
              <a:rPr lang="et-EE" sz="1200" dirty="0"/>
              <a:t>Sageli (70-90% juhtudest)</a:t>
            </a:r>
          </a:p>
          <a:p>
            <a:pPr lvl="1"/>
            <a:r>
              <a:rPr lang="et-EE" sz="1200" dirty="0"/>
              <a:t>Aeg-ajalt (40-70% juhtudest)	</a:t>
            </a:r>
          </a:p>
          <a:p>
            <a:pPr lvl="1"/>
            <a:r>
              <a:rPr lang="et-EE" sz="1200" dirty="0"/>
              <a:t>Harva (10-40% juhtudest)</a:t>
            </a:r>
          </a:p>
          <a:p>
            <a:pPr lvl="1"/>
            <a:r>
              <a:rPr lang="et-EE" sz="1200" dirty="0"/>
              <a:t>Enamasti mitte (0-10% juhtudest)</a:t>
            </a:r>
          </a:p>
          <a:p>
            <a:pPr lvl="1"/>
            <a:r>
              <a:rPr lang="et-EE" sz="1200" dirty="0"/>
              <a:t>Ei ole sõitnud turvavööga varustatud bussis</a:t>
            </a:r>
          </a:p>
          <a:p>
            <a:pPr lvl="1"/>
            <a:r>
              <a:rPr lang="et-EE" sz="1200" i="1" dirty="0"/>
              <a:t>Ei oska öelda</a:t>
            </a:r>
          </a:p>
        </p:txBody>
      </p:sp>
      <p:sp>
        <p:nvSpPr>
          <p:cNvPr id="5" name="Content Placeholder 4">
            <a:extLst>
              <a:ext uri="{FF2B5EF4-FFF2-40B4-BE49-F238E27FC236}">
                <a16:creationId xmlns:a16="http://schemas.microsoft.com/office/drawing/2014/main" id="{D603AF2D-77BA-6B44-970A-18F4CD2A5ADD}"/>
              </a:ext>
            </a:extLst>
          </p:cNvPr>
          <p:cNvSpPr>
            <a:spLocks noGrp="1"/>
          </p:cNvSpPr>
          <p:nvPr>
            <p:ph sz="half" idx="13"/>
          </p:nvPr>
        </p:nvSpPr>
        <p:spPr/>
        <p:txBody>
          <a:bodyPr>
            <a:normAutofit lnSpcReduction="10000"/>
          </a:bodyPr>
          <a:lstStyle/>
          <a:p>
            <a:pPr marL="0" indent="0">
              <a:buNone/>
            </a:pPr>
            <a:r>
              <a:rPr lang="et-EE" sz="1200" dirty="0"/>
              <a:t>K15 ja K16 KUI K13=3-5</a:t>
            </a:r>
          </a:p>
          <a:p>
            <a:pPr marL="0" indent="0" fontAlgn="base">
              <a:buNone/>
            </a:pPr>
            <a:r>
              <a:rPr lang="et-EE" sz="1200" b="1" dirty="0"/>
              <a:t>15. Mis põhjusel Te enamasti ei kinnita turvavööd sõites bussis, mille istekoht on turvavööga varustatud? </a:t>
            </a:r>
            <a:r>
              <a:rPr lang="et-EE" sz="1200" i="1" cap="all" dirty="0"/>
              <a:t>VÕIB MITU VASTUST</a:t>
            </a:r>
            <a:endParaRPr lang="et-EE" sz="1200" dirty="0"/>
          </a:p>
          <a:p>
            <a:pPr lvl="1" fontAlgn="base"/>
            <a:r>
              <a:rPr lang="et-EE" sz="1200" dirty="0"/>
              <a:t>Ebamugav, segab </a:t>
            </a:r>
          </a:p>
          <a:p>
            <a:pPr lvl="1" fontAlgn="base"/>
            <a:r>
              <a:rPr lang="et-EE" sz="1200" dirty="0"/>
              <a:t>Lühike vahemaa</a:t>
            </a:r>
          </a:p>
          <a:p>
            <a:pPr lvl="1" fontAlgn="base"/>
            <a:r>
              <a:rPr lang="et-EE" sz="1200" dirty="0"/>
              <a:t>Unustan, pole harjumust </a:t>
            </a:r>
          </a:p>
          <a:p>
            <a:pPr lvl="1" fontAlgn="base"/>
            <a:r>
              <a:rPr lang="et-EE" sz="1200" dirty="0"/>
              <a:t>Muu </a:t>
            </a:r>
          </a:p>
          <a:p>
            <a:pPr lvl="1" fontAlgn="base"/>
            <a:r>
              <a:rPr lang="et-EE" sz="1200" i="1" dirty="0"/>
              <a:t>Ei oska öelda </a:t>
            </a:r>
          </a:p>
          <a:p>
            <a:pPr marL="0" indent="0" fontAlgn="base">
              <a:buNone/>
            </a:pPr>
            <a:r>
              <a:rPr lang="et-EE" sz="1200" dirty="0"/>
              <a:t>KUI K13=3-5</a:t>
            </a:r>
          </a:p>
          <a:p>
            <a:pPr marL="0" indent="0">
              <a:buNone/>
            </a:pPr>
            <a:r>
              <a:rPr lang="et-EE" sz="1200" b="1" dirty="0"/>
              <a:t>16. Mis tuletaks Teile enne sõidu alustamist meelde bussis turvavöö kinnitamise? </a:t>
            </a:r>
          </a:p>
          <a:p>
            <a:pPr marL="0" indent="0">
              <a:buNone/>
            </a:pPr>
            <a:r>
              <a:rPr lang="et-EE" sz="1200" i="1" cap="all" dirty="0"/>
              <a:t>VÕIB MITU VASTUST</a:t>
            </a:r>
            <a:r>
              <a:rPr lang="et-EE" sz="1200" b="1" dirty="0"/>
              <a:t>       </a:t>
            </a:r>
            <a:endParaRPr lang="et-EE" sz="1200" dirty="0"/>
          </a:p>
          <a:p>
            <a:pPr lvl="1"/>
            <a:r>
              <a:rPr lang="et-EE" sz="1200" dirty="0"/>
              <a:t>Bussijuhi meeldetuletus</a:t>
            </a:r>
          </a:p>
          <a:p>
            <a:pPr lvl="1"/>
            <a:r>
              <a:rPr lang="et-EE" sz="1200" dirty="0"/>
              <a:t>Kaassõitja meeldetuletus</a:t>
            </a:r>
          </a:p>
          <a:p>
            <a:pPr lvl="1"/>
            <a:r>
              <a:rPr lang="et-EE" sz="1200" dirty="0"/>
              <a:t>Visuaalne meeldetuletus (kleebis, tekst vm)</a:t>
            </a:r>
          </a:p>
          <a:p>
            <a:pPr lvl="1"/>
            <a:r>
              <a:rPr lang="et-EE" sz="1200" dirty="0" err="1"/>
              <a:t>Heliline</a:t>
            </a:r>
            <a:r>
              <a:rPr lang="et-EE" sz="1200" dirty="0"/>
              <a:t> meeldetuletus (signaal)</a:t>
            </a:r>
          </a:p>
          <a:p>
            <a:pPr lvl="1"/>
            <a:r>
              <a:rPr lang="et-EE" sz="1200" dirty="0"/>
              <a:t>Miski ei pane kinnitama turvavööd</a:t>
            </a:r>
          </a:p>
          <a:p>
            <a:pPr lvl="1"/>
            <a:r>
              <a:rPr lang="et-EE" sz="1200" dirty="0"/>
              <a:t>Muu, mis? _______</a:t>
            </a:r>
          </a:p>
          <a:p>
            <a:pPr lvl="1"/>
            <a:r>
              <a:rPr lang="et-EE" sz="1200" i="1" dirty="0"/>
              <a:t>Ei oska öelda</a:t>
            </a:r>
          </a:p>
          <a:p>
            <a:pPr marL="457189" lvl="1" indent="0">
              <a:buNone/>
            </a:pPr>
            <a:r>
              <a:rPr lang="et-EE" sz="1200" dirty="0"/>
              <a:t>	</a:t>
            </a:r>
            <a:r>
              <a:rPr lang="et-EE" sz="3000" dirty="0"/>
              <a:t>	</a:t>
            </a:r>
          </a:p>
          <a:p>
            <a:pPr marL="0" indent="0">
              <a:buNone/>
            </a:pPr>
            <a:endParaRPr lang="en-US" sz="2000" dirty="0"/>
          </a:p>
          <a:p>
            <a:pPr marL="0" indent="0">
              <a:buNone/>
            </a:pPr>
            <a:endParaRPr lang="et-EE" dirty="0"/>
          </a:p>
        </p:txBody>
      </p:sp>
      <p:sp>
        <p:nvSpPr>
          <p:cNvPr id="4" name="Subtitle 3">
            <a:extLst>
              <a:ext uri="{FF2B5EF4-FFF2-40B4-BE49-F238E27FC236}">
                <a16:creationId xmlns:a16="http://schemas.microsoft.com/office/drawing/2014/main" id="{7F66BF7E-6F2E-984B-82A8-E05FF0906790}"/>
              </a:ext>
            </a:extLst>
          </p:cNvPr>
          <p:cNvSpPr>
            <a:spLocks noGrp="1"/>
          </p:cNvSpPr>
          <p:nvPr>
            <p:ph type="subTitle" idx="14"/>
          </p:nvPr>
        </p:nvSpPr>
        <p:spPr/>
        <p:txBody>
          <a:bodyPr/>
          <a:lstStyle/>
          <a:p>
            <a:r>
              <a:rPr lang="et-EE" dirty="0"/>
              <a:t>Turvavöö bussis</a:t>
            </a:r>
          </a:p>
        </p:txBody>
      </p:sp>
    </p:spTree>
    <p:extLst>
      <p:ext uri="{BB962C8B-B14F-4D97-AF65-F5344CB8AC3E}">
        <p14:creationId xmlns:p14="http://schemas.microsoft.com/office/powerpoint/2010/main" val="3165919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6" name="Content Placeholder 5">
            <a:extLst>
              <a:ext uri="{FF2B5EF4-FFF2-40B4-BE49-F238E27FC236}">
                <a16:creationId xmlns:a16="http://schemas.microsoft.com/office/drawing/2014/main" id="{E13377C9-38B0-1841-A549-53FF9879A628}"/>
              </a:ext>
            </a:extLst>
          </p:cNvPr>
          <p:cNvSpPr>
            <a:spLocks noGrp="1"/>
          </p:cNvSpPr>
          <p:nvPr>
            <p:ph sz="half" idx="1"/>
          </p:nvPr>
        </p:nvSpPr>
        <p:spPr/>
        <p:txBody>
          <a:bodyPr>
            <a:normAutofit fontScale="85000" lnSpcReduction="20000"/>
          </a:bodyPr>
          <a:lstStyle/>
          <a:p>
            <a:pPr marL="0" indent="0" fontAlgn="base">
              <a:buNone/>
            </a:pPr>
            <a:r>
              <a:rPr lang="et-EE" i="1" dirty="0"/>
              <a:t>PERES ON ALLA 15-AASTASI LAPSI (T2=1)</a:t>
            </a:r>
          </a:p>
          <a:p>
            <a:pPr marL="0" indent="0" fontAlgn="base">
              <a:buNone/>
            </a:pPr>
            <a:r>
              <a:rPr lang="et-EE" b="1" dirty="0"/>
              <a:t>17. Kui sageli on Teie laps/ lapsed sõidu ajal autos turvavööga või spetsiaalse turvavarustusega kinnitatud?</a:t>
            </a:r>
            <a:endParaRPr lang="et-EE" dirty="0"/>
          </a:p>
          <a:p>
            <a:pPr lvl="1"/>
            <a:r>
              <a:rPr lang="et-EE" dirty="0"/>
              <a:t>Enamasti (90-100% juhtudest)		</a:t>
            </a:r>
          </a:p>
          <a:p>
            <a:pPr lvl="1"/>
            <a:r>
              <a:rPr lang="et-EE" dirty="0"/>
              <a:t>Sageli (70-90% juhtudest)</a:t>
            </a:r>
          </a:p>
          <a:p>
            <a:pPr lvl="1"/>
            <a:r>
              <a:rPr lang="et-EE" dirty="0"/>
              <a:t>Aeg-ajalt (40-70% juhtudest)		 </a:t>
            </a:r>
          </a:p>
          <a:p>
            <a:pPr lvl="1"/>
            <a:r>
              <a:rPr lang="et-EE" dirty="0"/>
              <a:t>Enamasti mitte (0-40% juhtudest)		 </a:t>
            </a:r>
          </a:p>
          <a:p>
            <a:pPr lvl="1" fontAlgn="base"/>
            <a:r>
              <a:rPr lang="et-EE" i="1" dirty="0"/>
              <a:t>Laps(</a:t>
            </a:r>
            <a:r>
              <a:rPr lang="et-EE" i="1" dirty="0" err="1"/>
              <a:t>ed</a:t>
            </a:r>
            <a:r>
              <a:rPr lang="et-EE" i="1" dirty="0"/>
              <a:t>) pole autoga sõitnud </a:t>
            </a:r>
            <a:endParaRPr lang="et-EE" dirty="0"/>
          </a:p>
          <a:p>
            <a:pPr lvl="1" fontAlgn="base"/>
            <a:r>
              <a:rPr lang="et-EE" i="1" dirty="0"/>
              <a:t>Ei oska öelda</a:t>
            </a:r>
          </a:p>
          <a:p>
            <a:pPr marL="0" indent="0">
              <a:buNone/>
            </a:pPr>
            <a:r>
              <a:rPr lang="et-EE" dirty="0"/>
              <a:t>K18A KUI K17=1-4 JA T2=1-2 (alla 7-aastased lapsed)</a:t>
            </a:r>
          </a:p>
          <a:p>
            <a:pPr marL="0" indent="0" fontAlgn="base">
              <a:buNone/>
            </a:pPr>
            <a:r>
              <a:rPr lang="et-EE" b="1" dirty="0"/>
              <a:t>18A. Kus Teie kuni 7-aastane laps/ lapsed autos tavaliselt istub/ istuvad? </a:t>
            </a:r>
            <a:r>
              <a:rPr lang="et-EE" i="1" cap="all" dirty="0"/>
              <a:t>VÕIB MITU VASTUST</a:t>
            </a:r>
            <a:endParaRPr lang="et-EE" dirty="0"/>
          </a:p>
          <a:p>
            <a:pPr lvl="1" fontAlgn="base"/>
            <a:r>
              <a:rPr lang="et-EE" dirty="0"/>
              <a:t>Juhi kõrvalistmel		 </a:t>
            </a:r>
          </a:p>
          <a:p>
            <a:pPr lvl="1" fontAlgn="base"/>
            <a:r>
              <a:rPr lang="et-EE" dirty="0"/>
              <a:t>Tagaistmel keskel</a:t>
            </a:r>
          </a:p>
          <a:p>
            <a:pPr lvl="1" fontAlgn="base"/>
            <a:r>
              <a:rPr lang="et-EE" dirty="0"/>
              <a:t>Tagaistmel ääres</a:t>
            </a:r>
          </a:p>
          <a:p>
            <a:pPr lvl="1" fontAlgn="base"/>
            <a:r>
              <a:rPr lang="et-EE" i="1" dirty="0"/>
              <a:t>Ei oska öelda</a:t>
            </a:r>
            <a:endParaRPr lang="et-EE" dirty="0"/>
          </a:p>
          <a:p>
            <a:pPr marL="0" indent="0">
              <a:buNone/>
            </a:pPr>
            <a:r>
              <a:rPr lang="et-EE" dirty="0"/>
              <a:t>K18B KUI K17=1-4 JA T2=3 (7-14-aastased lapsed)</a:t>
            </a:r>
          </a:p>
          <a:p>
            <a:pPr marL="0" indent="0" fontAlgn="base">
              <a:buNone/>
            </a:pPr>
            <a:r>
              <a:rPr lang="et-EE" b="1" dirty="0"/>
              <a:t>18B. Kus Teie 7-aastane või vanem laps/ lapsed autos tavaliselt istub/ istuvad? </a:t>
            </a:r>
            <a:r>
              <a:rPr lang="et-EE" i="1" cap="all" dirty="0"/>
              <a:t>VÕIB MITU VASTUST</a:t>
            </a:r>
            <a:endParaRPr lang="et-EE" dirty="0"/>
          </a:p>
          <a:p>
            <a:pPr lvl="1" fontAlgn="base"/>
            <a:r>
              <a:rPr lang="et-EE" dirty="0"/>
              <a:t>Juhi kõrvalistmel		 </a:t>
            </a:r>
          </a:p>
          <a:p>
            <a:pPr lvl="1" fontAlgn="base"/>
            <a:r>
              <a:rPr lang="et-EE" dirty="0"/>
              <a:t>Tagaistmel keskel</a:t>
            </a:r>
          </a:p>
          <a:p>
            <a:pPr lvl="1" fontAlgn="base"/>
            <a:r>
              <a:rPr lang="et-EE" dirty="0"/>
              <a:t>Tagaistmel ääres</a:t>
            </a:r>
          </a:p>
          <a:p>
            <a:pPr lvl="1" fontAlgn="base"/>
            <a:r>
              <a:rPr lang="et-EE" i="1" dirty="0"/>
              <a:t>Ei oska öelda</a:t>
            </a:r>
            <a:endParaRPr lang="et-EE" dirty="0"/>
          </a:p>
          <a:p>
            <a:pPr fontAlgn="base"/>
            <a:endParaRPr lang="en-US" sz="2000" dirty="0"/>
          </a:p>
          <a:p>
            <a:endParaRPr lang="et-EE" dirty="0"/>
          </a:p>
          <a:p>
            <a:endParaRPr lang="et-EE" dirty="0"/>
          </a:p>
        </p:txBody>
      </p:sp>
      <p:sp>
        <p:nvSpPr>
          <p:cNvPr id="8" name="Content Placeholder 7">
            <a:extLst>
              <a:ext uri="{FF2B5EF4-FFF2-40B4-BE49-F238E27FC236}">
                <a16:creationId xmlns:a16="http://schemas.microsoft.com/office/drawing/2014/main" id="{6345ED5B-448A-8141-95B2-12A4386E3090}"/>
              </a:ext>
            </a:extLst>
          </p:cNvPr>
          <p:cNvSpPr>
            <a:spLocks noGrp="1"/>
          </p:cNvSpPr>
          <p:nvPr>
            <p:ph sz="half" idx="13"/>
          </p:nvPr>
        </p:nvSpPr>
        <p:spPr/>
        <p:txBody>
          <a:bodyPr>
            <a:normAutofit/>
          </a:bodyPr>
          <a:lstStyle/>
          <a:p>
            <a:pPr marL="0" indent="0">
              <a:buNone/>
            </a:pPr>
            <a:r>
              <a:rPr lang="et-EE" sz="1200" dirty="0"/>
              <a:t>K19 KUI K17=1-4 JA T2=1 (alla 4-aastsed lapsed)</a:t>
            </a:r>
          </a:p>
          <a:p>
            <a:pPr marL="0" indent="0">
              <a:buNone/>
            </a:pPr>
            <a:r>
              <a:rPr lang="et-EE" sz="1200" b="1" dirty="0"/>
              <a:t>19. Kui Te sõidutate oma alla 4-aastast</a:t>
            </a:r>
            <a:r>
              <a:rPr lang="et-EE" sz="1200" b="1" strike="sngStrike" dirty="0"/>
              <a:t> </a:t>
            </a:r>
            <a:r>
              <a:rPr lang="et-EE" sz="1200" b="1" dirty="0"/>
              <a:t>last/ lapsi autos spetsiaalset turvavarustust kasutades, kas ta on …? </a:t>
            </a:r>
          </a:p>
          <a:p>
            <a:pPr marL="0" indent="0">
              <a:buNone/>
            </a:pPr>
            <a:r>
              <a:rPr lang="et-EE" sz="1200" i="1" dirty="0"/>
              <a:t>/analüüsis eristada 1-3-aastased/</a:t>
            </a:r>
            <a:endParaRPr lang="et-EE" sz="1200" dirty="0"/>
          </a:p>
          <a:p>
            <a:pPr lvl="1" fontAlgn="base"/>
            <a:r>
              <a:rPr lang="et-EE" sz="1200" dirty="0"/>
              <a:t>näoga sõidusuunas</a:t>
            </a:r>
          </a:p>
          <a:p>
            <a:pPr lvl="1" fontAlgn="base"/>
            <a:r>
              <a:rPr lang="et-EE" sz="1200" dirty="0"/>
              <a:t>seljaga sõidusuunas</a:t>
            </a:r>
          </a:p>
          <a:p>
            <a:pPr lvl="1" fontAlgn="base"/>
            <a:r>
              <a:rPr lang="et-EE" sz="1200" i="1" dirty="0"/>
              <a:t>ei kasuta spetsiaalset turvavarustust</a:t>
            </a:r>
          </a:p>
          <a:p>
            <a:pPr lvl="1" fontAlgn="base"/>
            <a:r>
              <a:rPr lang="et-EE" sz="1200" i="1" dirty="0"/>
              <a:t>ei oska öelda </a:t>
            </a:r>
          </a:p>
          <a:p>
            <a:pPr marL="0" indent="0">
              <a:buNone/>
            </a:pPr>
            <a:r>
              <a:rPr lang="et-EE" sz="1200" dirty="0"/>
              <a:t>K20 KUI K18A=1 ja K19=2 (T2=1 (alla 4-aastsed lapsed))</a:t>
            </a:r>
          </a:p>
          <a:p>
            <a:pPr marL="0" indent="0" fontAlgn="base">
              <a:buNone/>
            </a:pPr>
            <a:r>
              <a:rPr lang="et-EE" sz="1200" b="1" dirty="0"/>
              <a:t>20. Kui Te sõidutate oma noorimat alla 4-aastast last juhi kõrvalistmel seljaga sõidusuunas kasutades spetsiaalset turvavarustust, kas selle koha turvapadi (</a:t>
            </a:r>
            <a:r>
              <a:rPr lang="et-EE" sz="1200" b="1" dirty="0" err="1"/>
              <a:t>airbag</a:t>
            </a:r>
            <a:r>
              <a:rPr lang="et-EE" sz="1200" b="1" dirty="0"/>
              <a:t>) on välja lülitatud?</a:t>
            </a:r>
            <a:endParaRPr lang="et-EE" sz="1200" dirty="0"/>
          </a:p>
          <a:p>
            <a:pPr lvl="1" fontAlgn="base"/>
            <a:r>
              <a:rPr lang="et-EE" sz="1200" dirty="0"/>
              <a:t>Jah</a:t>
            </a:r>
          </a:p>
          <a:p>
            <a:pPr lvl="1" fontAlgn="base"/>
            <a:r>
              <a:rPr lang="et-EE" sz="1200" dirty="0"/>
              <a:t>Ei</a:t>
            </a:r>
          </a:p>
          <a:p>
            <a:pPr lvl="1" fontAlgn="base"/>
            <a:r>
              <a:rPr lang="et-EE" sz="1200" dirty="0"/>
              <a:t>Auto kõrvalistmel ei ole turvapatja</a:t>
            </a:r>
          </a:p>
          <a:p>
            <a:pPr lvl="1" fontAlgn="base"/>
            <a:r>
              <a:rPr lang="et-EE" sz="1200" i="1" dirty="0"/>
              <a:t>Ei oska öelda</a:t>
            </a:r>
            <a:endParaRPr lang="et-EE" sz="1200" dirty="0"/>
          </a:p>
          <a:p>
            <a:endParaRPr lang="et-EE" dirty="0"/>
          </a:p>
        </p:txBody>
      </p:sp>
      <p:sp>
        <p:nvSpPr>
          <p:cNvPr id="3" name="Subtitle 2">
            <a:extLst>
              <a:ext uri="{FF2B5EF4-FFF2-40B4-BE49-F238E27FC236}">
                <a16:creationId xmlns:a16="http://schemas.microsoft.com/office/drawing/2014/main" id="{2B02AFED-3575-1746-93CF-4F63CFF92F3B}"/>
              </a:ext>
            </a:extLst>
          </p:cNvPr>
          <p:cNvSpPr>
            <a:spLocks noGrp="1"/>
          </p:cNvSpPr>
          <p:nvPr>
            <p:ph type="subTitle" idx="14"/>
          </p:nvPr>
        </p:nvSpPr>
        <p:spPr/>
        <p:txBody>
          <a:bodyPr/>
          <a:lstStyle/>
          <a:p>
            <a:r>
              <a:rPr lang="et-EE" dirty="0"/>
              <a:t>Laste sõidutamine</a:t>
            </a:r>
          </a:p>
        </p:txBody>
      </p:sp>
    </p:spTree>
    <p:extLst>
      <p:ext uri="{BB962C8B-B14F-4D97-AF65-F5344CB8AC3E}">
        <p14:creationId xmlns:p14="http://schemas.microsoft.com/office/powerpoint/2010/main" val="806965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6" name="Content Placeholder 5">
            <a:extLst>
              <a:ext uri="{FF2B5EF4-FFF2-40B4-BE49-F238E27FC236}">
                <a16:creationId xmlns:a16="http://schemas.microsoft.com/office/drawing/2014/main" id="{E13377C9-38B0-1841-A549-53FF9879A628}"/>
              </a:ext>
            </a:extLst>
          </p:cNvPr>
          <p:cNvSpPr>
            <a:spLocks noGrp="1"/>
          </p:cNvSpPr>
          <p:nvPr>
            <p:ph sz="half" idx="1"/>
          </p:nvPr>
        </p:nvSpPr>
        <p:spPr/>
        <p:txBody>
          <a:bodyPr>
            <a:normAutofit/>
          </a:bodyPr>
          <a:lstStyle/>
          <a:p>
            <a:pPr marL="0" indent="0">
              <a:buNone/>
            </a:pPr>
            <a:r>
              <a:rPr lang="et-EE" sz="1200" dirty="0"/>
              <a:t>MOOTORRATTURID (T1=5)</a:t>
            </a:r>
            <a:endParaRPr lang="en-US" sz="1200" dirty="0"/>
          </a:p>
          <a:p>
            <a:pPr marL="0" indent="0">
              <a:buNone/>
            </a:pPr>
            <a:r>
              <a:rPr lang="en-US" sz="1200" b="1" dirty="0"/>
              <a:t>21. </a:t>
            </a:r>
            <a:r>
              <a:rPr lang="en-US" sz="1200" b="1" dirty="0" err="1"/>
              <a:t>Millist</a:t>
            </a:r>
            <a:r>
              <a:rPr lang="en-US" sz="1200" b="1" dirty="0"/>
              <a:t> </a:t>
            </a:r>
            <a:r>
              <a:rPr lang="en-US" sz="1200" b="1" dirty="0" err="1"/>
              <a:t>turvavarustust</a:t>
            </a:r>
            <a:r>
              <a:rPr lang="en-US" sz="1200" b="1" dirty="0"/>
              <a:t> </a:t>
            </a:r>
            <a:r>
              <a:rPr lang="en-US" sz="1200" b="1" dirty="0" err="1"/>
              <a:t>Te</a:t>
            </a:r>
            <a:r>
              <a:rPr lang="en-US" sz="1200" b="1" dirty="0"/>
              <a:t> </a:t>
            </a:r>
            <a:r>
              <a:rPr lang="en-US" sz="1200" b="1" dirty="0" err="1"/>
              <a:t>mootorrattaga</a:t>
            </a:r>
            <a:r>
              <a:rPr lang="en-US" sz="1200" b="1" dirty="0"/>
              <a:t> </a:t>
            </a:r>
            <a:r>
              <a:rPr lang="en-US" sz="1200" b="1" dirty="0" err="1"/>
              <a:t>sõites</a:t>
            </a:r>
            <a:r>
              <a:rPr lang="en-US" sz="1200" b="1" dirty="0"/>
              <a:t> </a:t>
            </a:r>
            <a:r>
              <a:rPr lang="en-US" sz="1200" b="1" dirty="0" err="1"/>
              <a:t>kasutate</a:t>
            </a:r>
            <a:r>
              <a:rPr lang="en-US" sz="1200" b="1" dirty="0"/>
              <a:t>? </a:t>
            </a:r>
            <a:r>
              <a:rPr lang="en-US" sz="1200" i="1" cap="all" dirty="0"/>
              <a:t>VÕIB MITU VASTUST</a:t>
            </a:r>
            <a:endParaRPr lang="en-US" sz="1200" dirty="0"/>
          </a:p>
          <a:p>
            <a:pPr lvl="1"/>
            <a:r>
              <a:rPr lang="et-EE" sz="1200" dirty="0"/>
              <a:t>Kiiver</a:t>
            </a:r>
            <a:endParaRPr lang="en-US" sz="1200" dirty="0"/>
          </a:p>
          <a:p>
            <a:pPr lvl="1"/>
            <a:r>
              <a:rPr lang="et-EE" sz="1200" dirty="0"/>
              <a:t>Kindad</a:t>
            </a:r>
            <a:endParaRPr lang="en-US" sz="1200" dirty="0"/>
          </a:p>
          <a:p>
            <a:pPr lvl="1"/>
            <a:r>
              <a:rPr lang="et-EE" sz="1200" dirty="0"/>
              <a:t>Jakk küünarnuki- ja/või õlakaitsmetega</a:t>
            </a:r>
            <a:endParaRPr lang="en-US" sz="1200" dirty="0"/>
          </a:p>
          <a:p>
            <a:pPr lvl="1"/>
            <a:r>
              <a:rPr lang="et-EE" sz="1200" dirty="0"/>
              <a:t>Püksid puusa- ja/või põlvekaitsmetega</a:t>
            </a:r>
            <a:endParaRPr lang="en-US" sz="1200" dirty="0"/>
          </a:p>
          <a:p>
            <a:pPr lvl="1"/>
            <a:r>
              <a:rPr lang="et-EE" sz="1200" dirty="0"/>
              <a:t>Mootorratturi erisaapad</a:t>
            </a:r>
            <a:endParaRPr lang="en-US" sz="1200" dirty="0"/>
          </a:p>
          <a:p>
            <a:pPr lvl="1"/>
            <a:r>
              <a:rPr lang="et-EE" sz="1200" dirty="0"/>
              <a:t>Seljakaitse</a:t>
            </a:r>
            <a:endParaRPr lang="en-US" sz="1200" dirty="0"/>
          </a:p>
          <a:p>
            <a:pPr lvl="1"/>
            <a:r>
              <a:rPr lang="et-EE" sz="1200" dirty="0"/>
              <a:t>Saapad (kaitsmeteta)</a:t>
            </a:r>
            <a:endParaRPr lang="en-US" sz="1200" dirty="0"/>
          </a:p>
          <a:p>
            <a:pPr lvl="1"/>
            <a:r>
              <a:rPr lang="et-EE" sz="1200" dirty="0"/>
              <a:t>Mootorratturi jakk (kaitsmeteta)</a:t>
            </a:r>
            <a:endParaRPr lang="en-US" sz="1200" dirty="0"/>
          </a:p>
          <a:p>
            <a:pPr lvl="1"/>
            <a:r>
              <a:rPr lang="et-EE" sz="1200" dirty="0"/>
              <a:t>Helkuritega jakk / vest / käeside / helkurtraksid</a:t>
            </a:r>
            <a:endParaRPr lang="en-US" sz="1200" dirty="0"/>
          </a:p>
          <a:p>
            <a:pPr lvl="1"/>
            <a:r>
              <a:rPr lang="et-EE" sz="1200" dirty="0"/>
              <a:t>Mootorratturi püksid (kaitsmeteta)</a:t>
            </a:r>
            <a:endParaRPr lang="en-US" sz="1200" dirty="0"/>
          </a:p>
          <a:p>
            <a:pPr lvl="1"/>
            <a:r>
              <a:rPr lang="et-EE" sz="1200" dirty="0"/>
              <a:t>Mootorratturi kombinesoon</a:t>
            </a:r>
            <a:endParaRPr lang="en-US" sz="1200" dirty="0"/>
          </a:p>
          <a:p>
            <a:pPr lvl="1"/>
            <a:r>
              <a:rPr lang="et-EE" sz="1200" dirty="0"/>
              <a:t>Kaugelt nähtav kiiver (fluorestseeruvkollane/-oranž)</a:t>
            </a:r>
            <a:endParaRPr lang="en-US" sz="1200" dirty="0"/>
          </a:p>
          <a:p>
            <a:pPr lvl="1"/>
            <a:r>
              <a:rPr lang="et-EE" sz="1200" dirty="0"/>
              <a:t>Kaelatugi</a:t>
            </a:r>
            <a:endParaRPr lang="en-US" sz="1200" dirty="0"/>
          </a:p>
          <a:p>
            <a:pPr lvl="1"/>
            <a:r>
              <a:rPr lang="et-EE" sz="1200" dirty="0"/>
              <a:t>Eraldi põlvekaitsmed</a:t>
            </a:r>
            <a:endParaRPr lang="en-US" sz="1200" dirty="0"/>
          </a:p>
          <a:p>
            <a:pPr lvl="1"/>
            <a:r>
              <a:rPr lang="en-US" sz="1200" dirty="0" err="1"/>
              <a:t>Muu</a:t>
            </a:r>
            <a:r>
              <a:rPr lang="en-US" sz="1200" dirty="0"/>
              <a:t> (mis)?_______________</a:t>
            </a:r>
          </a:p>
          <a:p>
            <a:pPr lvl="1"/>
            <a:r>
              <a:rPr lang="en-US" sz="1200" i="1" dirty="0" err="1"/>
              <a:t>Ei</a:t>
            </a:r>
            <a:r>
              <a:rPr lang="en-US" sz="1200" i="1" dirty="0"/>
              <a:t> </a:t>
            </a:r>
            <a:r>
              <a:rPr lang="en-US" sz="1200" i="1" dirty="0" err="1"/>
              <a:t>kasuta</a:t>
            </a:r>
            <a:r>
              <a:rPr lang="en-US" sz="1200" i="1" dirty="0"/>
              <a:t> </a:t>
            </a:r>
            <a:r>
              <a:rPr lang="en-US" sz="1200" i="1" dirty="0" err="1"/>
              <a:t>turvavarustust</a:t>
            </a:r>
            <a:endParaRPr lang="en-US" sz="1200" dirty="0"/>
          </a:p>
          <a:p>
            <a:endParaRPr lang="et-EE" dirty="0"/>
          </a:p>
          <a:p>
            <a:endParaRPr lang="et-EE" dirty="0"/>
          </a:p>
        </p:txBody>
      </p:sp>
      <p:sp>
        <p:nvSpPr>
          <p:cNvPr id="8" name="Content Placeholder 7">
            <a:extLst>
              <a:ext uri="{FF2B5EF4-FFF2-40B4-BE49-F238E27FC236}">
                <a16:creationId xmlns:a16="http://schemas.microsoft.com/office/drawing/2014/main" id="{6345ED5B-448A-8141-95B2-12A4386E3090}"/>
              </a:ext>
            </a:extLst>
          </p:cNvPr>
          <p:cNvSpPr>
            <a:spLocks noGrp="1"/>
          </p:cNvSpPr>
          <p:nvPr>
            <p:ph sz="half" idx="13"/>
          </p:nvPr>
        </p:nvSpPr>
        <p:spPr/>
        <p:txBody>
          <a:bodyPr>
            <a:normAutofit/>
          </a:bodyPr>
          <a:lstStyle/>
          <a:p>
            <a:pPr marL="0" indent="0">
              <a:buNone/>
            </a:pPr>
            <a:r>
              <a:rPr lang="et-EE" sz="1200" b="1" dirty="0"/>
              <a:t>22. Kas ja missugusel põhjusel Te olete viimase 12 kuu jooksul mootorrattaga sõites sattunud liiklusohtlikusse olukorda? </a:t>
            </a:r>
            <a:r>
              <a:rPr lang="et-EE" sz="1200" i="1" cap="all" dirty="0"/>
              <a:t>VÕIB MITU VASTUST</a:t>
            </a:r>
            <a:endParaRPr lang="et-EE" sz="1200" dirty="0"/>
          </a:p>
          <a:p>
            <a:pPr lvl="1"/>
            <a:r>
              <a:rPr lang="et-EE" sz="1200" dirty="0"/>
              <a:t>Sõidukiirus oli teeolude kohta liiga suur</a:t>
            </a:r>
          </a:p>
          <a:p>
            <a:pPr lvl="1"/>
            <a:r>
              <a:rPr lang="et-EE" sz="1200" dirty="0" err="1"/>
              <a:t>Äkkpidurdus</a:t>
            </a:r>
            <a:r>
              <a:rPr lang="et-EE" sz="1200" dirty="0"/>
              <a:t>, et eessõitvale sõidukile mitte otsa sõita</a:t>
            </a:r>
          </a:p>
          <a:p>
            <a:pPr lvl="1"/>
            <a:r>
              <a:rPr lang="et-EE" sz="1200" dirty="0"/>
              <a:t>Vähene sõiduoskus (pidurdamisoskus, manööverdamisoskus, halb tasakaalutunnetus </a:t>
            </a:r>
            <a:r>
              <a:rPr lang="et-EE" sz="1200" dirty="0" err="1"/>
              <a:t>vmt</a:t>
            </a:r>
            <a:r>
              <a:rPr lang="et-EE" sz="1200" dirty="0"/>
              <a:t>)</a:t>
            </a:r>
          </a:p>
          <a:p>
            <a:pPr lvl="1"/>
            <a:r>
              <a:rPr lang="et-EE" sz="1200" dirty="0"/>
              <a:t>Tähelepanematus või kõrvalised tegevused</a:t>
            </a:r>
          </a:p>
          <a:p>
            <a:pPr lvl="1"/>
            <a:r>
              <a:rPr lang="et-EE" sz="1200" dirty="0"/>
              <a:t>Joove (</a:t>
            </a:r>
            <a:r>
              <a:rPr lang="et-EE" sz="1200" dirty="0" err="1"/>
              <a:t>alko</a:t>
            </a:r>
            <a:r>
              <a:rPr lang="et-EE" sz="1200" dirty="0"/>
              <a:t>- ja </a:t>
            </a:r>
            <a:r>
              <a:rPr lang="et-EE" sz="1200" dirty="0" err="1"/>
              <a:t>narko</a:t>
            </a:r>
            <a:r>
              <a:rPr lang="et-EE" sz="1200" dirty="0"/>
              <a:t>-)</a:t>
            </a:r>
          </a:p>
          <a:p>
            <a:pPr lvl="1"/>
            <a:r>
              <a:rPr lang="et-EE" sz="1200" dirty="0"/>
              <a:t>Väsimus</a:t>
            </a:r>
          </a:p>
          <a:p>
            <a:pPr lvl="1"/>
            <a:r>
              <a:rPr lang="et-EE" sz="1200" dirty="0"/>
              <a:t>Liiklusreeglite mittejärgimine enda poolt</a:t>
            </a:r>
          </a:p>
          <a:p>
            <a:pPr lvl="1"/>
            <a:r>
              <a:rPr lang="et-EE" sz="1200" dirty="0"/>
              <a:t>Teiste liiklejate ohtlik või reegleid eirav käitumine</a:t>
            </a:r>
          </a:p>
          <a:p>
            <a:pPr lvl="1"/>
            <a:r>
              <a:rPr lang="et-EE" sz="1200" dirty="0"/>
              <a:t>Võisin jääda teistele liiklejatele märkamatuks (motovarustus ei olnud taustast eristuv ja/või sõitsin pimealas)</a:t>
            </a:r>
          </a:p>
          <a:p>
            <a:pPr lvl="1"/>
            <a:r>
              <a:rPr lang="et-EE" sz="1200" dirty="0"/>
              <a:t>Ootamatu tee seisukorra muutus (teekatte ebatasasus, auk, vajunud restkaev, libedus, lahtine killustik </a:t>
            </a:r>
            <a:r>
              <a:rPr lang="et-EE" sz="1200" dirty="0" err="1"/>
              <a:t>vmt</a:t>
            </a:r>
            <a:r>
              <a:rPr lang="et-EE" sz="1200" dirty="0"/>
              <a:t>) </a:t>
            </a:r>
          </a:p>
          <a:p>
            <a:pPr lvl="1"/>
            <a:r>
              <a:rPr lang="et-EE" sz="1200" dirty="0"/>
              <a:t>Uue motohooaja eel harjumatus sõidukiga või selle juhtimisega</a:t>
            </a:r>
          </a:p>
          <a:p>
            <a:pPr lvl="1"/>
            <a:r>
              <a:rPr lang="et-EE" sz="1200" dirty="0"/>
              <a:t>Muu, mis? _____________</a:t>
            </a:r>
          </a:p>
          <a:p>
            <a:pPr lvl="1"/>
            <a:r>
              <a:rPr lang="et-EE" sz="1200" dirty="0"/>
              <a:t>Ei ole liiklusohtlikku olukorda sattunud</a:t>
            </a:r>
          </a:p>
          <a:p>
            <a:pPr lvl="1"/>
            <a:r>
              <a:rPr lang="et-EE" sz="1200" i="1" dirty="0"/>
              <a:t>Ei oska öelda</a:t>
            </a:r>
            <a:endParaRPr lang="et-EE" sz="1200" dirty="0"/>
          </a:p>
          <a:p>
            <a:endParaRPr lang="et-EE" dirty="0"/>
          </a:p>
        </p:txBody>
      </p:sp>
      <p:sp>
        <p:nvSpPr>
          <p:cNvPr id="3" name="Subtitle 2">
            <a:extLst>
              <a:ext uri="{FF2B5EF4-FFF2-40B4-BE49-F238E27FC236}">
                <a16:creationId xmlns:a16="http://schemas.microsoft.com/office/drawing/2014/main" id="{5B1E67D4-8D28-C944-BB90-DB99AA0C736E}"/>
              </a:ext>
            </a:extLst>
          </p:cNvPr>
          <p:cNvSpPr>
            <a:spLocks noGrp="1"/>
          </p:cNvSpPr>
          <p:nvPr>
            <p:ph type="subTitle" idx="14"/>
          </p:nvPr>
        </p:nvSpPr>
        <p:spPr/>
        <p:txBody>
          <a:bodyPr/>
          <a:lstStyle/>
          <a:p>
            <a:r>
              <a:rPr lang="et-EE" dirty="0"/>
              <a:t>Mootorratas</a:t>
            </a:r>
          </a:p>
        </p:txBody>
      </p:sp>
    </p:spTree>
    <p:extLst>
      <p:ext uri="{BB962C8B-B14F-4D97-AF65-F5344CB8AC3E}">
        <p14:creationId xmlns:p14="http://schemas.microsoft.com/office/powerpoint/2010/main" val="3534947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6" name="Content Placeholder 5">
            <a:extLst>
              <a:ext uri="{FF2B5EF4-FFF2-40B4-BE49-F238E27FC236}">
                <a16:creationId xmlns:a16="http://schemas.microsoft.com/office/drawing/2014/main" id="{E13377C9-38B0-1841-A549-53FF9879A628}"/>
              </a:ext>
            </a:extLst>
          </p:cNvPr>
          <p:cNvSpPr>
            <a:spLocks noGrp="1"/>
          </p:cNvSpPr>
          <p:nvPr>
            <p:ph sz="half" idx="1"/>
          </p:nvPr>
        </p:nvSpPr>
        <p:spPr/>
        <p:txBody>
          <a:bodyPr>
            <a:normAutofit/>
          </a:bodyPr>
          <a:lstStyle/>
          <a:p>
            <a:pPr marL="0" indent="0">
              <a:buNone/>
            </a:pPr>
            <a:r>
              <a:rPr lang="et-EE" sz="1200" dirty="0"/>
              <a:t>KÕIK</a:t>
            </a:r>
          </a:p>
          <a:p>
            <a:pPr marL="0" indent="0">
              <a:buNone/>
            </a:pPr>
            <a:r>
              <a:rPr lang="et-EE" sz="1200" b="1" dirty="0"/>
              <a:t>26. Kuidas peab auto istme peatugi olema reguleeritud?</a:t>
            </a:r>
            <a:endParaRPr lang="et-EE" sz="1200" dirty="0"/>
          </a:p>
          <a:p>
            <a:pPr lvl="1"/>
            <a:r>
              <a:rPr lang="et-EE" sz="1200" dirty="0"/>
              <a:t>Paiknema kaela kõrgusel</a:t>
            </a:r>
          </a:p>
          <a:p>
            <a:pPr lvl="1"/>
            <a:r>
              <a:rPr lang="et-EE" sz="1200" dirty="0"/>
              <a:t>Paiknema kukla kõrgusel</a:t>
            </a:r>
          </a:p>
          <a:p>
            <a:pPr lvl="1"/>
            <a:r>
              <a:rPr lang="et-EE" sz="1200" dirty="0"/>
              <a:t>Ülemine äär peab olema peast kõrgemal või vähemalt sellega tasa </a:t>
            </a:r>
          </a:p>
          <a:p>
            <a:pPr lvl="1"/>
            <a:r>
              <a:rPr lang="et-EE" sz="1200" dirty="0"/>
              <a:t>Peatoe kõrgus ei ole oluline</a:t>
            </a:r>
          </a:p>
          <a:p>
            <a:pPr lvl="1"/>
            <a:r>
              <a:rPr lang="et-EE" sz="1200" i="1" dirty="0"/>
              <a:t>Ei oska öelda</a:t>
            </a:r>
            <a:endParaRPr lang="et-EE" sz="1200" dirty="0"/>
          </a:p>
          <a:p>
            <a:pPr marL="0" indent="0">
              <a:buNone/>
            </a:pPr>
            <a:r>
              <a:rPr lang="et-EE" sz="1200" b="1" dirty="0"/>
              <a:t>27. Kui Te istute autos istmele, millel tavapäraselt ei istu, siis kui sageli Te reguleerite peatoe kõrguse enda järgi parajaks?</a:t>
            </a:r>
            <a:endParaRPr lang="et-EE" sz="1200" dirty="0"/>
          </a:p>
          <a:p>
            <a:pPr lvl="1"/>
            <a:r>
              <a:rPr lang="et-EE" sz="1200" dirty="0"/>
              <a:t>Enamasti </a:t>
            </a:r>
          </a:p>
          <a:p>
            <a:pPr lvl="1"/>
            <a:r>
              <a:rPr lang="et-EE" sz="1200" dirty="0"/>
              <a:t>Aeg-ajalt</a:t>
            </a:r>
          </a:p>
          <a:p>
            <a:pPr lvl="1"/>
            <a:r>
              <a:rPr lang="et-EE" sz="1200" dirty="0"/>
              <a:t>Enamasti mitte </a:t>
            </a:r>
          </a:p>
          <a:p>
            <a:pPr lvl="1"/>
            <a:r>
              <a:rPr lang="et-EE" sz="1200" i="1" dirty="0"/>
              <a:t>Ei sõida autoga</a:t>
            </a:r>
            <a:endParaRPr lang="et-EE" sz="1200" dirty="0"/>
          </a:p>
          <a:p>
            <a:pPr lvl="1"/>
            <a:r>
              <a:rPr lang="et-EE" sz="1200" i="1" dirty="0"/>
              <a:t>Ei oska vastata </a:t>
            </a:r>
            <a:endParaRPr lang="et-EE" sz="1200" dirty="0"/>
          </a:p>
          <a:p>
            <a:endParaRPr lang="et-EE" dirty="0"/>
          </a:p>
        </p:txBody>
      </p:sp>
      <p:sp>
        <p:nvSpPr>
          <p:cNvPr id="4" name="Subtitle 3">
            <a:extLst>
              <a:ext uri="{FF2B5EF4-FFF2-40B4-BE49-F238E27FC236}">
                <a16:creationId xmlns:a16="http://schemas.microsoft.com/office/drawing/2014/main" id="{6D297184-D916-5349-8BF6-8851035355B0}"/>
              </a:ext>
            </a:extLst>
          </p:cNvPr>
          <p:cNvSpPr>
            <a:spLocks noGrp="1"/>
          </p:cNvSpPr>
          <p:nvPr>
            <p:ph type="subTitle" idx="14"/>
          </p:nvPr>
        </p:nvSpPr>
        <p:spPr/>
        <p:txBody>
          <a:bodyPr/>
          <a:lstStyle/>
          <a:p>
            <a:r>
              <a:rPr lang="et-EE" dirty="0"/>
              <a:t>Teadlikkus</a:t>
            </a:r>
          </a:p>
        </p:txBody>
      </p:sp>
      <p:sp>
        <p:nvSpPr>
          <p:cNvPr id="9" name="Content Placeholder 8">
            <a:extLst>
              <a:ext uri="{FF2B5EF4-FFF2-40B4-BE49-F238E27FC236}">
                <a16:creationId xmlns:a16="http://schemas.microsoft.com/office/drawing/2014/main" id="{0601E43D-B414-5B43-94FE-B3779D7A98A4}"/>
              </a:ext>
            </a:extLst>
          </p:cNvPr>
          <p:cNvSpPr>
            <a:spLocks noGrp="1"/>
          </p:cNvSpPr>
          <p:nvPr>
            <p:ph sz="half" idx="13"/>
          </p:nvPr>
        </p:nvSpPr>
        <p:spPr/>
        <p:txBody>
          <a:bodyPr/>
          <a:lstStyle/>
          <a:p>
            <a:pPr marL="0" indent="0" fontAlgn="base">
              <a:buNone/>
            </a:pPr>
            <a:r>
              <a:rPr lang="et-EE" sz="1200" b="1" dirty="0"/>
              <a:t>28. Kas bussis, mille istekoht on turvavööga varustatud, on turvavöö kinnitamine kohustuslik?</a:t>
            </a:r>
            <a:endParaRPr lang="et-EE" sz="1200" dirty="0"/>
          </a:p>
          <a:p>
            <a:pPr lvl="1" fontAlgn="base"/>
            <a:r>
              <a:rPr lang="et-EE" sz="1200" dirty="0"/>
              <a:t>Jah</a:t>
            </a:r>
          </a:p>
          <a:p>
            <a:pPr lvl="1" fontAlgn="base"/>
            <a:r>
              <a:rPr lang="et-EE" sz="1200" dirty="0"/>
              <a:t>Ei</a:t>
            </a:r>
          </a:p>
          <a:p>
            <a:pPr lvl="1" fontAlgn="base"/>
            <a:r>
              <a:rPr lang="et-EE" sz="1200" i="1" dirty="0"/>
              <a:t>Ei oska öelda </a:t>
            </a:r>
            <a:endParaRPr lang="et-EE" sz="1200" dirty="0"/>
          </a:p>
          <a:p>
            <a:pPr marL="0" indent="0" fontAlgn="base">
              <a:buNone/>
            </a:pPr>
            <a:r>
              <a:rPr lang="et-EE" sz="1200" b="1" dirty="0"/>
              <a:t>29. Kas sõiduauto tagaistmel tohib last süles sõidutada? </a:t>
            </a:r>
          </a:p>
          <a:p>
            <a:pPr marL="0" indent="0" fontAlgn="base">
              <a:buNone/>
            </a:pPr>
            <a:r>
              <a:rPr lang="fi-FI" sz="1200" i="1" dirty="0" err="1"/>
              <a:t>Analüüsis</a:t>
            </a:r>
            <a:r>
              <a:rPr lang="fi-FI" sz="1200" i="1" dirty="0"/>
              <a:t> </a:t>
            </a:r>
            <a:r>
              <a:rPr lang="fi-FI" sz="1200" i="1" dirty="0" err="1"/>
              <a:t>eristada</a:t>
            </a:r>
            <a:r>
              <a:rPr lang="fi-FI" sz="1200" i="1" dirty="0"/>
              <a:t> T2=1-3 (on alla 15-aastaseid lapsi)</a:t>
            </a:r>
            <a:endParaRPr lang="et-EE" sz="1200" i="1" dirty="0"/>
          </a:p>
          <a:p>
            <a:pPr lvl="1" fontAlgn="base"/>
            <a:r>
              <a:rPr lang="et-EE" sz="1200" dirty="0"/>
              <a:t>Tohib alla 6-aastast last, kui täiskasvanud sõitjal on turvavöö kinnitatud</a:t>
            </a:r>
          </a:p>
          <a:p>
            <a:pPr lvl="1" fontAlgn="base"/>
            <a:r>
              <a:rPr lang="et-EE" sz="1200" dirty="0"/>
              <a:t>ohib alla 12-aastast last, kui täiskasvanud sõitjal on turvavöö kinnitatud</a:t>
            </a:r>
          </a:p>
          <a:p>
            <a:pPr lvl="1" fontAlgn="base"/>
            <a:r>
              <a:rPr lang="et-EE" sz="1200" dirty="0"/>
              <a:t>Ei tohi </a:t>
            </a:r>
          </a:p>
          <a:p>
            <a:pPr lvl="1" fontAlgn="base"/>
            <a:r>
              <a:rPr lang="et-EE" sz="1200" i="1" dirty="0"/>
              <a:t>Ei oska öelda</a:t>
            </a:r>
          </a:p>
          <a:p>
            <a:endParaRPr lang="et-EE" dirty="0"/>
          </a:p>
        </p:txBody>
      </p:sp>
    </p:spTree>
    <p:extLst>
      <p:ext uri="{BB962C8B-B14F-4D97-AF65-F5344CB8AC3E}">
        <p14:creationId xmlns:p14="http://schemas.microsoft.com/office/powerpoint/2010/main" val="3025703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6" name="Content Placeholder 5">
            <a:extLst>
              <a:ext uri="{FF2B5EF4-FFF2-40B4-BE49-F238E27FC236}">
                <a16:creationId xmlns:a16="http://schemas.microsoft.com/office/drawing/2014/main" id="{E13377C9-38B0-1841-A549-53FF9879A628}"/>
              </a:ext>
            </a:extLst>
          </p:cNvPr>
          <p:cNvSpPr>
            <a:spLocks noGrp="1"/>
          </p:cNvSpPr>
          <p:nvPr>
            <p:ph sz="half" idx="1"/>
          </p:nvPr>
        </p:nvSpPr>
        <p:spPr/>
        <p:txBody>
          <a:bodyPr>
            <a:normAutofit/>
          </a:bodyPr>
          <a:lstStyle/>
          <a:p>
            <a:pPr marL="0" indent="0" fontAlgn="base">
              <a:buNone/>
            </a:pPr>
            <a:r>
              <a:rPr lang="et-EE" sz="1200" dirty="0"/>
              <a:t>K30-K34 KÜSIDA KÕIGILT </a:t>
            </a:r>
          </a:p>
          <a:p>
            <a:pPr marL="0" indent="0" fontAlgn="base">
              <a:buNone/>
            </a:pPr>
            <a:r>
              <a:rPr lang="et-EE" sz="1200" i="1" dirty="0"/>
              <a:t>A</a:t>
            </a:r>
            <a:r>
              <a:rPr lang="fi-FI" sz="1200" i="1" dirty="0" err="1"/>
              <a:t>nalüüsis</a:t>
            </a:r>
            <a:r>
              <a:rPr lang="fi-FI" sz="1200" i="1" dirty="0"/>
              <a:t> </a:t>
            </a:r>
            <a:r>
              <a:rPr lang="fi-FI" sz="1200" i="1" dirty="0" err="1"/>
              <a:t>eristada</a:t>
            </a:r>
            <a:r>
              <a:rPr lang="fi-FI" sz="1200" i="1" dirty="0"/>
              <a:t> auto- ja </a:t>
            </a:r>
            <a:r>
              <a:rPr lang="fi-FI" sz="1200" i="1" dirty="0" err="1"/>
              <a:t>mootorrattajuhid</a:t>
            </a:r>
            <a:endParaRPr lang="et-EE" sz="1200" i="1" dirty="0"/>
          </a:p>
          <a:p>
            <a:pPr marL="0" indent="0" fontAlgn="base">
              <a:buNone/>
            </a:pPr>
            <a:r>
              <a:rPr lang="en-US" sz="1200" b="1" dirty="0"/>
              <a:t>30. Kas </a:t>
            </a:r>
            <a:r>
              <a:rPr lang="en-US" sz="1200" b="1" dirty="0" err="1"/>
              <a:t>Te</a:t>
            </a:r>
            <a:r>
              <a:rPr lang="en-US" sz="1200" b="1" dirty="0"/>
              <a:t> </a:t>
            </a:r>
            <a:r>
              <a:rPr lang="en-US" sz="1200" b="1" dirty="0" err="1"/>
              <a:t>olete</a:t>
            </a:r>
            <a:r>
              <a:rPr lang="en-US" sz="1200" b="1" dirty="0"/>
              <a:t> </a:t>
            </a:r>
            <a:r>
              <a:rPr lang="en-US" sz="1200" b="1" dirty="0" err="1"/>
              <a:t>mä</a:t>
            </a:r>
            <a:r>
              <a:rPr lang="nl-NL" sz="1200" b="1" dirty="0" err="1"/>
              <a:t>rganud</a:t>
            </a:r>
            <a:r>
              <a:rPr lang="nl-NL" sz="1200" b="1" dirty="0"/>
              <a:t> </a:t>
            </a:r>
            <a:r>
              <a:rPr lang="nl-NL" sz="1200" b="1" dirty="0" err="1"/>
              <a:t>käesoleval</a:t>
            </a:r>
            <a:r>
              <a:rPr lang="nl-NL" sz="1200" b="1" dirty="0"/>
              <a:t> </a:t>
            </a:r>
            <a:r>
              <a:rPr lang="nl-NL" sz="1200" b="1" dirty="0" err="1"/>
              <a:t>aastal</a:t>
            </a:r>
            <a:r>
              <a:rPr lang="nl-NL" sz="1200" b="1" dirty="0"/>
              <a:t> </a:t>
            </a:r>
            <a:r>
              <a:rPr lang="nl-NL" sz="1200" b="1" dirty="0" err="1"/>
              <a:t>ohutu</a:t>
            </a:r>
            <a:r>
              <a:rPr lang="nl-NL" sz="1200" b="1" dirty="0"/>
              <a:t> </a:t>
            </a:r>
            <a:r>
              <a:rPr lang="nl-NL" sz="1200" b="1" dirty="0" err="1"/>
              <a:t>linna</a:t>
            </a:r>
            <a:r>
              <a:rPr lang="en-US" sz="1200" b="1" dirty="0" err="1"/>
              <a:t>kiiruse</a:t>
            </a:r>
            <a:r>
              <a:rPr lang="en-US" sz="1200" b="1" dirty="0"/>
              <a:t> </a:t>
            </a:r>
            <a:r>
              <a:rPr lang="en-US" sz="1200" b="1" dirty="0" err="1"/>
              <a:t>teemalist</a:t>
            </a:r>
            <a:r>
              <a:rPr lang="en-US" sz="1200" b="1" dirty="0"/>
              <a:t> </a:t>
            </a:r>
            <a:r>
              <a:rPr lang="et-EE" sz="1200" b="1" dirty="0"/>
              <a:t>kampaaniat „</a:t>
            </a:r>
            <a:r>
              <a:rPr lang="en-US" sz="1200" b="1" dirty="0" err="1"/>
              <a:t>Naudi</a:t>
            </a:r>
            <a:r>
              <a:rPr lang="en-US" sz="1200" b="1" dirty="0"/>
              <a:t> </a:t>
            </a:r>
            <a:r>
              <a:rPr lang="en-US" sz="1200" b="1" dirty="0" err="1"/>
              <a:t>sõitu</a:t>
            </a:r>
            <a:r>
              <a:rPr lang="en-US" sz="1200" b="1" dirty="0"/>
              <a:t>. </a:t>
            </a:r>
            <a:r>
              <a:rPr lang="en-US" sz="1200" b="1" dirty="0" err="1"/>
              <a:t>Aeglasemalt</a:t>
            </a:r>
            <a:r>
              <a:rPr lang="en-US" sz="1200" b="1" dirty="0"/>
              <a:t> on </a:t>
            </a:r>
            <a:r>
              <a:rPr lang="en-US" sz="1200" b="1" dirty="0" err="1"/>
              <a:t>mõnusam</a:t>
            </a:r>
            <a:r>
              <a:rPr lang="en-US" sz="1200" b="1" dirty="0"/>
              <a:t>.“</a:t>
            </a:r>
            <a:r>
              <a:rPr lang="et-EE" sz="1200" dirty="0"/>
              <a:t>	      </a:t>
            </a:r>
            <a:endParaRPr lang="en-EE" sz="1200" dirty="0"/>
          </a:p>
          <a:p>
            <a:pPr lvl="1" fontAlgn="base"/>
            <a:r>
              <a:rPr lang="et-EE" sz="1200" dirty="0"/>
              <a:t>Jah </a:t>
            </a:r>
          </a:p>
          <a:p>
            <a:pPr lvl="1" fontAlgn="base"/>
            <a:r>
              <a:rPr lang="et-EE" sz="1200" dirty="0"/>
              <a:t>Ei		 </a:t>
            </a:r>
            <a:endParaRPr lang="en-EE" sz="1200" dirty="0"/>
          </a:p>
          <a:p>
            <a:pPr lvl="1" fontAlgn="base"/>
            <a:r>
              <a:rPr lang="et-EE" sz="1200" i="1" dirty="0"/>
              <a:t>Ei oska öelda </a:t>
            </a:r>
          </a:p>
          <a:p>
            <a:pPr marL="457189" lvl="1" indent="0" fontAlgn="base">
              <a:buNone/>
            </a:pPr>
            <a:endParaRPr lang="et-EE" sz="1200" i="1" dirty="0"/>
          </a:p>
          <a:p>
            <a:pPr marL="0" indent="0" fontAlgn="base">
              <a:buNone/>
            </a:pPr>
            <a:r>
              <a:rPr lang="et-EE" sz="1200" dirty="0"/>
              <a:t>K31 KUI K30=1</a:t>
            </a:r>
            <a:endParaRPr lang="en-EE" sz="1200" dirty="0"/>
          </a:p>
          <a:p>
            <a:pPr marL="0" indent="0" fontAlgn="base">
              <a:buNone/>
            </a:pPr>
            <a:r>
              <a:rPr lang="en-US" sz="1200" b="1" dirty="0"/>
              <a:t>31. </a:t>
            </a:r>
            <a:r>
              <a:rPr lang="en-US" sz="1200" b="1" dirty="0" err="1"/>
              <a:t>Kus</a:t>
            </a:r>
            <a:r>
              <a:rPr lang="en-US" sz="1200" b="1" dirty="0"/>
              <a:t> </a:t>
            </a:r>
            <a:r>
              <a:rPr lang="en-US" sz="1200" b="1" dirty="0" err="1"/>
              <a:t>Te</a:t>
            </a:r>
            <a:r>
              <a:rPr lang="en-US" sz="1200" b="1" dirty="0"/>
              <a:t> </a:t>
            </a:r>
            <a:r>
              <a:rPr lang="en-US" sz="1200" b="1" dirty="0" err="1"/>
              <a:t>olete</a:t>
            </a:r>
            <a:r>
              <a:rPr lang="en-US" sz="1200" b="1" dirty="0"/>
              <a:t> </a:t>
            </a:r>
            <a:r>
              <a:rPr lang="en-US" sz="1200" b="1" dirty="0" err="1"/>
              <a:t>vastavat</a:t>
            </a:r>
            <a:r>
              <a:rPr lang="en-US" sz="1200" b="1" dirty="0"/>
              <a:t> </a:t>
            </a:r>
            <a:r>
              <a:rPr lang="en-US" sz="1200" b="1" dirty="0" err="1"/>
              <a:t>kampaaniat</a:t>
            </a:r>
            <a:r>
              <a:rPr lang="en-US" sz="1200" b="1" dirty="0"/>
              <a:t> </a:t>
            </a:r>
            <a:r>
              <a:rPr lang="en-US" sz="1200" b="1" dirty="0" err="1"/>
              <a:t>märganud</a:t>
            </a:r>
            <a:r>
              <a:rPr lang="en-US" sz="1200" dirty="0"/>
              <a:t>? </a:t>
            </a:r>
            <a:endParaRPr lang="et-EE" sz="1200" dirty="0"/>
          </a:p>
          <a:p>
            <a:pPr marL="0" indent="0" fontAlgn="base">
              <a:buNone/>
            </a:pPr>
            <a:r>
              <a:rPr lang="en-US" sz="1200" dirty="0"/>
              <a:t>VÕIB MITU VASTUST!</a:t>
            </a:r>
            <a:endParaRPr lang="en-EE" sz="1200" dirty="0"/>
          </a:p>
          <a:p>
            <a:pPr lvl="1" fontAlgn="base"/>
            <a:r>
              <a:rPr lang="et-EE" sz="1200" dirty="0"/>
              <a:t>Televisioonis          </a:t>
            </a:r>
            <a:endParaRPr lang="en-EE" sz="1200" dirty="0"/>
          </a:p>
          <a:p>
            <a:pPr lvl="1" fontAlgn="base"/>
            <a:r>
              <a:rPr lang="nl-NL" sz="1200" dirty="0" err="1"/>
              <a:t>Raadios</a:t>
            </a:r>
            <a:r>
              <a:rPr lang="nl-NL" sz="1200" dirty="0"/>
              <a:t>			</a:t>
            </a:r>
            <a:endParaRPr lang="en-EE" sz="1200" dirty="0"/>
          </a:p>
          <a:p>
            <a:pPr lvl="1" fontAlgn="base"/>
            <a:r>
              <a:rPr lang="et-EE" sz="1200" dirty="0"/>
              <a:t>Välireklaamina 		</a:t>
            </a:r>
            <a:endParaRPr lang="en-EE" sz="1200" dirty="0"/>
          </a:p>
          <a:p>
            <a:pPr lvl="1" fontAlgn="base"/>
            <a:r>
              <a:rPr lang="et-EE" sz="1200" dirty="0"/>
              <a:t>Internetis              </a:t>
            </a:r>
            <a:endParaRPr lang="en-EE" sz="1200" dirty="0"/>
          </a:p>
          <a:p>
            <a:pPr lvl="1" fontAlgn="base"/>
            <a:r>
              <a:rPr lang="et-EE" sz="1200" dirty="0"/>
              <a:t>Mujal, kus? _____________</a:t>
            </a:r>
            <a:endParaRPr lang="en-EE" sz="1200" dirty="0"/>
          </a:p>
          <a:p>
            <a:pPr lvl="1" fontAlgn="base"/>
            <a:r>
              <a:rPr lang="et-EE" sz="1200" i="1" dirty="0"/>
              <a:t>Ei oska öelda</a:t>
            </a:r>
            <a:r>
              <a:rPr lang="et-EE" sz="1200" dirty="0"/>
              <a:t> </a:t>
            </a:r>
            <a:endParaRPr lang="en-EE" sz="1200" dirty="0"/>
          </a:p>
          <a:p>
            <a:endParaRPr lang="et-EE" dirty="0"/>
          </a:p>
          <a:p>
            <a:endParaRPr lang="et-EE" dirty="0"/>
          </a:p>
        </p:txBody>
      </p:sp>
      <p:sp>
        <p:nvSpPr>
          <p:cNvPr id="3" name="Content Placeholder 2">
            <a:extLst>
              <a:ext uri="{FF2B5EF4-FFF2-40B4-BE49-F238E27FC236}">
                <a16:creationId xmlns:a16="http://schemas.microsoft.com/office/drawing/2014/main" id="{9D6B921C-57EE-F04E-95CB-FDB45005005D}"/>
              </a:ext>
            </a:extLst>
          </p:cNvPr>
          <p:cNvSpPr>
            <a:spLocks noGrp="1"/>
          </p:cNvSpPr>
          <p:nvPr>
            <p:ph sz="half" idx="13"/>
          </p:nvPr>
        </p:nvSpPr>
        <p:spPr/>
        <p:txBody>
          <a:bodyPr>
            <a:normAutofit/>
          </a:bodyPr>
          <a:lstStyle/>
          <a:p>
            <a:pPr marL="0" indent="0" fontAlgn="base">
              <a:buNone/>
            </a:pPr>
            <a:r>
              <a:rPr lang="et-EE" sz="1200" b="1" dirty="0"/>
              <a:t>32. Kas Te olete käesoleval aastal märganud järgmist kampaaniasõnumit? (TELEKLIPP)</a:t>
            </a:r>
            <a:endParaRPr lang="en-EE" sz="1200" dirty="0"/>
          </a:p>
          <a:p>
            <a:pPr lvl="1" fontAlgn="base"/>
            <a:r>
              <a:rPr lang="et-EE" sz="1200" dirty="0"/>
              <a:t>Jah</a:t>
            </a:r>
            <a:endParaRPr lang="en-EE" sz="1200" dirty="0"/>
          </a:p>
          <a:p>
            <a:pPr lvl="1" fontAlgn="base"/>
            <a:r>
              <a:rPr lang="et-EE" sz="1200" dirty="0"/>
              <a:t>Ei </a:t>
            </a:r>
            <a:endParaRPr lang="en-EE" sz="1200" dirty="0"/>
          </a:p>
          <a:p>
            <a:pPr lvl="1" fontAlgn="base"/>
            <a:r>
              <a:rPr lang="et-EE" sz="1200" i="1" dirty="0"/>
              <a:t>Ei oska öelda / ei vaata</a:t>
            </a:r>
            <a:endParaRPr lang="en-EE" sz="1200" dirty="0"/>
          </a:p>
          <a:p>
            <a:pPr marL="0" indent="0" fontAlgn="base">
              <a:buNone/>
            </a:pPr>
            <a:r>
              <a:rPr lang="et-EE" sz="1200" b="1" dirty="0"/>
              <a:t>33. Kas Te olete käesoleval aastal kuulnud järgmist kampaaniasõnumit? (AUDIOKLIPP)</a:t>
            </a:r>
            <a:endParaRPr lang="en-EE" sz="1200" dirty="0"/>
          </a:p>
          <a:p>
            <a:pPr lvl="1" fontAlgn="base"/>
            <a:r>
              <a:rPr lang="et-EE" sz="1200" dirty="0"/>
              <a:t>Jah</a:t>
            </a:r>
            <a:endParaRPr lang="en-EE" sz="1200" dirty="0"/>
          </a:p>
          <a:p>
            <a:pPr lvl="1" fontAlgn="base"/>
            <a:r>
              <a:rPr lang="et-EE" sz="1200" dirty="0"/>
              <a:t>Ei </a:t>
            </a:r>
            <a:endParaRPr lang="en-EE" sz="1200" dirty="0"/>
          </a:p>
          <a:p>
            <a:pPr lvl="1" fontAlgn="base"/>
            <a:r>
              <a:rPr lang="et-EE" sz="1200" i="1" dirty="0"/>
              <a:t>Ei oska öelda / ei kuula</a:t>
            </a:r>
            <a:endParaRPr lang="en-EE" sz="1200" dirty="0"/>
          </a:p>
          <a:p>
            <a:pPr marL="0" indent="0" fontAlgn="base">
              <a:buNone/>
            </a:pPr>
            <a:r>
              <a:rPr lang="et-EE" sz="1200" b="1" dirty="0"/>
              <a:t>34. Kas Te olete käesoleval aastal märganud järgmist kampaaniasõnumit? (POSTER)</a:t>
            </a:r>
            <a:endParaRPr lang="en-EE" sz="1200" dirty="0"/>
          </a:p>
          <a:p>
            <a:pPr lvl="1" fontAlgn="base"/>
            <a:r>
              <a:rPr lang="et-EE" sz="1200" dirty="0"/>
              <a:t>Jah</a:t>
            </a:r>
            <a:endParaRPr lang="en-EE" sz="1200" dirty="0"/>
          </a:p>
          <a:p>
            <a:pPr lvl="1" fontAlgn="base"/>
            <a:r>
              <a:rPr lang="et-EE" sz="1200" dirty="0"/>
              <a:t>Ei </a:t>
            </a:r>
            <a:endParaRPr lang="en-EE" sz="1200" dirty="0"/>
          </a:p>
          <a:p>
            <a:pPr lvl="1" fontAlgn="base"/>
            <a:r>
              <a:rPr lang="et-EE" sz="1200" i="1" dirty="0"/>
              <a:t>Ei oska öelda / ei liigu</a:t>
            </a:r>
            <a:endParaRPr lang="en-EE" sz="1200" dirty="0"/>
          </a:p>
          <a:p>
            <a:endParaRPr lang="et-EE" dirty="0"/>
          </a:p>
        </p:txBody>
      </p:sp>
      <p:sp>
        <p:nvSpPr>
          <p:cNvPr id="4" name="Subtitle 3">
            <a:extLst>
              <a:ext uri="{FF2B5EF4-FFF2-40B4-BE49-F238E27FC236}">
                <a16:creationId xmlns:a16="http://schemas.microsoft.com/office/drawing/2014/main" id="{19C721E9-CB48-5C40-AB9D-F269274E5101}"/>
              </a:ext>
            </a:extLst>
          </p:cNvPr>
          <p:cNvSpPr>
            <a:spLocks noGrp="1"/>
          </p:cNvSpPr>
          <p:nvPr>
            <p:ph type="subTitle" idx="14"/>
          </p:nvPr>
        </p:nvSpPr>
        <p:spPr/>
        <p:txBody>
          <a:bodyPr/>
          <a:lstStyle/>
          <a:p>
            <a:r>
              <a:rPr lang="et-EE" dirty="0"/>
              <a:t>Kampaania</a:t>
            </a:r>
          </a:p>
        </p:txBody>
      </p:sp>
    </p:spTree>
    <p:extLst>
      <p:ext uri="{BB962C8B-B14F-4D97-AF65-F5344CB8AC3E}">
        <p14:creationId xmlns:p14="http://schemas.microsoft.com/office/powerpoint/2010/main" val="199139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612489" y="2982982"/>
            <a:ext cx="9051380" cy="861238"/>
          </a:xfrm>
        </p:spPr>
        <p:txBody>
          <a:bodyPr>
            <a:normAutofit fontScale="90000"/>
          </a:bodyPr>
          <a:lstStyle/>
          <a:p>
            <a:r>
              <a:rPr lang="et-EE" dirty="0"/>
              <a:t>Sihtgrupid</a:t>
            </a:r>
          </a:p>
        </p:txBody>
      </p:sp>
    </p:spTree>
    <p:extLst>
      <p:ext uri="{BB962C8B-B14F-4D97-AF65-F5344CB8AC3E}">
        <p14:creationId xmlns:p14="http://schemas.microsoft.com/office/powerpoint/2010/main" val="315849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CD542-3127-A14F-9D88-CB692463F69D}"/>
              </a:ext>
            </a:extLst>
          </p:cNvPr>
          <p:cNvSpPr>
            <a:spLocks noGrp="1"/>
          </p:cNvSpPr>
          <p:nvPr>
            <p:ph sz="half" idx="1"/>
          </p:nvPr>
        </p:nvSpPr>
        <p:spPr/>
        <p:txBody>
          <a:bodyPr>
            <a:normAutofit/>
          </a:bodyPr>
          <a:lstStyle/>
          <a:p>
            <a:pPr marL="0" indent="0">
              <a:buNone/>
            </a:pPr>
            <a:r>
              <a:rPr lang="et-EE" sz="1800" dirty="0">
                <a:solidFill>
                  <a:schemeClr val="accent1"/>
                </a:solidFill>
              </a:rPr>
              <a:t>Liiklemise viis viimase 12 kuu jooksul (Slaid 7 )</a:t>
            </a:r>
          </a:p>
          <a:p>
            <a:r>
              <a:rPr lang="et-EE" dirty="0"/>
              <a:t>Viimasel 12 kuu jooksul on vähemalt 15-aastasest elanikkonnast:</a:t>
            </a:r>
          </a:p>
          <a:p>
            <a:pPr lvl="1"/>
            <a:r>
              <a:rPr lang="et-EE" dirty="0"/>
              <a:t>65% liigelnud </a:t>
            </a:r>
            <a:r>
              <a:rPr lang="et-EE" dirty="0">
                <a:solidFill>
                  <a:srgbClr val="A01E28"/>
                </a:solidFill>
              </a:rPr>
              <a:t>autojuhina</a:t>
            </a:r>
            <a:r>
              <a:rPr lang="et-EE" dirty="0"/>
              <a:t> (720 ± 33 tuhat) – sagedamini mehed, 25-49-aastased, maapiirkondade, Põhja-Eesti elanikud, kõrgemasse sissetulekugruppi kuulujad; harvemini naised ja üle 64-aastased;</a:t>
            </a:r>
          </a:p>
          <a:p>
            <a:pPr lvl="1"/>
            <a:r>
              <a:rPr lang="et-EE" dirty="0"/>
              <a:t>76% sõitnud </a:t>
            </a:r>
            <a:r>
              <a:rPr lang="et-EE" dirty="0">
                <a:solidFill>
                  <a:srgbClr val="A01E28"/>
                </a:solidFill>
              </a:rPr>
              <a:t>juhi kõrvalistmel </a:t>
            </a:r>
            <a:r>
              <a:rPr lang="et-EE" dirty="0"/>
              <a:t>(843 ± 28 tuhat) – sagedamini naised, 15-34-aastased; harvemini seevastu mehed ja üle 49-aastased;</a:t>
            </a:r>
          </a:p>
          <a:p>
            <a:pPr lvl="1"/>
            <a:r>
              <a:rPr lang="et-EE" dirty="0"/>
              <a:t>58% sõitnud </a:t>
            </a:r>
            <a:r>
              <a:rPr lang="et-EE" dirty="0">
                <a:solidFill>
                  <a:srgbClr val="A01E28"/>
                </a:solidFill>
              </a:rPr>
              <a:t>auto tagaistmel </a:t>
            </a:r>
            <a:r>
              <a:rPr lang="et-EE" dirty="0"/>
              <a:t>(648 ± 34 tuhat) – sagedamini 15-34-aastased ja tallinlased; harvemini seevastu üle 49-aastased;</a:t>
            </a:r>
          </a:p>
          <a:p>
            <a:pPr lvl="1"/>
            <a:r>
              <a:rPr lang="et-EE" dirty="0"/>
              <a:t>57% sõitnud </a:t>
            </a:r>
            <a:r>
              <a:rPr lang="et-EE" dirty="0">
                <a:solidFill>
                  <a:srgbClr val="A01E28"/>
                </a:solidFill>
              </a:rPr>
              <a:t>bussiga </a:t>
            </a:r>
            <a:r>
              <a:rPr lang="et-EE" dirty="0"/>
              <a:t>(635 ± 34 tuhat) – sagedamini 15-24-aastased, muukeelsed ja tallinlased; harvemini üle 49-aastased, Põhja- ja Kesk-Eesti ning maapiirkondade elanikud.</a:t>
            </a:r>
          </a:p>
          <a:p>
            <a:pPr lvl="1"/>
            <a:r>
              <a:rPr lang="et-EE" dirty="0"/>
              <a:t>3% juhtinud </a:t>
            </a:r>
            <a:r>
              <a:rPr lang="et-EE" dirty="0">
                <a:solidFill>
                  <a:srgbClr val="A01E28"/>
                </a:solidFill>
              </a:rPr>
              <a:t>mootorratast</a:t>
            </a:r>
            <a:r>
              <a:rPr lang="et-EE" dirty="0"/>
              <a:t> (39 ± 12tuhat) – sagedamini mehed, 25-49-aastased, harvemini naised, üle 49-aastased.</a:t>
            </a:r>
          </a:p>
          <a:p>
            <a:r>
              <a:rPr lang="et-EE" dirty="0"/>
              <a:t>Covid-19 piiranguta lakkamisel (2019. ja 2020. aastal) on endisel tasemel taastunud bussiga kui ka auto tagaistmel liiklejate osakaal; autot juhtinud elanike osakaal on küll langenud, kuid on oluliselt kõrgem võrreldes Covid-19 eelse ajaga.</a:t>
            </a:r>
            <a:endParaRPr lang="et-EE" sz="1800" dirty="0">
              <a:solidFill>
                <a:srgbClr val="A01E28"/>
              </a:solidFill>
            </a:endParaRPr>
          </a:p>
          <a:p>
            <a:pPr marL="0" indent="0">
              <a:buNone/>
            </a:pPr>
            <a:r>
              <a:rPr lang="et-EE" sz="1800" dirty="0">
                <a:solidFill>
                  <a:schemeClr val="accent1"/>
                </a:solidFill>
              </a:rPr>
              <a:t>Laste olemasolu (Slaid 7)</a:t>
            </a:r>
          </a:p>
          <a:p>
            <a:r>
              <a:rPr lang="et-EE" dirty="0">
                <a:solidFill>
                  <a:srgbClr val="A01E28"/>
                </a:solidFill>
              </a:rPr>
              <a:t>Alla 15-aastaseid lapsi </a:t>
            </a:r>
            <a:r>
              <a:rPr lang="et-EE" dirty="0"/>
              <a:t>on 30% üle 15-aastaste elanike peredes (pole aastatega muutunud):</a:t>
            </a:r>
          </a:p>
          <a:p>
            <a:pPr lvl="1"/>
            <a:r>
              <a:rPr lang="et-EE" dirty="0"/>
              <a:t>alla 4-aastatse lastega peresid on 9%</a:t>
            </a:r>
          </a:p>
          <a:p>
            <a:pPr lvl="1"/>
            <a:r>
              <a:rPr lang="et-EE" dirty="0"/>
              <a:t>4-6-aastaste lastega peresid on 9%</a:t>
            </a:r>
          </a:p>
          <a:p>
            <a:pPr lvl="1"/>
            <a:r>
              <a:rPr lang="et-EE" dirty="0"/>
              <a:t>7-14-aastaste lastega peresid on 22%. </a:t>
            </a:r>
          </a:p>
          <a:p>
            <a:endParaRPr lang="et-EE" dirty="0"/>
          </a:p>
          <a:p>
            <a:endParaRPr lang="et-EE" dirty="0"/>
          </a:p>
        </p:txBody>
      </p:sp>
      <p:sp>
        <p:nvSpPr>
          <p:cNvPr id="3" name="Title 2">
            <a:extLst>
              <a:ext uri="{FF2B5EF4-FFF2-40B4-BE49-F238E27FC236}">
                <a16:creationId xmlns:a16="http://schemas.microsoft.com/office/drawing/2014/main" id="{C1E3509F-B9C3-7144-9915-F4C16708C5FC}"/>
              </a:ext>
            </a:extLst>
          </p:cNvPr>
          <p:cNvSpPr>
            <a:spLocks noGrp="1"/>
          </p:cNvSpPr>
          <p:nvPr>
            <p:ph type="title"/>
          </p:nvPr>
        </p:nvSpPr>
        <p:spPr/>
        <p:txBody>
          <a:bodyPr/>
          <a:lstStyle/>
          <a:p>
            <a:r>
              <a:rPr lang="et-EE" dirty="0"/>
              <a:t>Sihtgrupid</a:t>
            </a:r>
          </a:p>
        </p:txBody>
      </p:sp>
    </p:spTree>
    <p:extLst>
      <p:ext uri="{BB962C8B-B14F-4D97-AF65-F5344CB8AC3E}">
        <p14:creationId xmlns:p14="http://schemas.microsoft.com/office/powerpoint/2010/main" val="331232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3509F-B9C3-7144-9915-F4C16708C5FC}"/>
              </a:ext>
            </a:extLst>
          </p:cNvPr>
          <p:cNvSpPr>
            <a:spLocks noGrp="1"/>
          </p:cNvSpPr>
          <p:nvPr>
            <p:ph type="title"/>
          </p:nvPr>
        </p:nvSpPr>
        <p:spPr/>
        <p:txBody>
          <a:bodyPr/>
          <a:lstStyle/>
          <a:p>
            <a:r>
              <a:rPr lang="et-EE" dirty="0"/>
              <a:t>Sihtgrupid</a:t>
            </a:r>
          </a:p>
        </p:txBody>
      </p:sp>
      <p:sp>
        <p:nvSpPr>
          <p:cNvPr id="4" name="Subtitle 3">
            <a:extLst>
              <a:ext uri="{FF2B5EF4-FFF2-40B4-BE49-F238E27FC236}">
                <a16:creationId xmlns:a16="http://schemas.microsoft.com/office/drawing/2014/main" id="{3E2E0AC1-88EC-DE45-8BDF-7098D76CD73F}"/>
              </a:ext>
            </a:extLst>
          </p:cNvPr>
          <p:cNvSpPr>
            <a:spLocks noGrp="1"/>
          </p:cNvSpPr>
          <p:nvPr>
            <p:ph type="subTitle" idx="14"/>
          </p:nvPr>
        </p:nvSpPr>
        <p:spPr/>
        <p:txBody>
          <a:bodyPr/>
          <a:lstStyle/>
          <a:p>
            <a:r>
              <a:rPr lang="et-EE" dirty="0"/>
              <a:t>Liiklemise viis viimase 12 kuu jooksul</a:t>
            </a:r>
          </a:p>
        </p:txBody>
      </p:sp>
      <p:pic>
        <p:nvPicPr>
          <p:cNvPr id="6" name="Sisu kohatäide 5">
            <a:extLst>
              <a:ext uri="{FF2B5EF4-FFF2-40B4-BE49-F238E27FC236}">
                <a16:creationId xmlns:a16="http://schemas.microsoft.com/office/drawing/2014/main" id="{02BE291D-221E-545D-B496-2E48242191CE}"/>
              </a:ext>
            </a:extLst>
          </p:cNvPr>
          <p:cNvPicPr>
            <a:picLocks noGrp="1" noChangeAspect="1"/>
          </p:cNvPicPr>
          <p:nvPr>
            <p:ph sz="half" idx="1"/>
          </p:nvPr>
        </p:nvPicPr>
        <p:blipFill>
          <a:blip r:embed="rId2"/>
          <a:stretch>
            <a:fillRect/>
          </a:stretch>
        </p:blipFill>
        <p:spPr>
          <a:xfrm>
            <a:off x="1325573" y="1591551"/>
            <a:ext cx="10004403" cy="4700423"/>
          </a:xfrm>
          <a:prstGeom prst="rect">
            <a:avLst/>
          </a:prstGeom>
        </p:spPr>
      </p:pic>
    </p:spTree>
    <p:extLst>
      <p:ext uri="{BB962C8B-B14F-4D97-AF65-F5344CB8AC3E}">
        <p14:creationId xmlns:p14="http://schemas.microsoft.com/office/powerpoint/2010/main" val="415222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580958" y="3282527"/>
            <a:ext cx="9051380" cy="861238"/>
          </a:xfrm>
        </p:spPr>
        <p:txBody>
          <a:bodyPr>
            <a:normAutofit fontScale="90000"/>
          </a:bodyPr>
          <a:lstStyle/>
          <a:p>
            <a:r>
              <a:rPr lang="et-EE" dirty="0"/>
              <a:t>Turvavöö kinnitamine sõidukis</a:t>
            </a:r>
          </a:p>
        </p:txBody>
      </p:sp>
    </p:spTree>
    <p:extLst>
      <p:ext uri="{BB962C8B-B14F-4D97-AF65-F5344CB8AC3E}">
        <p14:creationId xmlns:p14="http://schemas.microsoft.com/office/powerpoint/2010/main" val="245881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A92B9D-4D22-2347-8421-30F9FC7AC62F}"/>
              </a:ext>
            </a:extLst>
          </p:cNvPr>
          <p:cNvSpPr>
            <a:spLocks noGrp="1"/>
          </p:cNvSpPr>
          <p:nvPr>
            <p:ph sz="half" idx="1"/>
          </p:nvPr>
        </p:nvSpPr>
        <p:spPr/>
        <p:txBody>
          <a:bodyPr>
            <a:normAutofit/>
          </a:bodyPr>
          <a:lstStyle/>
          <a:p>
            <a:pPr marL="0" indent="0">
              <a:buNone/>
            </a:pPr>
            <a:r>
              <a:rPr lang="et-EE" sz="1800" dirty="0">
                <a:solidFill>
                  <a:schemeClr val="accent1"/>
                </a:solidFill>
              </a:rPr>
              <a:t>Turvavöö kinnitamine (Slaid 10-11)</a:t>
            </a:r>
          </a:p>
          <a:p>
            <a:r>
              <a:rPr lang="et-EE" dirty="0"/>
              <a:t>Turvavöö kinnitamine auto esiistmel on enamiku sõitjate jaoks tavaline praktika – </a:t>
            </a:r>
            <a:r>
              <a:rPr lang="et-EE" dirty="0">
                <a:solidFill>
                  <a:schemeClr val="accent1"/>
                </a:solidFill>
              </a:rPr>
              <a:t>autojuhtidest kui ka kõrvalistmel </a:t>
            </a:r>
            <a:r>
              <a:rPr lang="et-EE" dirty="0"/>
              <a:t>sõitjatest teeb seda enamasti 98%. </a:t>
            </a:r>
            <a:r>
              <a:rPr lang="et-EE" dirty="0">
                <a:solidFill>
                  <a:schemeClr val="accent1"/>
                </a:solidFill>
              </a:rPr>
              <a:t>Auto tagaistmel </a:t>
            </a:r>
            <a:r>
              <a:rPr lang="et-EE" dirty="0"/>
              <a:t>sõites kinnitab reeglina turvavöö 89%. Alla 15-aastaste lastega peredest 97% kinnitab valdavalt turvavöö ka </a:t>
            </a:r>
            <a:r>
              <a:rPr lang="et-EE" dirty="0">
                <a:solidFill>
                  <a:schemeClr val="accent1"/>
                </a:solidFill>
              </a:rPr>
              <a:t>autos sõitval lapsel</a:t>
            </a:r>
            <a:r>
              <a:rPr lang="et-EE" dirty="0"/>
              <a:t>. </a:t>
            </a:r>
          </a:p>
          <a:p>
            <a:r>
              <a:rPr lang="et-EE" dirty="0"/>
              <a:t>Turvavööga varustatud </a:t>
            </a:r>
            <a:r>
              <a:rPr lang="et-EE" dirty="0">
                <a:solidFill>
                  <a:schemeClr val="accent1"/>
                </a:solidFill>
              </a:rPr>
              <a:t>bussides</a:t>
            </a:r>
            <a:r>
              <a:rPr lang="et-EE" dirty="0"/>
              <a:t> kinnitab turvavöö enamasti 44% bussiga liiklejatest. </a:t>
            </a:r>
          </a:p>
          <a:p>
            <a:r>
              <a:rPr lang="et-EE" dirty="0"/>
              <a:t>Hoolikamad turvavöö kinnitajad on naised, üle 34-aastased, Kesk-Eesti ja väiksemate linnaliste piirkondade elanikud. Bussis turvavöö kinnitamises on eeskujulikumad üle 64-aastased, lisaks Lääne-Eesti elanikud, vähem eeskujulikud aga 15-34-aastased ja muukeelsed elanikud. Viimased kinnitavad turvavöö keskmisest harvemini ka auto tagaistmel.</a:t>
            </a:r>
          </a:p>
          <a:p>
            <a:r>
              <a:rPr lang="et-EE" dirty="0"/>
              <a:t>Turvavöö kinnitajate osakaalud on viimastel aastatel püsinud üsna samal tasemel.</a:t>
            </a:r>
            <a:endParaRPr lang="et-EE" sz="1800" dirty="0">
              <a:solidFill>
                <a:schemeClr val="accent1"/>
              </a:solidFill>
            </a:endParaRPr>
          </a:p>
          <a:p>
            <a:pPr marL="0" indent="0">
              <a:buNone/>
            </a:pPr>
            <a:r>
              <a:rPr lang="et-EE" sz="1800" dirty="0">
                <a:solidFill>
                  <a:schemeClr val="accent1"/>
                </a:solidFill>
              </a:rPr>
              <a:t>Turvavöö mitte-kinnitamise põhjused (Slaid 12)</a:t>
            </a:r>
          </a:p>
          <a:p>
            <a:r>
              <a:rPr lang="et-EE" dirty="0"/>
              <a:t>Vastajatelt, kes üldjuhul turvavööd ei kinnita sõites auto tagaistmel või bussiga, mille istekoht on turvavööga varustatud, uuriti põhjuseid. Vastajate arvud on antud sihtgrupi puhul üsna väikesed (slaidil tähistatud tärniga), seetõttu kõiguvad tulemused aasta-aastalt üsna palju.</a:t>
            </a:r>
          </a:p>
          <a:p>
            <a:r>
              <a:rPr lang="et-EE" dirty="0"/>
              <a:t>Mõlemal juhul on levinuimaks põhjuseks </a:t>
            </a:r>
            <a:r>
              <a:rPr lang="et-EE" dirty="0">
                <a:solidFill>
                  <a:schemeClr val="accent1"/>
                </a:solidFill>
              </a:rPr>
              <a:t>harjumuse puudumine, unustamine või lühike vahemaa</a:t>
            </a:r>
            <a:r>
              <a:rPr lang="et-EE" dirty="0"/>
              <a:t>, kuid välja toodi ka ebamugavust.</a:t>
            </a:r>
          </a:p>
          <a:p>
            <a:endParaRPr lang="et-EE" dirty="0"/>
          </a:p>
          <a:p>
            <a:endParaRPr lang="et-EE" dirty="0"/>
          </a:p>
        </p:txBody>
      </p:sp>
      <p:sp>
        <p:nvSpPr>
          <p:cNvPr id="3" name="Title 2">
            <a:extLst>
              <a:ext uri="{FF2B5EF4-FFF2-40B4-BE49-F238E27FC236}">
                <a16:creationId xmlns:a16="http://schemas.microsoft.com/office/drawing/2014/main" id="{C7370EAB-B81A-4D47-9EF4-EAB8E01497C7}"/>
              </a:ext>
            </a:extLst>
          </p:cNvPr>
          <p:cNvSpPr>
            <a:spLocks noGrp="1"/>
          </p:cNvSpPr>
          <p:nvPr>
            <p:ph type="title"/>
          </p:nvPr>
        </p:nvSpPr>
        <p:spPr/>
        <p:txBody>
          <a:bodyPr/>
          <a:lstStyle/>
          <a:p>
            <a:r>
              <a:rPr lang="et-EE" dirty="0"/>
              <a:t>Turvavöö kinnitamine sõidukis</a:t>
            </a:r>
          </a:p>
        </p:txBody>
      </p:sp>
    </p:spTree>
    <p:extLst>
      <p:ext uri="{BB962C8B-B14F-4D97-AF65-F5344CB8AC3E}">
        <p14:creationId xmlns:p14="http://schemas.microsoft.com/office/powerpoint/2010/main" val="3135551976"/>
      </p:ext>
    </p:extLst>
  </p:cSld>
  <p:clrMapOvr>
    <a:masterClrMapping/>
  </p:clrMapOvr>
</p:sld>
</file>

<file path=ppt/theme/theme1.xml><?xml version="1.0" encoding="utf-8"?>
<a:theme xmlns:a="http://schemas.openxmlformats.org/drawingml/2006/main" name="TU_2018_ppt">
  <a:themeElements>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201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 template" id="{1235B8A7-D9A6-614A-BA4E-07A723CE86A8}" vid="{1B4F7CCA-7AA5-3448-A875-7F64CF9C06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49111</TotalTime>
  <Words>3605</Words>
  <Application>Microsoft Office PowerPoint</Application>
  <PresentationFormat>Laiekraan</PresentationFormat>
  <Paragraphs>423</Paragraphs>
  <Slides>45</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45</vt:i4>
      </vt:variant>
    </vt:vector>
  </HeadingPairs>
  <TitlesOfParts>
    <vt:vector size="49" baseType="lpstr">
      <vt:lpstr>Arial</vt:lpstr>
      <vt:lpstr>Calibri</vt:lpstr>
      <vt:lpstr>Helvetica</vt:lpstr>
      <vt:lpstr>TU_2018_ppt</vt:lpstr>
      <vt:lpstr>Sõiduki turvavarustus</vt:lpstr>
      <vt:lpstr>Teemad</vt:lpstr>
      <vt:lpstr>Metoodika ja vastutajad</vt:lpstr>
      <vt:lpstr>Metoodika</vt:lpstr>
      <vt:lpstr>Sihtgrupid</vt:lpstr>
      <vt:lpstr>Sihtgrupid</vt:lpstr>
      <vt:lpstr>Sihtgrupid</vt:lpstr>
      <vt:lpstr>Turvavöö kinnitamine sõidukis</vt:lpstr>
      <vt:lpstr>Turvavöö kinnitamine sõidukis</vt:lpstr>
      <vt:lpstr>Turvavöö kinnitamine sõidukis</vt:lpstr>
      <vt:lpstr>Turvavöö kinnitamine sõidukis</vt:lpstr>
      <vt:lpstr>Turvavöö kinnitamine sõidukis </vt:lpstr>
      <vt:lpstr>Turvavöö kinnitamine sõidukis</vt:lpstr>
      <vt:lpstr>Turvavöö kinnitamine sõidukis</vt:lpstr>
      <vt:lpstr>Turvavöö kinnitamine sõidukis</vt:lpstr>
      <vt:lpstr>Peatoe reguleerimine sõidukis</vt:lpstr>
      <vt:lpstr>Peatoe reguleerimine sõidukis</vt:lpstr>
      <vt:lpstr>Peatoe reguleerimine sõidukis</vt:lpstr>
      <vt:lpstr>Peatoe reguleerimine sõidukis</vt:lpstr>
      <vt:lpstr>Peatoe reguleerimine sõidukis</vt:lpstr>
      <vt:lpstr>Peatoe reguleerimine sõidukis</vt:lpstr>
      <vt:lpstr>Alla 15-aastaste laste sõidutamine</vt:lpstr>
      <vt:lpstr>Alla 15-aastaste laste sõidutamine</vt:lpstr>
      <vt:lpstr>Alla 15-aastaste laste sõidutamine</vt:lpstr>
      <vt:lpstr>Sõiduki rehvide  vanus ja tüüp</vt:lpstr>
      <vt:lpstr>Sõiduki rehvide vanus ja tüüp</vt:lpstr>
      <vt:lpstr>Liiklusohtlikku olukorda sattumine</vt:lpstr>
      <vt:lpstr>Liiklusohtlikku olukorda sattumine</vt:lpstr>
      <vt:lpstr>Mootorrattaga liiklemine</vt:lpstr>
      <vt:lpstr>Mootorrattaga liiklemine</vt:lpstr>
      <vt:lpstr>Mootorrattaga liiklemine</vt:lpstr>
      <vt:lpstr>Kampaania märkamine</vt:lpstr>
      <vt:lpstr>Kampaania märkamine</vt:lpstr>
      <vt:lpstr>Kampaania märkamine</vt:lpstr>
      <vt:lpstr>Kampaania märkamine</vt:lpstr>
      <vt:lpstr>Kampaania märkamine</vt:lpstr>
      <vt:lpstr>Ankeet</vt:lpstr>
      <vt:lpstr>Ankeet</vt:lpstr>
      <vt:lpstr>Ankeet</vt:lpstr>
      <vt:lpstr>Ankeet</vt:lpstr>
      <vt:lpstr>Ankeet</vt:lpstr>
      <vt:lpstr>Ankeet</vt:lpstr>
      <vt:lpstr>Ankeet</vt:lpstr>
      <vt:lpstr>Ankeet</vt:lpstr>
      <vt:lpstr>Ankeet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Sõiduki turvavarustus</dc:title>
  <dc:subject/>
  <dc:creator>Liis Grünberg</dc:creator>
  <cp:keywords/>
  <dc:description/>
  <cp:lastModifiedBy>Raul Rom</cp:lastModifiedBy>
  <cp:revision>302</cp:revision>
  <cp:lastPrinted>2020-06-10T12:49:14Z</cp:lastPrinted>
  <dcterms:created xsi:type="dcterms:W3CDTF">2018-10-30T09:40:00Z</dcterms:created>
  <dcterms:modified xsi:type="dcterms:W3CDTF">2022-12-07T15:03:42Z</dcterms:modified>
  <cp:category/>
</cp:coreProperties>
</file>