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306" r:id="rId3"/>
    <p:sldId id="258" r:id="rId4"/>
    <p:sldId id="264" r:id="rId5"/>
    <p:sldId id="261" r:id="rId6"/>
    <p:sldId id="310" r:id="rId7"/>
    <p:sldId id="305" r:id="rId8"/>
    <p:sldId id="311" r:id="rId9"/>
    <p:sldId id="312" r:id="rId10"/>
    <p:sldId id="314" r:id="rId11"/>
    <p:sldId id="313" r:id="rId12"/>
    <p:sldId id="339" r:id="rId13"/>
    <p:sldId id="315" r:id="rId14"/>
    <p:sldId id="316" r:id="rId15"/>
    <p:sldId id="317" r:id="rId16"/>
    <p:sldId id="318" r:id="rId17"/>
    <p:sldId id="341" r:id="rId18"/>
    <p:sldId id="308" r:id="rId19"/>
    <p:sldId id="322" r:id="rId20"/>
    <p:sldId id="323" r:id="rId21"/>
    <p:sldId id="324" r:id="rId22"/>
    <p:sldId id="309" r:id="rId23"/>
    <p:sldId id="326" r:id="rId24"/>
    <p:sldId id="327" r:id="rId25"/>
    <p:sldId id="328" r:id="rId26"/>
    <p:sldId id="329" r:id="rId27"/>
    <p:sldId id="331" r:id="rId28"/>
    <p:sldId id="333" r:id="rId29"/>
    <p:sldId id="332" r:id="rId30"/>
    <p:sldId id="291" r:id="rId31"/>
    <p:sldId id="293" r:id="rId32"/>
    <p:sldId id="337" r:id="rId33"/>
    <p:sldId id="335" r:id="rId34"/>
    <p:sldId id="295" r:id="rId35"/>
    <p:sldId id="294" r:id="rId36"/>
    <p:sldId id="296" r:id="rId37"/>
    <p:sldId id="336" r:id="rId38"/>
    <p:sldId id="297" r:id="rId39"/>
  </p:sldIdLst>
  <p:sldSz cx="12192000" cy="6858000"/>
  <p:notesSz cx="6858000" cy="9144000"/>
  <p:defaultTextStyle>
    <a:defPPr>
      <a:defRPr lang="et-EE"/>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22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4B29"/>
    <a:srgbClr val="FFE7DA"/>
    <a:srgbClr val="BF8953"/>
    <a:srgbClr val="A01E28"/>
    <a:srgbClr val="151F1D"/>
    <a:srgbClr val="B218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0313" autoAdjust="0"/>
    <p:restoredTop sz="86399"/>
  </p:normalViewPr>
  <p:slideViewPr>
    <p:cSldViewPr snapToGrid="0">
      <p:cViewPr varScale="1">
        <p:scale>
          <a:sx n="54" d="100"/>
          <a:sy n="54" d="100"/>
        </p:scale>
        <p:origin x="72" y="528"/>
      </p:cViewPr>
      <p:guideLst>
        <p:guide orient="horz" pos="2160"/>
        <p:guide pos="3840"/>
        <p:guide orient="horz" pos="2260"/>
      </p:guideLst>
    </p:cSldViewPr>
  </p:slideViewPr>
  <p:outlineViewPr>
    <p:cViewPr>
      <p:scale>
        <a:sx n="33" d="100"/>
        <a:sy n="33" d="100"/>
      </p:scale>
      <p:origin x="0" y="-31704"/>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Liis\Documents\TUAS\Transpordiamet\12%20Liiklemine%20pimeda%20ajal%20-%20OB\2022%2012%20LPA\2022%2012%20Liiklemine%20pimedal%20ajal%20joonise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1" i="0" u="none" strike="noStrike" kern="1200" spc="0" baseline="0">
                <a:solidFill>
                  <a:schemeClr val="tx1"/>
                </a:solidFill>
                <a:latin typeface="Helvetica" pitchFamily="2" charset="0"/>
                <a:ea typeface="+mn-ea"/>
                <a:cs typeface="+mn-cs"/>
              </a:defRPr>
            </a:pPr>
            <a:r>
              <a:rPr lang="en-US" sz="1100"/>
              <a:t>Milline liikluskord kehtib fotol?</a:t>
            </a:r>
          </a:p>
          <a:p>
            <a:pPr>
              <a:defRPr sz="1100" b="1"/>
            </a:pPr>
            <a:r>
              <a:rPr lang="en-US" sz="1100" b="0"/>
              <a:t>n=kõik</a:t>
            </a:r>
          </a:p>
        </c:rich>
      </c:tx>
      <c:overlay val="0"/>
      <c:spPr>
        <a:noFill/>
        <a:ln>
          <a:noFill/>
        </a:ln>
        <a:effectLst/>
      </c:spPr>
      <c:txPr>
        <a:bodyPr rot="0" spcFirstLastPara="1" vertOverflow="ellipsis" vert="horz" wrap="square" anchor="ctr" anchorCtr="1"/>
        <a:lstStyle/>
        <a:p>
          <a:pPr>
            <a:defRPr sz="1100" b="1" i="0" u="none" strike="noStrike" kern="1200" spc="0" baseline="0">
              <a:solidFill>
                <a:schemeClr val="tx1"/>
              </a:solidFill>
              <a:latin typeface="Helvetica" pitchFamily="2" charset="0"/>
              <a:ea typeface="+mn-ea"/>
              <a:cs typeface="+mn-cs"/>
            </a:defRPr>
          </a:pPr>
          <a:endParaRPr lang="et-EE"/>
        </a:p>
      </c:txPr>
    </c:title>
    <c:autoTitleDeleted val="0"/>
    <c:plotArea>
      <c:layout/>
      <c:barChart>
        <c:barDir val="bar"/>
        <c:grouping val="percentStacked"/>
        <c:varyColors val="0"/>
        <c:ser>
          <c:idx val="0"/>
          <c:order val="0"/>
          <c:tx>
            <c:strRef>
              <c:f>data!$B$323</c:f>
              <c:strCache>
                <c:ptCount val="1"/>
                <c:pt idx="0">
                  <c:v>Jalakäija peab andma teed autojuhile</c:v>
                </c:pt>
              </c:strCache>
            </c:strRef>
          </c:tx>
          <c:spPr>
            <a:solidFill>
              <a:srgbClr val="67A9C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Helvetica" pitchFamily="2" charset="0"/>
                    <a:ea typeface="+mn-ea"/>
                    <a:cs typeface="+mn-cs"/>
                  </a:defRPr>
                </a:pPr>
                <a:endParaRPr lang="et-E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data!$C$322:$H$322</c:f>
              <c:strCache>
                <c:ptCount val="6"/>
                <c:pt idx="0">
                  <c:v>2022, n=500 (veebi vastajad)</c:v>
                </c:pt>
                <c:pt idx="1">
                  <c:v>2021, n=502 (veebi vastajad)</c:v>
                </c:pt>
                <c:pt idx="2">
                  <c:v>2020, n=1010</c:v>
                </c:pt>
                <c:pt idx="3">
                  <c:v>2019, n=1014</c:v>
                </c:pt>
                <c:pt idx="4">
                  <c:v>2018, n=1002</c:v>
                </c:pt>
                <c:pt idx="5">
                  <c:v>12/2017, n=1011</c:v>
                </c:pt>
              </c:strCache>
            </c:strRef>
          </c:cat>
          <c:val>
            <c:numRef>
              <c:f>data!$C$323:$H$323</c:f>
              <c:numCache>
                <c:formatCode>0</c:formatCode>
                <c:ptCount val="6"/>
                <c:pt idx="0">
                  <c:v>71.614461933040189</c:v>
                </c:pt>
                <c:pt idx="1">
                  <c:v>73.970550334485409</c:v>
                </c:pt>
                <c:pt idx="2">
                  <c:v>71.236089648219561</c:v>
                </c:pt>
                <c:pt idx="3">
                  <c:v>62.660970487767656</c:v>
                </c:pt>
                <c:pt idx="4">
                  <c:v>57.569254739909091</c:v>
                </c:pt>
                <c:pt idx="5">
                  <c:v>54.95522225419198</c:v>
                </c:pt>
              </c:numCache>
            </c:numRef>
          </c:val>
          <c:extLst>
            <c:ext xmlns:c16="http://schemas.microsoft.com/office/drawing/2014/chart" uri="{C3380CC4-5D6E-409C-BE32-E72D297353CC}">
              <c16:uniqueId val="{00000000-36D8-4397-83A6-B37C384FFF78}"/>
            </c:ext>
          </c:extLst>
        </c:ser>
        <c:ser>
          <c:idx val="1"/>
          <c:order val="1"/>
          <c:tx>
            <c:strRef>
              <c:f>data!$B$324</c:f>
              <c:strCache>
                <c:ptCount val="1"/>
                <c:pt idx="0">
                  <c:v>Autojuht peab andma teed jalakäijale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Helvetica" pitchFamily="2" charset="0"/>
                    <a:ea typeface="+mn-ea"/>
                    <a:cs typeface="+mn-cs"/>
                  </a:defRPr>
                </a:pPr>
                <a:endParaRPr lang="et-E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data!$C$322:$H$322</c:f>
              <c:strCache>
                <c:ptCount val="6"/>
                <c:pt idx="0">
                  <c:v>2022, n=500 (veebi vastajad)</c:v>
                </c:pt>
                <c:pt idx="1">
                  <c:v>2021, n=502 (veebi vastajad)</c:v>
                </c:pt>
                <c:pt idx="2">
                  <c:v>2020, n=1010</c:v>
                </c:pt>
                <c:pt idx="3">
                  <c:v>2019, n=1014</c:v>
                </c:pt>
                <c:pt idx="4">
                  <c:v>2018, n=1002</c:v>
                </c:pt>
                <c:pt idx="5">
                  <c:v>12/2017, n=1011</c:v>
                </c:pt>
              </c:strCache>
            </c:strRef>
          </c:cat>
          <c:val>
            <c:numRef>
              <c:f>data!$C$324:$H$324</c:f>
              <c:numCache>
                <c:formatCode>0</c:formatCode>
                <c:ptCount val="6"/>
                <c:pt idx="0">
                  <c:v>8.8501385991974555</c:v>
                </c:pt>
                <c:pt idx="1">
                  <c:v>7.8837301714140802</c:v>
                </c:pt>
                <c:pt idx="2">
                  <c:v>10.025203670978815</c:v>
                </c:pt>
                <c:pt idx="3">
                  <c:v>11.056707489033132</c:v>
                </c:pt>
                <c:pt idx="4">
                  <c:v>9.1703578443330382</c:v>
                </c:pt>
                <c:pt idx="5">
                  <c:v>9.8273824893440551</c:v>
                </c:pt>
              </c:numCache>
            </c:numRef>
          </c:val>
          <c:extLst>
            <c:ext xmlns:c16="http://schemas.microsoft.com/office/drawing/2014/chart" uri="{C3380CC4-5D6E-409C-BE32-E72D297353CC}">
              <c16:uniqueId val="{00000001-36D8-4397-83A6-B37C384FFF78}"/>
            </c:ext>
          </c:extLst>
        </c:ser>
        <c:ser>
          <c:idx val="2"/>
          <c:order val="2"/>
          <c:tx>
            <c:strRef>
              <c:f>data!$B$325</c:f>
              <c:strCache>
                <c:ptCount val="1"/>
                <c:pt idx="0">
                  <c:v>Sõidutee ületamine on keelatud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Helvetica" pitchFamily="2" charset="0"/>
                    <a:ea typeface="+mn-ea"/>
                    <a:cs typeface="+mn-cs"/>
                  </a:defRPr>
                </a:pPr>
                <a:endParaRPr lang="et-E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data!$C$322:$H$322</c:f>
              <c:strCache>
                <c:ptCount val="6"/>
                <c:pt idx="0">
                  <c:v>2022, n=500 (veebi vastajad)</c:v>
                </c:pt>
                <c:pt idx="1">
                  <c:v>2021, n=502 (veebi vastajad)</c:v>
                </c:pt>
                <c:pt idx="2">
                  <c:v>2020, n=1010</c:v>
                </c:pt>
                <c:pt idx="3">
                  <c:v>2019, n=1014</c:v>
                </c:pt>
                <c:pt idx="4">
                  <c:v>2018, n=1002</c:v>
                </c:pt>
                <c:pt idx="5">
                  <c:v>12/2017, n=1011</c:v>
                </c:pt>
              </c:strCache>
            </c:strRef>
          </c:cat>
          <c:val>
            <c:numRef>
              <c:f>data!$C$325:$H$325</c:f>
              <c:numCache>
                <c:formatCode>0</c:formatCode>
                <c:ptCount val="6"/>
                <c:pt idx="0">
                  <c:v>7.4569974808702826</c:v>
                </c:pt>
                <c:pt idx="1">
                  <c:v>7.5563722663281458</c:v>
                </c:pt>
                <c:pt idx="2">
                  <c:v>10.437344405439276</c:v>
                </c:pt>
                <c:pt idx="3">
                  <c:v>12.656294298574682</c:v>
                </c:pt>
                <c:pt idx="4">
                  <c:v>14.575442350319474</c:v>
                </c:pt>
                <c:pt idx="5">
                  <c:v>15.763014359899843</c:v>
                </c:pt>
              </c:numCache>
            </c:numRef>
          </c:val>
          <c:extLst>
            <c:ext xmlns:c16="http://schemas.microsoft.com/office/drawing/2014/chart" uri="{C3380CC4-5D6E-409C-BE32-E72D297353CC}">
              <c16:uniqueId val="{00000002-36D8-4397-83A6-B37C384FFF78}"/>
            </c:ext>
          </c:extLst>
        </c:ser>
        <c:ser>
          <c:idx val="3"/>
          <c:order val="3"/>
          <c:tx>
            <c:strRef>
              <c:f>data!$B$326</c:f>
              <c:strCache>
                <c:ptCount val="1"/>
                <c:pt idx="0">
                  <c:v>Ei oska öelda</c:v>
                </c:pt>
              </c:strCache>
            </c:strRef>
          </c:tx>
          <c:spPr>
            <a:solidFill>
              <a:srgbClr val="FFFFFF">
                <a:lumMod val="8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Helvetica" pitchFamily="2" charset="0"/>
                    <a:ea typeface="+mn-ea"/>
                    <a:cs typeface="+mn-cs"/>
                  </a:defRPr>
                </a:pPr>
                <a:endParaRPr lang="et-E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data!$C$322:$H$322</c:f>
              <c:strCache>
                <c:ptCount val="6"/>
                <c:pt idx="0">
                  <c:v>2022, n=500 (veebi vastajad)</c:v>
                </c:pt>
                <c:pt idx="1">
                  <c:v>2021, n=502 (veebi vastajad)</c:v>
                </c:pt>
                <c:pt idx="2">
                  <c:v>2020, n=1010</c:v>
                </c:pt>
                <c:pt idx="3">
                  <c:v>2019, n=1014</c:v>
                </c:pt>
                <c:pt idx="4">
                  <c:v>2018, n=1002</c:v>
                </c:pt>
                <c:pt idx="5">
                  <c:v>12/2017, n=1011</c:v>
                </c:pt>
              </c:strCache>
            </c:strRef>
          </c:cat>
          <c:val>
            <c:numRef>
              <c:f>data!$C$326:$H$326</c:f>
              <c:numCache>
                <c:formatCode>0</c:formatCode>
                <c:ptCount val="6"/>
                <c:pt idx="0">
                  <c:v>12.078401986892006</c:v>
                </c:pt>
                <c:pt idx="1">
                  <c:v>10.589347227772421</c:v>
                </c:pt>
                <c:pt idx="2">
                  <c:v>8.301362275362365</c:v>
                </c:pt>
                <c:pt idx="3">
                  <c:v>13.626027724624681</c:v>
                </c:pt>
                <c:pt idx="4">
                  <c:v>18.684945065438466</c:v>
                </c:pt>
                <c:pt idx="5">
                  <c:v>19.454380896563649</c:v>
                </c:pt>
              </c:numCache>
            </c:numRef>
          </c:val>
          <c:extLst>
            <c:ext xmlns:c16="http://schemas.microsoft.com/office/drawing/2014/chart" uri="{C3380CC4-5D6E-409C-BE32-E72D297353CC}">
              <c16:uniqueId val="{00000003-36D8-4397-83A6-B37C384FFF78}"/>
            </c:ext>
          </c:extLst>
        </c:ser>
        <c:dLbls>
          <c:showLegendKey val="0"/>
          <c:showVal val="0"/>
          <c:showCatName val="0"/>
          <c:showSerName val="0"/>
          <c:showPercent val="0"/>
          <c:showBubbleSize val="0"/>
        </c:dLbls>
        <c:gapWidth val="50"/>
        <c:overlap val="100"/>
        <c:axId val="1880139311"/>
        <c:axId val="1880141007"/>
      </c:barChart>
      <c:catAx>
        <c:axId val="188013931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Helvetica" pitchFamily="2" charset="0"/>
                <a:ea typeface="+mn-ea"/>
                <a:cs typeface="+mn-cs"/>
              </a:defRPr>
            </a:pPr>
            <a:endParaRPr lang="et-EE"/>
          </a:p>
        </c:txPr>
        <c:crossAx val="1880141007"/>
        <c:crosses val="autoZero"/>
        <c:auto val="1"/>
        <c:lblAlgn val="ctr"/>
        <c:lblOffset val="100"/>
        <c:noMultiLvlLbl val="0"/>
      </c:catAx>
      <c:valAx>
        <c:axId val="1880141007"/>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Helvetica" pitchFamily="2" charset="0"/>
                <a:ea typeface="+mn-ea"/>
                <a:cs typeface="+mn-cs"/>
              </a:defRPr>
            </a:pPr>
            <a:endParaRPr lang="et-EE"/>
          </a:p>
        </c:txPr>
        <c:crossAx val="1880139311"/>
        <c:crosses val="autoZero"/>
        <c:crossBetween val="between"/>
        <c:majorUnit val="0.25"/>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Helvetica" pitchFamily="2" charset="0"/>
              <a:ea typeface="+mn-ea"/>
              <a:cs typeface="+mn-cs"/>
            </a:defRPr>
          </a:pPr>
          <a:endParaRPr lang="et-EE"/>
        </a:p>
      </c:txPr>
    </c:legend>
    <c:plotVisOnly val="1"/>
    <c:dispBlanksAs val="gap"/>
    <c:showDLblsOverMax val="0"/>
    <c:extLst/>
  </c:chart>
  <c:spPr>
    <a:solidFill>
      <a:schemeClr val="bg1"/>
    </a:solidFill>
    <a:ln w="9525" cap="flat" cmpd="sng" algn="ctr">
      <a:noFill/>
      <a:round/>
    </a:ln>
    <a:effectLst/>
  </c:spPr>
  <c:txPr>
    <a:bodyPr/>
    <a:lstStyle/>
    <a:p>
      <a:pPr>
        <a:defRPr sz="1100">
          <a:solidFill>
            <a:schemeClr val="tx1"/>
          </a:solidFill>
          <a:latin typeface="Helvetica" pitchFamily="2" charset="0"/>
        </a:defRPr>
      </a:pPr>
      <a:endParaRPr lang="et-EE"/>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23055A-61A9-9C47-AF40-D981CD0584BC}" type="datetimeFigureOut">
              <a:rPr lang="et-EE" smtClean="0"/>
              <a:t>21.12.2022</a:t>
            </a:fld>
            <a:endParaRPr lang="et-E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t-E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4D646A-FD89-7D4B-BC15-A6140DE9727F}" type="slidenum">
              <a:rPr lang="et-EE" smtClean="0"/>
              <a:t>‹#›</a:t>
            </a:fld>
            <a:endParaRPr lang="et-EE"/>
          </a:p>
        </p:txBody>
      </p:sp>
    </p:spTree>
    <p:extLst>
      <p:ext uri="{BB962C8B-B14F-4D97-AF65-F5344CB8AC3E}">
        <p14:creationId xmlns:p14="http://schemas.microsoft.com/office/powerpoint/2010/main" val="3720014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itel Pilt vasakul">
    <p:bg>
      <p:bgPr>
        <a:solidFill>
          <a:schemeClr val="bg1"/>
        </a:solidFill>
        <a:effectLst/>
      </p:bgPr>
    </p:bg>
    <p:spTree>
      <p:nvGrpSpPr>
        <p:cNvPr id="1" name=""/>
        <p:cNvGrpSpPr/>
        <p:nvPr/>
      </p:nvGrpSpPr>
      <p:grpSpPr>
        <a:xfrm>
          <a:off x="0" y="0"/>
          <a:ext cx="0" cy="0"/>
          <a:chOff x="0" y="0"/>
          <a:chExt cx="0" cy="0"/>
        </a:xfrm>
      </p:grpSpPr>
      <p:sp>
        <p:nvSpPr>
          <p:cNvPr id="17" name="Picture Placeholder 16"/>
          <p:cNvSpPr>
            <a:spLocks noGrp="1"/>
          </p:cNvSpPr>
          <p:nvPr>
            <p:ph type="pic" sz="quarter" idx="13"/>
          </p:nvPr>
        </p:nvSpPr>
        <p:spPr>
          <a:xfrm>
            <a:off x="575999" y="0"/>
            <a:ext cx="4408923" cy="6858000"/>
          </a:xfrm>
          <a:custGeom>
            <a:avLst/>
            <a:gdLst>
              <a:gd name="connsiteX0" fmla="*/ 0 w 4408923"/>
              <a:gd name="connsiteY0" fmla="*/ 0 h 6858000"/>
              <a:gd name="connsiteX1" fmla="*/ 4408923 w 4408923"/>
              <a:gd name="connsiteY1" fmla="*/ 0 h 6858000"/>
              <a:gd name="connsiteX2" fmla="*/ 4408923 w 4408923"/>
              <a:gd name="connsiteY2" fmla="*/ 6858000 h 6858000"/>
              <a:gd name="connsiteX3" fmla="*/ 0 w 4408923"/>
              <a:gd name="connsiteY3" fmla="*/ 6858000 h 6858000"/>
              <a:gd name="connsiteX4" fmla="*/ 0 w 4408923"/>
              <a:gd name="connsiteY4" fmla="*/ 6034725 h 6858000"/>
              <a:gd name="connsiteX5" fmla="*/ 208 w 4408923"/>
              <a:gd name="connsiteY5" fmla="*/ 6034804 h 6858000"/>
              <a:gd name="connsiteX6" fmla="*/ 376702 w 4408923"/>
              <a:gd name="connsiteY6" fmla="*/ 6098185 h 6858000"/>
              <a:gd name="connsiteX7" fmla="*/ 1681141 w 4408923"/>
              <a:gd name="connsiteY7" fmla="*/ 4860459 h 6858000"/>
              <a:gd name="connsiteX8" fmla="*/ 460294 w 4408923"/>
              <a:gd name="connsiteY8" fmla="*/ 3540207 h 6858000"/>
              <a:gd name="connsiteX9" fmla="*/ 387188 w 4408923"/>
              <a:gd name="connsiteY9" fmla="*/ 3538866 h 6858000"/>
              <a:gd name="connsiteX10" fmla="*/ 10193 w 4408923"/>
              <a:gd name="connsiteY10" fmla="*/ 3599167 h 6858000"/>
              <a:gd name="connsiteX11" fmla="*/ 0 w 4408923"/>
              <a:gd name="connsiteY11" fmla="*/ 36029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08923" h="6858000">
                <a:moveTo>
                  <a:pt x="0" y="0"/>
                </a:moveTo>
                <a:lnTo>
                  <a:pt x="4408923" y="0"/>
                </a:lnTo>
                <a:lnTo>
                  <a:pt x="4408923" y="6858000"/>
                </a:lnTo>
                <a:lnTo>
                  <a:pt x="0" y="6858000"/>
                </a:lnTo>
                <a:lnTo>
                  <a:pt x="0" y="6034725"/>
                </a:lnTo>
                <a:lnTo>
                  <a:pt x="208" y="6034804"/>
                </a:lnTo>
                <a:cubicBezTo>
                  <a:pt x="118918" y="6073701"/>
                  <a:pt x="245346" y="6095777"/>
                  <a:pt x="376702" y="6098185"/>
                </a:cubicBezTo>
                <a:cubicBezTo>
                  <a:pt x="1077218" y="6111027"/>
                  <a:pt x="1658225" y="5559734"/>
                  <a:pt x="1681141" y="4860459"/>
                </a:cubicBezTo>
                <a:cubicBezTo>
                  <a:pt x="1704060" y="4161093"/>
                  <a:pt x="1160249" y="3573003"/>
                  <a:pt x="460294" y="3540207"/>
                </a:cubicBezTo>
                <a:lnTo>
                  <a:pt x="387188" y="3538866"/>
                </a:lnTo>
                <a:cubicBezTo>
                  <a:pt x="255819" y="3540201"/>
                  <a:pt x="129216" y="3561243"/>
                  <a:pt x="10193" y="3599167"/>
                </a:cubicBezTo>
                <a:lnTo>
                  <a:pt x="0" y="3602972"/>
                </a:lnTo>
                <a:close/>
              </a:path>
            </a:pathLst>
          </a:custGeom>
          <a:pattFill prst="pct5">
            <a:fgClr>
              <a:schemeClr val="accent1"/>
            </a:fgClr>
            <a:bgClr>
              <a:schemeClr val="bg1"/>
            </a:bgClr>
          </a:pattFill>
        </p:spPr>
        <p:txBody>
          <a:bodyPr wrap="square">
            <a:noAutofit/>
          </a:bodyPr>
          <a:lstStyle/>
          <a:p>
            <a:r>
              <a:rPr lang="en-US"/>
              <a:t>Click icon to add picture</a:t>
            </a:r>
            <a:endParaRPr lang="en-GB"/>
          </a:p>
        </p:txBody>
      </p:sp>
      <p:sp>
        <p:nvSpPr>
          <p:cNvPr id="2" name="Title 1"/>
          <p:cNvSpPr>
            <a:spLocks noGrp="1"/>
          </p:cNvSpPr>
          <p:nvPr>
            <p:ph type="ctrTitle"/>
          </p:nvPr>
        </p:nvSpPr>
        <p:spPr>
          <a:xfrm>
            <a:off x="5736841" y="2533153"/>
            <a:ext cx="6121239" cy="2387600"/>
          </a:xfrm>
        </p:spPr>
        <p:txBody>
          <a:bodyPr anchor="b"/>
          <a:lstStyle>
            <a:lvl1pPr algn="l">
              <a:defRPr lang="en-GB" sz="6000" b="1" i="0" u="none" strike="noStrike" baseline="0" smtClean="0"/>
            </a:lvl1pPr>
          </a:lstStyle>
          <a:p>
            <a:r>
              <a:rPr lang="en-US"/>
              <a:t>Click to edit Master title style</a:t>
            </a:r>
            <a:endParaRPr lang="et-EE" dirty="0"/>
          </a:p>
        </p:txBody>
      </p:sp>
      <p:sp>
        <p:nvSpPr>
          <p:cNvPr id="6" name="Slide Number Placeholder 5"/>
          <p:cNvSpPr>
            <a:spLocks noGrp="1"/>
          </p:cNvSpPr>
          <p:nvPr>
            <p:ph type="sldNum" sz="quarter" idx="12"/>
          </p:nvPr>
        </p:nvSpPr>
        <p:spPr/>
        <p:txBody>
          <a:bodyPr/>
          <a:lstStyle/>
          <a:p>
            <a:fld id="{9C3A84B4-50EE-4E03-B6D7-AB5456BA3390}" type="slidenum">
              <a:rPr lang="et-EE" smtClean="0"/>
              <a:t>‹#›</a:t>
            </a:fld>
            <a:endParaRPr lang="et-EE" dirty="0"/>
          </a:p>
        </p:txBody>
      </p:sp>
      <p:sp>
        <p:nvSpPr>
          <p:cNvPr id="8" name="Subtitle 2"/>
          <p:cNvSpPr>
            <a:spLocks noGrp="1"/>
          </p:cNvSpPr>
          <p:nvPr>
            <p:ph type="subTitle" idx="1"/>
          </p:nvPr>
        </p:nvSpPr>
        <p:spPr>
          <a:xfrm>
            <a:off x="5736839" y="5059254"/>
            <a:ext cx="6121239" cy="1559261"/>
          </a:xfrm>
        </p:spPr>
        <p:txBody>
          <a:bodyPr/>
          <a:lstStyle>
            <a:lvl1pPr marL="0" indent="0" algn="l">
              <a:buNone/>
              <a:defRPr sz="2400">
                <a:solidFill>
                  <a:srgbClr val="AA1E3C"/>
                </a:solidFill>
                <a:latin typeface="Helvetica" panose="020B060402020203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t-E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001" y="3538801"/>
            <a:ext cx="1974433" cy="2567689"/>
          </a:xfrm>
          <a:prstGeom prst="rect">
            <a:avLst/>
          </a:prstGeom>
        </p:spPr>
      </p:pic>
    </p:spTree>
    <p:extLst>
      <p:ext uri="{BB962C8B-B14F-4D97-AF65-F5344CB8AC3E}">
        <p14:creationId xmlns:p14="http://schemas.microsoft.com/office/powerpoint/2010/main" val="847376207"/>
      </p:ext>
    </p:extLst>
  </p:cSld>
  <p:clrMapOvr>
    <a:masterClrMapping/>
  </p:clrMapOvr>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itel pilt paremal">
    <p:bg>
      <p:bgPr>
        <a:solidFill>
          <a:schemeClr val="bg1"/>
        </a:solidFill>
        <a:effectLst/>
      </p:bgPr>
    </p:bg>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7783513" y="0"/>
            <a:ext cx="4408487" cy="6867525"/>
          </a:xfrm>
          <a:custGeom>
            <a:avLst/>
            <a:gdLst>
              <a:gd name="connsiteX0" fmla="*/ 0 w 4408487"/>
              <a:gd name="connsiteY0" fmla="*/ 0 h 6867525"/>
              <a:gd name="connsiteX1" fmla="*/ 4408487 w 4408487"/>
              <a:gd name="connsiteY1" fmla="*/ 0 h 6867525"/>
              <a:gd name="connsiteX2" fmla="*/ 4408487 w 4408487"/>
              <a:gd name="connsiteY2" fmla="*/ 6867525 h 6867525"/>
              <a:gd name="connsiteX3" fmla="*/ 0 w 4408487"/>
              <a:gd name="connsiteY3" fmla="*/ 6867525 h 6867525"/>
              <a:gd name="connsiteX4" fmla="*/ 0 w 4408487"/>
              <a:gd name="connsiteY4" fmla="*/ 6032186 h 6867525"/>
              <a:gd name="connsiteX5" fmla="*/ 108414 w 4408487"/>
              <a:gd name="connsiteY5" fmla="*/ 6062418 h 6867525"/>
              <a:gd name="connsiteX6" fmla="*/ 365715 w 4408487"/>
              <a:gd name="connsiteY6" fmla="*/ 6094106 h 6867525"/>
              <a:gd name="connsiteX7" fmla="*/ 1685089 w 4408487"/>
              <a:gd name="connsiteY7" fmla="*/ 4855586 h 6867525"/>
              <a:gd name="connsiteX8" fmla="*/ 456140 w 4408487"/>
              <a:gd name="connsiteY8" fmla="*/ 3527283 h 6867525"/>
              <a:gd name="connsiteX9" fmla="*/ 395862 w 4408487"/>
              <a:gd name="connsiteY9" fmla="*/ 3525881 h 6867525"/>
              <a:gd name="connsiteX10" fmla="*/ 15171 w 4408487"/>
              <a:gd name="connsiteY10" fmla="*/ 3582733 h 6867525"/>
              <a:gd name="connsiteX11" fmla="*/ 0 w 4408487"/>
              <a:gd name="connsiteY11" fmla="*/ 3588214 h 68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08487" h="6867525">
                <a:moveTo>
                  <a:pt x="0" y="0"/>
                </a:moveTo>
                <a:lnTo>
                  <a:pt x="4408487" y="0"/>
                </a:lnTo>
                <a:lnTo>
                  <a:pt x="4408487" y="6867525"/>
                </a:lnTo>
                <a:lnTo>
                  <a:pt x="0" y="6867525"/>
                </a:lnTo>
                <a:lnTo>
                  <a:pt x="0" y="6032186"/>
                </a:lnTo>
                <a:lnTo>
                  <a:pt x="108414" y="6062418"/>
                </a:lnTo>
                <a:cubicBezTo>
                  <a:pt x="191366" y="6081203"/>
                  <a:pt x="277410" y="6092051"/>
                  <a:pt x="365715" y="6094106"/>
                </a:cubicBezTo>
                <a:cubicBezTo>
                  <a:pt x="1071950" y="6110541"/>
                  <a:pt x="1660107" y="5558428"/>
                  <a:pt x="1685089" y="4855586"/>
                </a:cubicBezTo>
                <a:cubicBezTo>
                  <a:pt x="1710082" y="4152430"/>
                  <a:pt x="1162112" y="3560159"/>
                  <a:pt x="456140" y="3527283"/>
                </a:cubicBezTo>
                <a:lnTo>
                  <a:pt x="395862" y="3525881"/>
                </a:lnTo>
                <a:cubicBezTo>
                  <a:pt x="263387" y="3525881"/>
                  <a:pt x="135534" y="3545773"/>
                  <a:pt x="15171" y="3582733"/>
                </a:cubicBezTo>
                <a:lnTo>
                  <a:pt x="0" y="3588214"/>
                </a:lnTo>
                <a:close/>
              </a:path>
            </a:pathLst>
          </a:custGeom>
          <a:pattFill prst="pct5">
            <a:fgClr>
              <a:schemeClr val="accent1"/>
            </a:fgClr>
            <a:bgClr>
              <a:schemeClr val="bg1"/>
            </a:bgClr>
          </a:pattFill>
        </p:spPr>
        <p:txBody>
          <a:bodyPr wrap="square">
            <a:noAutofit/>
          </a:bodyPr>
          <a:lstStyle/>
          <a:p>
            <a:r>
              <a:rPr lang="en-US"/>
              <a:t>Click icon to add picture</a:t>
            </a:r>
            <a:endParaRPr lang="en-GB"/>
          </a:p>
        </p:txBody>
      </p:sp>
      <p:sp>
        <p:nvSpPr>
          <p:cNvPr id="2" name="Title 1"/>
          <p:cNvSpPr>
            <a:spLocks noGrp="1"/>
          </p:cNvSpPr>
          <p:nvPr>
            <p:ph type="ctrTitle"/>
          </p:nvPr>
        </p:nvSpPr>
        <p:spPr>
          <a:xfrm>
            <a:off x="1033103" y="2432434"/>
            <a:ext cx="6121239" cy="2387600"/>
          </a:xfrm>
        </p:spPr>
        <p:txBody>
          <a:bodyPr anchor="b"/>
          <a:lstStyle>
            <a:lvl1pPr algn="l">
              <a:defRPr lang="en-GB" sz="6000" b="1" i="0" u="none" strike="noStrike" baseline="0" smtClean="0"/>
            </a:lvl1pPr>
          </a:lstStyle>
          <a:p>
            <a:r>
              <a:rPr lang="en-US"/>
              <a:t>Click to edit Master title style</a:t>
            </a:r>
            <a:endParaRPr lang="et-EE" dirty="0"/>
          </a:p>
        </p:txBody>
      </p:sp>
      <p:sp>
        <p:nvSpPr>
          <p:cNvPr id="6" name="Slide Number Placeholder 5"/>
          <p:cNvSpPr>
            <a:spLocks noGrp="1"/>
          </p:cNvSpPr>
          <p:nvPr>
            <p:ph type="sldNum" sz="quarter" idx="12"/>
          </p:nvPr>
        </p:nvSpPr>
        <p:spPr/>
        <p:txBody>
          <a:bodyPr/>
          <a:lstStyle/>
          <a:p>
            <a:fld id="{9C3A84B4-50EE-4E03-B6D7-AB5456BA3390}" type="slidenum">
              <a:rPr lang="et-EE" smtClean="0"/>
              <a:t>‹#›</a:t>
            </a:fld>
            <a:endParaRPr lang="et-EE" dirty="0"/>
          </a:p>
        </p:txBody>
      </p:sp>
      <p:sp>
        <p:nvSpPr>
          <p:cNvPr id="8" name="Subtitle 2"/>
          <p:cNvSpPr>
            <a:spLocks noGrp="1"/>
          </p:cNvSpPr>
          <p:nvPr>
            <p:ph type="subTitle" idx="1"/>
          </p:nvPr>
        </p:nvSpPr>
        <p:spPr>
          <a:xfrm>
            <a:off x="1033103" y="4989511"/>
            <a:ext cx="6121239" cy="1559261"/>
          </a:xfrm>
        </p:spPr>
        <p:txBody>
          <a:bodyPr/>
          <a:lstStyle>
            <a:lvl1pPr marL="0" indent="0" algn="l">
              <a:buNone/>
              <a:defRPr sz="2400">
                <a:solidFill>
                  <a:srgbClr val="AA1E3C"/>
                </a:solidFill>
                <a:latin typeface="Helvetica" panose="020B060402020203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t-EE"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87355" y="3521459"/>
            <a:ext cx="1982054" cy="2577600"/>
          </a:xfrm>
          <a:prstGeom prst="rect">
            <a:avLst/>
          </a:prstGeom>
        </p:spPr>
      </p:pic>
    </p:spTree>
    <p:extLst>
      <p:ext uri="{BB962C8B-B14F-4D97-AF65-F5344CB8AC3E}">
        <p14:creationId xmlns:p14="http://schemas.microsoft.com/office/powerpoint/2010/main" val="46334863"/>
      </p:ext>
    </p:extLst>
  </p:cSld>
  <p:clrMapOvr>
    <a:masterClrMapping/>
  </p:clrMapOvr>
  <p:hf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itel pilttaust tekst vasak">
    <p:bg>
      <p:bgPr>
        <a:solidFill>
          <a:schemeClr val="bg1"/>
        </a:solidFill>
        <a:effectLst/>
      </p:bgPr>
    </p:bg>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576000" y="0"/>
            <a:ext cx="11615999" cy="6858000"/>
          </a:xfrm>
          <a:custGeom>
            <a:avLst/>
            <a:gdLst>
              <a:gd name="connsiteX0" fmla="*/ 0 w 11615999"/>
              <a:gd name="connsiteY0" fmla="*/ 0 h 6858000"/>
              <a:gd name="connsiteX1" fmla="*/ 11615999 w 11615999"/>
              <a:gd name="connsiteY1" fmla="*/ 0 h 6858000"/>
              <a:gd name="connsiteX2" fmla="*/ 11615999 w 11615999"/>
              <a:gd name="connsiteY2" fmla="*/ 6858000 h 6858000"/>
              <a:gd name="connsiteX3" fmla="*/ 0 w 11615999"/>
              <a:gd name="connsiteY3" fmla="*/ 6858000 h 6858000"/>
              <a:gd name="connsiteX4" fmla="*/ 0 w 11615999"/>
              <a:gd name="connsiteY4" fmla="*/ 1594962 h 6858000"/>
              <a:gd name="connsiteX5" fmla="*/ 82764 w 11615999"/>
              <a:gd name="connsiteY5" fmla="*/ 1588262 h 6858000"/>
              <a:gd name="connsiteX6" fmla="*/ 509299 w 11615999"/>
              <a:gd name="connsiteY6" fmla="*/ 1095208 h 6858000"/>
              <a:gd name="connsiteX7" fmla="*/ 12380 w 11615999"/>
              <a:gd name="connsiteY7" fmla="*/ 560124 h 6858000"/>
              <a:gd name="connsiteX8" fmla="*/ 0 w 11615999"/>
              <a:gd name="connsiteY8" fmla="*/ 5598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15999" h="6858000">
                <a:moveTo>
                  <a:pt x="0" y="0"/>
                </a:moveTo>
                <a:lnTo>
                  <a:pt x="11615999" y="0"/>
                </a:lnTo>
                <a:lnTo>
                  <a:pt x="11615999" y="6858000"/>
                </a:lnTo>
                <a:lnTo>
                  <a:pt x="0" y="6858000"/>
                </a:lnTo>
                <a:lnTo>
                  <a:pt x="0" y="1594962"/>
                </a:lnTo>
                <a:lnTo>
                  <a:pt x="82764" y="1588262"/>
                </a:lnTo>
                <a:cubicBezTo>
                  <a:pt x="319087" y="1545109"/>
                  <a:pt x="501107" y="1343116"/>
                  <a:pt x="509299" y="1095208"/>
                </a:cubicBezTo>
                <a:cubicBezTo>
                  <a:pt x="518668" y="811736"/>
                  <a:pt x="297295" y="573361"/>
                  <a:pt x="12380" y="560124"/>
                </a:cubicBezTo>
                <a:lnTo>
                  <a:pt x="0" y="559899"/>
                </a:lnTo>
                <a:close/>
              </a:path>
            </a:pathLst>
          </a:custGeom>
          <a:pattFill prst="pct5">
            <a:fgClr>
              <a:schemeClr val="accent1"/>
            </a:fgClr>
            <a:bgClr>
              <a:schemeClr val="bg1"/>
            </a:bgClr>
          </a:pattFill>
        </p:spPr>
        <p:txBody>
          <a:bodyPr wrap="square">
            <a:noAutofit/>
          </a:bodyPr>
          <a:lstStyle>
            <a:lvl1pPr marL="0" indent="0">
              <a:buNone/>
              <a:defRPr/>
            </a:lvl1pPr>
          </a:lstStyle>
          <a:p>
            <a:r>
              <a:rPr lang="en-US"/>
              <a:t>Click icon to add picture</a:t>
            </a:r>
            <a:endParaRPr lang="en-GB"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000" y="559559"/>
            <a:ext cx="797581" cy="1037230"/>
          </a:xfrm>
          <a:prstGeom prst="rect">
            <a:avLst/>
          </a:prstGeom>
        </p:spPr>
      </p:pic>
      <p:sp>
        <p:nvSpPr>
          <p:cNvPr id="4" name="Rectangle 3"/>
          <p:cNvSpPr/>
          <p:nvPr/>
        </p:nvSpPr>
        <p:spPr>
          <a:xfrm>
            <a:off x="11000284" y="6179439"/>
            <a:ext cx="880369" cy="308418"/>
          </a:xfrm>
          <a:prstGeom prst="rect">
            <a:avLst/>
          </a:prstGeom>
        </p:spPr>
        <p:txBody>
          <a:bodyPr wrap="none">
            <a:spAutoFit/>
          </a:bodyPr>
          <a:lstStyle/>
          <a:p>
            <a:fld id="{17CE275A-E327-4030-B2D3-F354B9DDFA2B}" type="datetime3">
              <a:rPr lang="et-EE" sz="1404" smtClean="0">
                <a:solidFill>
                  <a:schemeClr val="bg2">
                    <a:lumMod val="95000"/>
                  </a:schemeClr>
                </a:solidFill>
              </a:rPr>
              <a:pPr/>
              <a:t>21/12/22</a:t>
            </a:fld>
            <a:endParaRPr lang="en-GB" sz="1404" dirty="0">
              <a:solidFill>
                <a:schemeClr val="bg2">
                  <a:lumMod val="95000"/>
                </a:schemeClr>
              </a:solidFill>
            </a:endParaRPr>
          </a:p>
        </p:txBody>
      </p:sp>
      <p:sp>
        <p:nvSpPr>
          <p:cNvPr id="2" name="Title 1"/>
          <p:cNvSpPr>
            <a:spLocks noGrp="1"/>
          </p:cNvSpPr>
          <p:nvPr>
            <p:ph type="ctrTitle"/>
          </p:nvPr>
        </p:nvSpPr>
        <p:spPr>
          <a:xfrm>
            <a:off x="1033103" y="2327659"/>
            <a:ext cx="6121239" cy="2387600"/>
          </a:xfrm>
        </p:spPr>
        <p:txBody>
          <a:bodyPr anchor="b"/>
          <a:lstStyle>
            <a:lvl1pPr algn="l">
              <a:defRPr lang="en-GB" sz="6000" b="1" i="0" u="none" strike="noStrike" baseline="0" smtClean="0">
                <a:solidFill>
                  <a:schemeClr val="bg2">
                    <a:lumMod val="95000"/>
                  </a:schemeClr>
                </a:solidFill>
              </a:defRPr>
            </a:lvl1pPr>
          </a:lstStyle>
          <a:p>
            <a:r>
              <a:rPr lang="en-US"/>
              <a:t>Click to edit Master title style</a:t>
            </a:r>
            <a:endParaRPr lang="et-EE" dirty="0"/>
          </a:p>
        </p:txBody>
      </p:sp>
      <p:sp>
        <p:nvSpPr>
          <p:cNvPr id="8" name="Subtitle 2"/>
          <p:cNvSpPr>
            <a:spLocks noGrp="1"/>
          </p:cNvSpPr>
          <p:nvPr>
            <p:ph type="subTitle" idx="1"/>
          </p:nvPr>
        </p:nvSpPr>
        <p:spPr>
          <a:xfrm>
            <a:off x="1033103" y="4989511"/>
            <a:ext cx="6121239" cy="1559261"/>
          </a:xfrm>
        </p:spPr>
        <p:txBody>
          <a:bodyPr/>
          <a:lstStyle>
            <a:lvl1pPr marL="0" indent="0" algn="l">
              <a:buNone/>
              <a:defRPr sz="2400">
                <a:solidFill>
                  <a:schemeClr val="bg2">
                    <a:lumMod val="95000"/>
                  </a:schemeClr>
                </a:solidFill>
                <a:latin typeface="Helvetica" panose="020B060402020203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t-EE" dirty="0"/>
          </a:p>
        </p:txBody>
      </p:sp>
    </p:spTree>
    <p:extLst>
      <p:ext uri="{BB962C8B-B14F-4D97-AF65-F5344CB8AC3E}">
        <p14:creationId xmlns:p14="http://schemas.microsoft.com/office/powerpoint/2010/main" val="3794240691"/>
      </p:ext>
    </p:extLst>
  </p:cSld>
  <p:clrMapOvr>
    <a:masterClrMapping/>
  </p:clrMapOvr>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itel pilttaust tekst parem">
    <p:bg>
      <p:bgPr>
        <a:solidFill>
          <a:schemeClr val="bg1"/>
        </a:solidFill>
        <a:effectLst/>
      </p:bgPr>
    </p:bg>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576000" y="0"/>
            <a:ext cx="11615999" cy="6858000"/>
          </a:xfrm>
          <a:custGeom>
            <a:avLst/>
            <a:gdLst>
              <a:gd name="connsiteX0" fmla="*/ 0 w 11615999"/>
              <a:gd name="connsiteY0" fmla="*/ 0 h 6858000"/>
              <a:gd name="connsiteX1" fmla="*/ 11615999 w 11615999"/>
              <a:gd name="connsiteY1" fmla="*/ 0 h 6858000"/>
              <a:gd name="connsiteX2" fmla="*/ 11615999 w 11615999"/>
              <a:gd name="connsiteY2" fmla="*/ 6858000 h 6858000"/>
              <a:gd name="connsiteX3" fmla="*/ 0 w 11615999"/>
              <a:gd name="connsiteY3" fmla="*/ 6858000 h 6858000"/>
              <a:gd name="connsiteX4" fmla="*/ 0 w 11615999"/>
              <a:gd name="connsiteY4" fmla="*/ 1594962 h 6858000"/>
              <a:gd name="connsiteX5" fmla="*/ 82764 w 11615999"/>
              <a:gd name="connsiteY5" fmla="*/ 1588262 h 6858000"/>
              <a:gd name="connsiteX6" fmla="*/ 509299 w 11615999"/>
              <a:gd name="connsiteY6" fmla="*/ 1095208 h 6858000"/>
              <a:gd name="connsiteX7" fmla="*/ 12380 w 11615999"/>
              <a:gd name="connsiteY7" fmla="*/ 560124 h 6858000"/>
              <a:gd name="connsiteX8" fmla="*/ 0 w 11615999"/>
              <a:gd name="connsiteY8" fmla="*/ 5598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15999" h="6858000">
                <a:moveTo>
                  <a:pt x="0" y="0"/>
                </a:moveTo>
                <a:lnTo>
                  <a:pt x="11615999" y="0"/>
                </a:lnTo>
                <a:lnTo>
                  <a:pt x="11615999" y="6858000"/>
                </a:lnTo>
                <a:lnTo>
                  <a:pt x="0" y="6858000"/>
                </a:lnTo>
                <a:lnTo>
                  <a:pt x="0" y="1594962"/>
                </a:lnTo>
                <a:lnTo>
                  <a:pt x="82764" y="1588262"/>
                </a:lnTo>
                <a:cubicBezTo>
                  <a:pt x="319087" y="1545109"/>
                  <a:pt x="501107" y="1343116"/>
                  <a:pt x="509299" y="1095208"/>
                </a:cubicBezTo>
                <a:cubicBezTo>
                  <a:pt x="518668" y="811736"/>
                  <a:pt x="297295" y="573361"/>
                  <a:pt x="12380" y="560124"/>
                </a:cubicBezTo>
                <a:lnTo>
                  <a:pt x="0" y="559899"/>
                </a:lnTo>
                <a:close/>
              </a:path>
            </a:pathLst>
          </a:custGeom>
          <a:pattFill prst="pct5">
            <a:fgClr>
              <a:schemeClr val="accent1"/>
            </a:fgClr>
            <a:bgClr>
              <a:schemeClr val="bg1"/>
            </a:bgClr>
          </a:pattFill>
        </p:spPr>
        <p:txBody>
          <a:bodyPr wrap="square">
            <a:noAutofit/>
          </a:bodyPr>
          <a:lstStyle>
            <a:lvl1pPr marL="0" indent="0">
              <a:buNone/>
              <a:defRPr/>
            </a:lvl1pPr>
          </a:lstStyle>
          <a:p>
            <a:r>
              <a:rPr lang="en-US"/>
              <a:t>Click icon to add picture</a:t>
            </a:r>
            <a:endParaRPr lang="en-GB"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000" y="559559"/>
            <a:ext cx="797581" cy="1037230"/>
          </a:xfrm>
          <a:prstGeom prst="rect">
            <a:avLst/>
          </a:prstGeom>
        </p:spPr>
      </p:pic>
      <p:sp>
        <p:nvSpPr>
          <p:cNvPr id="4" name="Rectangle 3"/>
          <p:cNvSpPr/>
          <p:nvPr/>
        </p:nvSpPr>
        <p:spPr>
          <a:xfrm>
            <a:off x="686792" y="6179439"/>
            <a:ext cx="880369" cy="308418"/>
          </a:xfrm>
          <a:prstGeom prst="rect">
            <a:avLst/>
          </a:prstGeom>
        </p:spPr>
        <p:txBody>
          <a:bodyPr wrap="none">
            <a:spAutoFit/>
          </a:bodyPr>
          <a:lstStyle/>
          <a:p>
            <a:fld id="{17CE275A-E327-4030-B2D3-F354B9DDFA2B}" type="datetime3">
              <a:rPr lang="et-EE" sz="1404" smtClean="0">
                <a:solidFill>
                  <a:schemeClr val="bg2">
                    <a:lumMod val="95000"/>
                  </a:schemeClr>
                </a:solidFill>
              </a:rPr>
              <a:pPr/>
              <a:t>21/12/22</a:t>
            </a:fld>
            <a:endParaRPr lang="en-GB" sz="1404" dirty="0">
              <a:solidFill>
                <a:schemeClr val="bg2">
                  <a:lumMod val="95000"/>
                </a:schemeClr>
              </a:solidFill>
            </a:endParaRPr>
          </a:p>
        </p:txBody>
      </p:sp>
      <p:sp>
        <p:nvSpPr>
          <p:cNvPr id="2" name="Title 1"/>
          <p:cNvSpPr>
            <a:spLocks noGrp="1"/>
          </p:cNvSpPr>
          <p:nvPr>
            <p:ph type="ctrTitle"/>
          </p:nvPr>
        </p:nvSpPr>
        <p:spPr>
          <a:xfrm>
            <a:off x="5550513" y="2327659"/>
            <a:ext cx="6121239" cy="2387600"/>
          </a:xfrm>
        </p:spPr>
        <p:txBody>
          <a:bodyPr anchor="b"/>
          <a:lstStyle>
            <a:lvl1pPr algn="r">
              <a:defRPr lang="en-GB" sz="6000" b="1" i="0" u="none" strike="noStrike" baseline="0" smtClean="0">
                <a:solidFill>
                  <a:schemeClr val="bg2">
                    <a:lumMod val="95000"/>
                  </a:schemeClr>
                </a:solidFill>
              </a:defRPr>
            </a:lvl1pPr>
          </a:lstStyle>
          <a:p>
            <a:r>
              <a:rPr lang="en-US"/>
              <a:t>Click to edit Master title style</a:t>
            </a:r>
            <a:endParaRPr lang="et-EE" dirty="0"/>
          </a:p>
        </p:txBody>
      </p:sp>
      <p:sp>
        <p:nvSpPr>
          <p:cNvPr id="8" name="Subtitle 2"/>
          <p:cNvSpPr>
            <a:spLocks noGrp="1"/>
          </p:cNvSpPr>
          <p:nvPr>
            <p:ph type="subTitle" idx="1"/>
          </p:nvPr>
        </p:nvSpPr>
        <p:spPr>
          <a:xfrm>
            <a:off x="5550513" y="4989511"/>
            <a:ext cx="6121239" cy="1559261"/>
          </a:xfrm>
        </p:spPr>
        <p:txBody>
          <a:bodyPr/>
          <a:lstStyle>
            <a:lvl1pPr marL="0" indent="0" algn="r">
              <a:buNone/>
              <a:defRPr sz="2400">
                <a:solidFill>
                  <a:schemeClr val="bg2">
                    <a:lumMod val="95000"/>
                  </a:schemeClr>
                </a:solidFill>
                <a:latin typeface="Helvetica" panose="020B060402020203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t-EE" dirty="0"/>
          </a:p>
        </p:txBody>
      </p:sp>
    </p:spTree>
    <p:extLst>
      <p:ext uri="{BB962C8B-B14F-4D97-AF65-F5344CB8AC3E}">
        <p14:creationId xmlns:p14="http://schemas.microsoft.com/office/powerpoint/2010/main" val="2038704683"/>
      </p:ext>
    </p:extLst>
  </p:cSld>
  <p:clrMapOvr>
    <a:masterClrMapping/>
  </p:clrMapOvr>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5_Tiitel vaheleh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20371" y="2573079"/>
            <a:ext cx="9051380" cy="861238"/>
          </a:xfrm>
        </p:spPr>
        <p:txBody>
          <a:bodyPr anchor="b"/>
          <a:lstStyle>
            <a:lvl1pPr algn="l">
              <a:defRPr lang="en-GB" sz="6000" b="1" i="0" u="none" strike="noStrike" baseline="0" smtClean="0">
                <a:solidFill>
                  <a:srgbClr val="AA1E3C"/>
                </a:solidFill>
                <a:latin typeface="Helvetica" panose="020B0604020202030204" pitchFamily="34" charset="0"/>
              </a:defRPr>
            </a:lvl1pPr>
          </a:lstStyle>
          <a:p>
            <a:r>
              <a:rPr lang="en-US"/>
              <a:t>Click to edit Master title style</a:t>
            </a:r>
            <a:endParaRPr lang="et-EE" dirty="0"/>
          </a:p>
        </p:txBody>
      </p:sp>
      <p:sp>
        <p:nvSpPr>
          <p:cNvPr id="8" name="Subtitle 2"/>
          <p:cNvSpPr>
            <a:spLocks noGrp="1"/>
          </p:cNvSpPr>
          <p:nvPr>
            <p:ph type="subTitle" idx="1"/>
          </p:nvPr>
        </p:nvSpPr>
        <p:spPr>
          <a:xfrm>
            <a:off x="2620371" y="3452844"/>
            <a:ext cx="9051380" cy="794602"/>
          </a:xfrm>
        </p:spPr>
        <p:txBody>
          <a:bodyPr>
            <a:normAutofit/>
          </a:bodyPr>
          <a:lstStyle>
            <a:lvl1pPr marL="0" indent="0" algn="l">
              <a:buNone/>
              <a:defRPr sz="6000">
                <a:solidFill>
                  <a:srgbClr val="AA1E3C"/>
                </a:solidFill>
                <a:latin typeface="Helvetica" panose="020B060402020203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t-EE"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162" y="2169001"/>
            <a:ext cx="1972111" cy="2567689"/>
          </a:xfrm>
          <a:prstGeom prst="rect">
            <a:avLst/>
          </a:prstGeom>
        </p:spPr>
      </p:pic>
    </p:spTree>
    <p:extLst>
      <p:ext uri="{BB962C8B-B14F-4D97-AF65-F5344CB8AC3E}">
        <p14:creationId xmlns:p14="http://schemas.microsoft.com/office/powerpoint/2010/main" val="1248446753"/>
      </p:ext>
    </p:extLst>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Slaid üks sisukast">
    <p:spTree>
      <p:nvGrpSpPr>
        <p:cNvPr id="1" name=""/>
        <p:cNvGrpSpPr/>
        <p:nvPr/>
      </p:nvGrpSpPr>
      <p:grpSpPr>
        <a:xfrm>
          <a:off x="0" y="0"/>
          <a:ext cx="0" cy="0"/>
          <a:chOff x="0" y="0"/>
          <a:chExt cx="0" cy="0"/>
        </a:xfrm>
      </p:grpSpPr>
      <p:sp>
        <p:nvSpPr>
          <p:cNvPr id="6" name="Slide Number Placeholder 5"/>
          <p:cNvSpPr txBox="1">
            <a:spLocks/>
          </p:cNvSpPr>
          <p:nvPr/>
        </p:nvSpPr>
        <p:spPr>
          <a:xfrm>
            <a:off x="186071" y="6031614"/>
            <a:ext cx="572387" cy="365125"/>
          </a:xfrm>
          <a:prstGeom prst="rect">
            <a:avLst/>
          </a:prstGeom>
        </p:spPr>
        <p:txBody>
          <a:bodyPr vert="horz" lIns="91440" tIns="45720" rIns="91440" bIns="45720" rtlCol="0" anchor="ctr"/>
          <a:lstStyle>
            <a:defPPr>
              <a:defRPr lang="et-EE"/>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3A84B4-50EE-4E03-B6D7-AB5456BA3390}" type="slidenum">
              <a:rPr lang="et-EE" sz="1200" smtClean="0"/>
              <a:pPr/>
              <a:t>‹#›</a:t>
            </a:fld>
            <a:endParaRPr lang="et-EE" sz="1200" dirty="0"/>
          </a:p>
        </p:txBody>
      </p:sp>
      <p:sp>
        <p:nvSpPr>
          <p:cNvPr id="9" name="Slide Number Placeholder 5"/>
          <p:cNvSpPr txBox="1">
            <a:spLocks/>
          </p:cNvSpPr>
          <p:nvPr/>
        </p:nvSpPr>
        <p:spPr>
          <a:xfrm>
            <a:off x="186071" y="6482245"/>
            <a:ext cx="572387" cy="365125"/>
          </a:xfrm>
          <a:prstGeom prst="rect">
            <a:avLst/>
          </a:prstGeom>
        </p:spPr>
        <p:txBody>
          <a:bodyPr vert="horz" lIns="91440" tIns="45720" rIns="91440" bIns="45720" rtlCol="0" anchor="ctr"/>
          <a:lstStyle>
            <a:defPPr>
              <a:defRPr lang="et-EE"/>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3A84B4-50EE-4E03-B6D7-AB5456BA3390}" type="slidenum">
              <a:rPr lang="et-EE" sz="1200" smtClean="0"/>
              <a:pPr/>
              <a:t>‹#›</a:t>
            </a:fld>
            <a:endParaRPr lang="et-EE" sz="1200" dirty="0"/>
          </a:p>
        </p:txBody>
      </p:sp>
      <p:sp>
        <p:nvSpPr>
          <p:cNvPr id="10" name="Content Placeholder 2"/>
          <p:cNvSpPr>
            <a:spLocks noGrp="1"/>
          </p:cNvSpPr>
          <p:nvPr>
            <p:ph sz="half" idx="1"/>
          </p:nvPr>
        </p:nvSpPr>
        <p:spPr>
          <a:xfrm>
            <a:off x="1302488" y="1499191"/>
            <a:ext cx="10051312" cy="4885901"/>
          </a:xfrm>
        </p:spPr>
        <p:txBody>
          <a:bodyPr>
            <a:normAutofit/>
          </a:bodyPr>
          <a:lstStyle>
            <a:lvl1pPr marL="228594" indent="-228594">
              <a:buFontTx/>
              <a:buBlip>
                <a:blip r:embed="rId2"/>
              </a:buBlip>
              <a:defRPr sz="1400" baseline="0">
                <a:solidFill>
                  <a:schemeClr val="tx2"/>
                </a:solidFill>
              </a:defRPr>
            </a:lvl1pPr>
            <a:lvl2pPr marL="685783" indent="-228594">
              <a:buFontTx/>
              <a:buBlip>
                <a:blip r:embed="rId2"/>
              </a:buBlip>
              <a:defRPr sz="1400" baseline="0">
                <a:solidFill>
                  <a:schemeClr val="tx2"/>
                </a:solidFill>
              </a:defRPr>
            </a:lvl2pPr>
            <a:lvl3pPr marL="1142971" indent="-228594">
              <a:buFontTx/>
              <a:buBlip>
                <a:blip r:embed="rId2"/>
              </a:buBlip>
              <a:defRPr sz="1400" baseline="0">
                <a:solidFill>
                  <a:schemeClr val="tx2"/>
                </a:solidFill>
              </a:defRPr>
            </a:lvl3pPr>
            <a:lvl4pPr marL="1600160" indent="-228594">
              <a:buFontTx/>
              <a:buBlip>
                <a:blip r:embed="rId2"/>
              </a:buBlip>
              <a:defRPr sz="1400" baseline="0">
                <a:solidFill>
                  <a:schemeClr val="tx2"/>
                </a:solidFill>
              </a:defRPr>
            </a:lvl4pPr>
            <a:lvl5pPr marL="2057349" indent="-228594">
              <a:buFontTx/>
              <a:buBlip>
                <a:blip r:embed="rId2"/>
              </a:buBlip>
              <a:defRPr sz="1400"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
        <p:nvSpPr>
          <p:cNvPr id="11" name="Title 1"/>
          <p:cNvSpPr>
            <a:spLocks noGrp="1"/>
          </p:cNvSpPr>
          <p:nvPr>
            <p:ph type="title"/>
          </p:nvPr>
        </p:nvSpPr>
        <p:spPr>
          <a:xfrm>
            <a:off x="1302488" y="457202"/>
            <a:ext cx="10051312" cy="425303"/>
          </a:xfrm>
        </p:spPr>
        <p:txBody>
          <a:bodyPr anchor="t">
            <a:noAutofit/>
          </a:bodyPr>
          <a:lstStyle>
            <a:lvl1pPr>
              <a:defRPr sz="3200">
                <a:solidFill>
                  <a:srgbClr val="A01E28"/>
                </a:solidFill>
                <a:latin typeface="Helvetica" panose="020B0604020202030204" pitchFamily="34" charset="0"/>
              </a:defRPr>
            </a:lvl1pPr>
          </a:lstStyle>
          <a:p>
            <a:r>
              <a:rPr lang="en-US"/>
              <a:t>Click to edit Master title style</a:t>
            </a:r>
            <a:endParaRPr lang="et-EE" dirty="0"/>
          </a:p>
        </p:txBody>
      </p:sp>
      <p:sp>
        <p:nvSpPr>
          <p:cNvPr id="12" name="Subtitle 2"/>
          <p:cNvSpPr>
            <a:spLocks noGrp="1"/>
          </p:cNvSpPr>
          <p:nvPr>
            <p:ph type="subTitle" idx="14"/>
          </p:nvPr>
        </p:nvSpPr>
        <p:spPr>
          <a:xfrm>
            <a:off x="1302488" y="940987"/>
            <a:ext cx="10051312" cy="435932"/>
          </a:xfrm>
        </p:spPr>
        <p:txBody>
          <a:bodyPr anchor="t">
            <a:normAutofit/>
          </a:bodyPr>
          <a:lstStyle>
            <a:lvl1pPr marL="0" indent="0" algn="l">
              <a:buNone/>
              <a:defRPr sz="1800">
                <a:solidFill>
                  <a:srgbClr val="AA1E3C"/>
                </a:solidFill>
                <a:latin typeface="Helvetica" panose="020B060402020203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t-EE" dirty="0"/>
          </a:p>
        </p:txBody>
      </p:sp>
    </p:spTree>
    <p:extLst>
      <p:ext uri="{BB962C8B-B14F-4D97-AF65-F5344CB8AC3E}">
        <p14:creationId xmlns:p14="http://schemas.microsoft.com/office/powerpoint/2010/main" val="3701399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Slaid kaks sisukasti">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02488" y="457202"/>
            <a:ext cx="10051312" cy="425303"/>
          </a:xfrm>
        </p:spPr>
        <p:txBody>
          <a:bodyPr anchor="t">
            <a:noAutofit/>
          </a:bodyPr>
          <a:lstStyle>
            <a:lvl1pPr>
              <a:defRPr sz="3200">
                <a:solidFill>
                  <a:srgbClr val="A01E28"/>
                </a:solidFill>
                <a:latin typeface="Helvetica" panose="020B0604020202030204" pitchFamily="34" charset="0"/>
              </a:defRPr>
            </a:lvl1pPr>
          </a:lstStyle>
          <a:p>
            <a:r>
              <a:rPr lang="et-EE" dirty="0" err="1"/>
              <a:t>kljahsdkljhalkjshd</a:t>
            </a:r>
            <a:endParaRPr lang="et-EE" dirty="0"/>
          </a:p>
        </p:txBody>
      </p:sp>
      <p:sp>
        <p:nvSpPr>
          <p:cNvPr id="3" name="Content Placeholder 2"/>
          <p:cNvSpPr>
            <a:spLocks noGrp="1"/>
          </p:cNvSpPr>
          <p:nvPr>
            <p:ph sz="half" idx="1"/>
          </p:nvPr>
        </p:nvSpPr>
        <p:spPr>
          <a:xfrm>
            <a:off x="1302488" y="1499191"/>
            <a:ext cx="4860000" cy="4885901"/>
          </a:xfrm>
        </p:spPr>
        <p:txBody>
          <a:bodyPr>
            <a:normAutofit/>
          </a:bodyPr>
          <a:lstStyle>
            <a:lvl1pPr marL="228594" indent="-228594">
              <a:buFontTx/>
              <a:buBlip>
                <a:blip r:embed="rId2"/>
              </a:buBlip>
              <a:defRPr sz="1400" baseline="0">
                <a:solidFill>
                  <a:schemeClr val="tx2"/>
                </a:solidFill>
              </a:defRPr>
            </a:lvl1pPr>
            <a:lvl2pPr marL="685783" indent="-228594">
              <a:buFontTx/>
              <a:buBlip>
                <a:blip r:embed="rId2"/>
              </a:buBlip>
              <a:defRPr sz="1400" baseline="0">
                <a:solidFill>
                  <a:schemeClr val="tx2"/>
                </a:solidFill>
              </a:defRPr>
            </a:lvl2pPr>
            <a:lvl3pPr marL="1142971" indent="-228594">
              <a:buFontTx/>
              <a:buBlip>
                <a:blip r:embed="rId2"/>
              </a:buBlip>
              <a:defRPr sz="1400" baseline="0">
                <a:solidFill>
                  <a:schemeClr val="tx2"/>
                </a:solidFill>
              </a:defRPr>
            </a:lvl3pPr>
            <a:lvl4pPr marL="1600160" indent="-228594">
              <a:buFontTx/>
              <a:buBlip>
                <a:blip r:embed="rId2"/>
              </a:buBlip>
              <a:defRPr sz="1400" baseline="0">
                <a:solidFill>
                  <a:schemeClr val="tx2"/>
                </a:solidFill>
              </a:defRPr>
            </a:lvl4pPr>
            <a:lvl5pPr marL="2057349" indent="-228594">
              <a:buFontTx/>
              <a:buBlip>
                <a:blip r:embed="rId2"/>
              </a:buBlip>
              <a:defRPr sz="1400"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
        <p:nvSpPr>
          <p:cNvPr id="6" name="Slide Number Placeholder 5"/>
          <p:cNvSpPr txBox="1">
            <a:spLocks/>
          </p:cNvSpPr>
          <p:nvPr/>
        </p:nvSpPr>
        <p:spPr>
          <a:xfrm>
            <a:off x="186071" y="6031614"/>
            <a:ext cx="572387" cy="365125"/>
          </a:xfrm>
          <a:prstGeom prst="rect">
            <a:avLst/>
          </a:prstGeom>
        </p:spPr>
        <p:txBody>
          <a:bodyPr vert="horz" lIns="91440" tIns="45720" rIns="91440" bIns="45720" rtlCol="0" anchor="ctr"/>
          <a:lstStyle>
            <a:defPPr>
              <a:defRPr lang="et-EE"/>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3A84B4-50EE-4E03-B6D7-AB5456BA3390}" type="slidenum">
              <a:rPr lang="et-EE" sz="1200" smtClean="0"/>
              <a:pPr/>
              <a:t>‹#›</a:t>
            </a:fld>
            <a:endParaRPr lang="et-EE" sz="1200" dirty="0"/>
          </a:p>
        </p:txBody>
      </p:sp>
      <p:sp>
        <p:nvSpPr>
          <p:cNvPr id="9" name="Slide Number Placeholder 5"/>
          <p:cNvSpPr txBox="1">
            <a:spLocks/>
          </p:cNvSpPr>
          <p:nvPr/>
        </p:nvSpPr>
        <p:spPr>
          <a:xfrm>
            <a:off x="186071" y="6482245"/>
            <a:ext cx="572387" cy="365125"/>
          </a:xfrm>
          <a:prstGeom prst="rect">
            <a:avLst/>
          </a:prstGeom>
        </p:spPr>
        <p:txBody>
          <a:bodyPr vert="horz" lIns="91440" tIns="45720" rIns="91440" bIns="45720" rtlCol="0" anchor="ctr"/>
          <a:lstStyle>
            <a:defPPr>
              <a:defRPr lang="et-EE"/>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3A84B4-50EE-4E03-B6D7-AB5456BA3390}" type="slidenum">
              <a:rPr lang="et-EE" sz="1200" smtClean="0"/>
              <a:pPr/>
              <a:t>‹#›</a:t>
            </a:fld>
            <a:endParaRPr lang="et-EE" sz="1200" dirty="0"/>
          </a:p>
        </p:txBody>
      </p:sp>
      <p:sp>
        <p:nvSpPr>
          <p:cNvPr id="11" name="Content Placeholder 2"/>
          <p:cNvSpPr>
            <a:spLocks noGrp="1"/>
          </p:cNvSpPr>
          <p:nvPr>
            <p:ph sz="half" idx="13"/>
          </p:nvPr>
        </p:nvSpPr>
        <p:spPr>
          <a:xfrm>
            <a:off x="6493800" y="1499191"/>
            <a:ext cx="4860000" cy="4885901"/>
          </a:xfrm>
        </p:spPr>
        <p:txBody>
          <a:bodyPr>
            <a:normAutofit/>
          </a:bodyPr>
          <a:lstStyle>
            <a:lvl1pPr marL="228594" indent="-228594">
              <a:buFontTx/>
              <a:buBlip>
                <a:blip r:embed="rId2"/>
              </a:buBlip>
              <a:defRPr sz="1400" baseline="0">
                <a:solidFill>
                  <a:schemeClr val="tx2"/>
                </a:solidFill>
              </a:defRPr>
            </a:lvl1pPr>
            <a:lvl2pPr marL="685783" indent="-228594">
              <a:buFontTx/>
              <a:buBlip>
                <a:blip r:embed="rId2"/>
              </a:buBlip>
              <a:defRPr sz="1400" baseline="0">
                <a:solidFill>
                  <a:schemeClr val="tx2"/>
                </a:solidFill>
              </a:defRPr>
            </a:lvl2pPr>
            <a:lvl3pPr marL="1142971" indent="-228594">
              <a:buFontTx/>
              <a:buBlip>
                <a:blip r:embed="rId2"/>
              </a:buBlip>
              <a:defRPr sz="1400" baseline="0">
                <a:solidFill>
                  <a:schemeClr val="tx2"/>
                </a:solidFill>
              </a:defRPr>
            </a:lvl3pPr>
            <a:lvl4pPr marL="1600160" indent="-228594">
              <a:buFontTx/>
              <a:buBlip>
                <a:blip r:embed="rId2"/>
              </a:buBlip>
              <a:defRPr sz="1400" baseline="0">
                <a:solidFill>
                  <a:schemeClr val="tx2"/>
                </a:solidFill>
              </a:defRPr>
            </a:lvl4pPr>
            <a:lvl5pPr marL="2057349" indent="-228594">
              <a:buFontTx/>
              <a:buBlip>
                <a:blip r:embed="rId2"/>
              </a:buBlip>
              <a:defRPr sz="1400"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
        <p:nvSpPr>
          <p:cNvPr id="14" name="Subtitle 2"/>
          <p:cNvSpPr>
            <a:spLocks noGrp="1"/>
          </p:cNvSpPr>
          <p:nvPr>
            <p:ph type="subTitle" idx="14"/>
          </p:nvPr>
        </p:nvSpPr>
        <p:spPr>
          <a:xfrm>
            <a:off x="1302488" y="940987"/>
            <a:ext cx="10051312" cy="435932"/>
          </a:xfrm>
        </p:spPr>
        <p:txBody>
          <a:bodyPr anchor="t">
            <a:normAutofit/>
          </a:bodyPr>
          <a:lstStyle>
            <a:lvl1pPr marL="0" indent="0" algn="l">
              <a:buNone/>
              <a:defRPr sz="1800">
                <a:solidFill>
                  <a:srgbClr val="AA1E3C"/>
                </a:solidFill>
                <a:latin typeface="Helvetica" panose="020B060402020203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t-EE" dirty="0"/>
          </a:p>
        </p:txBody>
      </p:sp>
    </p:spTree>
    <p:extLst>
      <p:ext uri="{BB962C8B-B14F-4D97-AF65-F5344CB8AC3E}">
        <p14:creationId xmlns:p14="http://schemas.microsoft.com/office/powerpoint/2010/main" val="3081868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Slaid kolm sisukasti">
    <p:spTree>
      <p:nvGrpSpPr>
        <p:cNvPr id="1" name=""/>
        <p:cNvGrpSpPr/>
        <p:nvPr/>
      </p:nvGrpSpPr>
      <p:grpSpPr>
        <a:xfrm>
          <a:off x="0" y="0"/>
          <a:ext cx="0" cy="0"/>
          <a:chOff x="0" y="0"/>
          <a:chExt cx="0" cy="0"/>
        </a:xfrm>
      </p:grpSpPr>
      <p:sp>
        <p:nvSpPr>
          <p:cNvPr id="6" name="Slide Number Placeholder 5"/>
          <p:cNvSpPr txBox="1">
            <a:spLocks/>
          </p:cNvSpPr>
          <p:nvPr/>
        </p:nvSpPr>
        <p:spPr>
          <a:xfrm>
            <a:off x="186071" y="6031614"/>
            <a:ext cx="572387" cy="365125"/>
          </a:xfrm>
          <a:prstGeom prst="rect">
            <a:avLst/>
          </a:prstGeom>
        </p:spPr>
        <p:txBody>
          <a:bodyPr vert="horz" lIns="91440" tIns="45720" rIns="91440" bIns="45720" rtlCol="0" anchor="ctr"/>
          <a:lstStyle>
            <a:defPPr>
              <a:defRPr lang="et-EE"/>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3A84B4-50EE-4E03-B6D7-AB5456BA3390}" type="slidenum">
              <a:rPr lang="et-EE" sz="1200" smtClean="0"/>
              <a:pPr/>
              <a:t>‹#›</a:t>
            </a:fld>
            <a:endParaRPr lang="et-EE" sz="1200" dirty="0"/>
          </a:p>
        </p:txBody>
      </p:sp>
      <p:sp>
        <p:nvSpPr>
          <p:cNvPr id="9" name="Slide Number Placeholder 5"/>
          <p:cNvSpPr txBox="1">
            <a:spLocks/>
          </p:cNvSpPr>
          <p:nvPr/>
        </p:nvSpPr>
        <p:spPr>
          <a:xfrm>
            <a:off x="186071" y="6482245"/>
            <a:ext cx="572387" cy="365125"/>
          </a:xfrm>
          <a:prstGeom prst="rect">
            <a:avLst/>
          </a:prstGeom>
        </p:spPr>
        <p:txBody>
          <a:bodyPr vert="horz" lIns="91440" tIns="45720" rIns="91440" bIns="45720" rtlCol="0" anchor="ctr"/>
          <a:lstStyle>
            <a:defPPr>
              <a:defRPr lang="et-EE"/>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3A84B4-50EE-4E03-B6D7-AB5456BA3390}" type="slidenum">
              <a:rPr lang="et-EE" sz="1200" smtClean="0"/>
              <a:pPr/>
              <a:t>‹#›</a:t>
            </a:fld>
            <a:endParaRPr lang="et-EE" sz="1200" dirty="0"/>
          </a:p>
        </p:txBody>
      </p:sp>
      <p:sp>
        <p:nvSpPr>
          <p:cNvPr id="11" name="Title 1"/>
          <p:cNvSpPr>
            <a:spLocks noGrp="1"/>
          </p:cNvSpPr>
          <p:nvPr>
            <p:ph type="title"/>
          </p:nvPr>
        </p:nvSpPr>
        <p:spPr>
          <a:xfrm>
            <a:off x="1302488" y="457202"/>
            <a:ext cx="10051312" cy="425303"/>
          </a:xfrm>
        </p:spPr>
        <p:txBody>
          <a:bodyPr anchor="t">
            <a:noAutofit/>
          </a:bodyPr>
          <a:lstStyle>
            <a:lvl1pPr>
              <a:defRPr sz="3200">
                <a:solidFill>
                  <a:srgbClr val="A01E28"/>
                </a:solidFill>
                <a:latin typeface="Helvetica" panose="020B0604020202030204" pitchFamily="34" charset="0"/>
              </a:defRPr>
            </a:lvl1pPr>
          </a:lstStyle>
          <a:p>
            <a:r>
              <a:rPr lang="en-US"/>
              <a:t>Click to edit Master title style</a:t>
            </a:r>
            <a:endParaRPr lang="et-EE" dirty="0"/>
          </a:p>
        </p:txBody>
      </p:sp>
      <p:sp>
        <p:nvSpPr>
          <p:cNvPr id="12" name="Subtitle 2"/>
          <p:cNvSpPr>
            <a:spLocks noGrp="1"/>
          </p:cNvSpPr>
          <p:nvPr>
            <p:ph type="subTitle" idx="14"/>
          </p:nvPr>
        </p:nvSpPr>
        <p:spPr>
          <a:xfrm>
            <a:off x="1302488" y="940987"/>
            <a:ext cx="10051312" cy="435932"/>
          </a:xfrm>
        </p:spPr>
        <p:txBody>
          <a:bodyPr anchor="t">
            <a:normAutofit/>
          </a:bodyPr>
          <a:lstStyle>
            <a:lvl1pPr marL="0" indent="0" algn="l">
              <a:buNone/>
              <a:defRPr sz="1800">
                <a:solidFill>
                  <a:srgbClr val="AA1E3C"/>
                </a:solidFill>
                <a:latin typeface="Helvetica" panose="020B060402020203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t-EE" dirty="0"/>
          </a:p>
        </p:txBody>
      </p:sp>
      <p:sp>
        <p:nvSpPr>
          <p:cNvPr id="7" name="Content Placeholder 2"/>
          <p:cNvSpPr>
            <a:spLocks noGrp="1"/>
          </p:cNvSpPr>
          <p:nvPr>
            <p:ph sz="half" idx="1"/>
          </p:nvPr>
        </p:nvSpPr>
        <p:spPr>
          <a:xfrm>
            <a:off x="1302487" y="1499191"/>
            <a:ext cx="3240000" cy="4885901"/>
          </a:xfrm>
        </p:spPr>
        <p:txBody>
          <a:bodyPr>
            <a:normAutofit/>
          </a:bodyPr>
          <a:lstStyle>
            <a:lvl1pPr marL="228594" indent="-228594">
              <a:buFontTx/>
              <a:buBlip>
                <a:blip r:embed="rId2"/>
              </a:buBlip>
              <a:defRPr sz="1400" baseline="0">
                <a:solidFill>
                  <a:schemeClr val="tx2"/>
                </a:solidFill>
              </a:defRPr>
            </a:lvl1pPr>
            <a:lvl2pPr marL="685783" indent="-228594">
              <a:buFontTx/>
              <a:buBlip>
                <a:blip r:embed="rId2"/>
              </a:buBlip>
              <a:defRPr sz="1400" baseline="0">
                <a:solidFill>
                  <a:schemeClr val="tx2"/>
                </a:solidFill>
              </a:defRPr>
            </a:lvl2pPr>
            <a:lvl3pPr marL="1142971" indent="-228594">
              <a:buFontTx/>
              <a:buBlip>
                <a:blip r:embed="rId2"/>
              </a:buBlip>
              <a:defRPr sz="1400" baseline="0">
                <a:solidFill>
                  <a:schemeClr val="tx2"/>
                </a:solidFill>
              </a:defRPr>
            </a:lvl3pPr>
            <a:lvl4pPr marL="1600160" indent="-228594">
              <a:buFontTx/>
              <a:buBlip>
                <a:blip r:embed="rId2"/>
              </a:buBlip>
              <a:defRPr sz="1400" baseline="0">
                <a:solidFill>
                  <a:schemeClr val="tx2"/>
                </a:solidFill>
              </a:defRPr>
            </a:lvl4pPr>
            <a:lvl5pPr marL="2057349" indent="-228594">
              <a:buFontTx/>
              <a:buBlip>
                <a:blip r:embed="rId2"/>
              </a:buBlip>
              <a:defRPr sz="1400"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
        <p:nvSpPr>
          <p:cNvPr id="13" name="Content Placeholder 2"/>
          <p:cNvSpPr>
            <a:spLocks noGrp="1"/>
          </p:cNvSpPr>
          <p:nvPr>
            <p:ph sz="half" idx="15"/>
          </p:nvPr>
        </p:nvSpPr>
        <p:spPr>
          <a:xfrm>
            <a:off x="4708144" y="1499190"/>
            <a:ext cx="3240000" cy="4885901"/>
          </a:xfrm>
        </p:spPr>
        <p:txBody>
          <a:bodyPr>
            <a:normAutofit/>
          </a:bodyPr>
          <a:lstStyle>
            <a:lvl1pPr marL="228594" indent="-228594">
              <a:buFontTx/>
              <a:buBlip>
                <a:blip r:embed="rId2"/>
              </a:buBlip>
              <a:defRPr sz="1400" baseline="0">
                <a:solidFill>
                  <a:schemeClr val="tx2"/>
                </a:solidFill>
              </a:defRPr>
            </a:lvl1pPr>
            <a:lvl2pPr marL="685783" indent="-228594">
              <a:buFontTx/>
              <a:buBlip>
                <a:blip r:embed="rId2"/>
              </a:buBlip>
              <a:defRPr sz="1400" baseline="0">
                <a:solidFill>
                  <a:schemeClr val="tx2"/>
                </a:solidFill>
              </a:defRPr>
            </a:lvl2pPr>
            <a:lvl3pPr marL="1142971" indent="-228594">
              <a:buFontTx/>
              <a:buBlip>
                <a:blip r:embed="rId2"/>
              </a:buBlip>
              <a:defRPr sz="1400" baseline="0">
                <a:solidFill>
                  <a:schemeClr val="tx2"/>
                </a:solidFill>
              </a:defRPr>
            </a:lvl3pPr>
            <a:lvl4pPr marL="1600160" indent="-228594">
              <a:buFontTx/>
              <a:buBlip>
                <a:blip r:embed="rId2"/>
              </a:buBlip>
              <a:defRPr sz="1400" baseline="0">
                <a:solidFill>
                  <a:schemeClr val="tx2"/>
                </a:solidFill>
              </a:defRPr>
            </a:lvl4pPr>
            <a:lvl5pPr marL="2057349" indent="-228594">
              <a:buFontTx/>
              <a:buBlip>
                <a:blip r:embed="rId2"/>
              </a:buBlip>
              <a:defRPr sz="1400"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
        <p:nvSpPr>
          <p:cNvPr id="14" name="Content Placeholder 2"/>
          <p:cNvSpPr>
            <a:spLocks noGrp="1"/>
          </p:cNvSpPr>
          <p:nvPr>
            <p:ph sz="half" idx="16"/>
          </p:nvPr>
        </p:nvSpPr>
        <p:spPr>
          <a:xfrm>
            <a:off x="8113801" y="1499189"/>
            <a:ext cx="3240000" cy="4885901"/>
          </a:xfrm>
        </p:spPr>
        <p:txBody>
          <a:bodyPr>
            <a:normAutofit/>
          </a:bodyPr>
          <a:lstStyle>
            <a:lvl1pPr marL="228594" indent="-228594">
              <a:buFontTx/>
              <a:buBlip>
                <a:blip r:embed="rId2"/>
              </a:buBlip>
              <a:defRPr sz="1400" baseline="0">
                <a:solidFill>
                  <a:schemeClr val="tx2"/>
                </a:solidFill>
              </a:defRPr>
            </a:lvl1pPr>
            <a:lvl2pPr marL="685783" indent="-228594">
              <a:buFontTx/>
              <a:buBlip>
                <a:blip r:embed="rId2"/>
              </a:buBlip>
              <a:defRPr sz="1400" baseline="0">
                <a:solidFill>
                  <a:schemeClr val="tx2"/>
                </a:solidFill>
              </a:defRPr>
            </a:lvl2pPr>
            <a:lvl3pPr marL="1142971" indent="-228594">
              <a:buFontTx/>
              <a:buBlip>
                <a:blip r:embed="rId2"/>
              </a:buBlip>
              <a:defRPr sz="1400" baseline="0">
                <a:solidFill>
                  <a:schemeClr val="tx2"/>
                </a:solidFill>
              </a:defRPr>
            </a:lvl3pPr>
            <a:lvl4pPr marL="1600160" indent="-228594">
              <a:buFontTx/>
              <a:buBlip>
                <a:blip r:embed="rId2"/>
              </a:buBlip>
              <a:defRPr sz="1400" baseline="0">
                <a:solidFill>
                  <a:schemeClr val="tx2"/>
                </a:solidFill>
              </a:defRPr>
            </a:lvl4pPr>
            <a:lvl5pPr marL="2057349" indent="-228594">
              <a:buFontTx/>
              <a:buBlip>
                <a:blip r:embed="rId2"/>
              </a:buBlip>
              <a:defRPr sz="1400"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Tree>
    <p:extLst>
      <p:ext uri="{BB962C8B-B14F-4D97-AF65-F5344CB8AC3E}">
        <p14:creationId xmlns:p14="http://schemas.microsoft.com/office/powerpoint/2010/main" val="1206140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02488" y="365125"/>
            <a:ext cx="10051312" cy="1325563"/>
          </a:xfrm>
          <a:prstGeom prst="rect">
            <a:avLst/>
          </a:prstGeom>
        </p:spPr>
        <p:txBody>
          <a:bodyPr vert="horz" lIns="91440" tIns="45720" rIns="91440" bIns="45720" rtlCol="0" anchor="ctr">
            <a:normAutofit/>
          </a:bodyPr>
          <a:lstStyle/>
          <a:p>
            <a:r>
              <a:rPr lang="en-US"/>
              <a:t>Click to edit Master title style</a:t>
            </a:r>
            <a:endParaRPr lang="et-EE" dirty="0"/>
          </a:p>
        </p:txBody>
      </p:sp>
      <p:sp>
        <p:nvSpPr>
          <p:cNvPr id="3" name="Text Placeholder 2"/>
          <p:cNvSpPr>
            <a:spLocks noGrp="1"/>
          </p:cNvSpPr>
          <p:nvPr>
            <p:ph type="body" idx="1"/>
          </p:nvPr>
        </p:nvSpPr>
        <p:spPr>
          <a:xfrm>
            <a:off x="1302488" y="1825625"/>
            <a:ext cx="10051312"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t-EE" dirty="0"/>
          </a:p>
        </p:txBody>
      </p:sp>
      <p:sp>
        <p:nvSpPr>
          <p:cNvPr id="6" name="Slide Number Placeholder 5"/>
          <p:cNvSpPr>
            <a:spLocks noGrp="1"/>
          </p:cNvSpPr>
          <p:nvPr>
            <p:ph type="sldNum" sz="quarter" idx="4"/>
          </p:nvPr>
        </p:nvSpPr>
        <p:spPr>
          <a:xfrm>
            <a:off x="186072" y="6031614"/>
            <a:ext cx="452104" cy="365125"/>
          </a:xfrm>
          <a:prstGeom prst="rect">
            <a:avLst/>
          </a:prstGeom>
        </p:spPr>
        <p:txBody>
          <a:bodyPr vert="horz" lIns="91440" tIns="45720" rIns="91440" bIns="45720" rtlCol="0" anchor="ctr"/>
          <a:lstStyle>
            <a:lvl1pPr algn="r">
              <a:defRPr sz="1200">
                <a:solidFill>
                  <a:schemeClr val="bg1"/>
                </a:solidFill>
              </a:defRPr>
            </a:lvl1pPr>
          </a:lstStyle>
          <a:p>
            <a:fld id="{9C3A84B4-50EE-4E03-B6D7-AB5456BA3390}" type="slidenum">
              <a:rPr lang="et-EE" smtClean="0"/>
              <a:pPr/>
              <a:t>‹#›</a:t>
            </a:fld>
            <a:endParaRPr lang="et-EE" dirty="0"/>
          </a:p>
        </p:txBody>
      </p:sp>
    </p:spTree>
    <p:extLst>
      <p:ext uri="{BB962C8B-B14F-4D97-AF65-F5344CB8AC3E}">
        <p14:creationId xmlns:p14="http://schemas.microsoft.com/office/powerpoint/2010/main" val="358243805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63" r:id="rId4"/>
    <p:sldLayoutId id="2147483664" r:id="rId5"/>
    <p:sldLayoutId id="2147483665" r:id="rId6"/>
    <p:sldLayoutId id="2147483652" r:id="rId7"/>
    <p:sldLayoutId id="2147483666" r:id="rId8"/>
  </p:sldLayoutIdLst>
  <p:hf hdr="0" ftr="0" dt="0"/>
  <p:txStyles>
    <p:titleStyle>
      <a:lvl1pPr algn="l" defTabSz="914377" rtl="0" eaLnBrk="1" latinLnBrk="0" hangingPunct="1">
        <a:lnSpc>
          <a:spcPct val="90000"/>
        </a:lnSpc>
        <a:spcBef>
          <a:spcPct val="0"/>
        </a:spcBef>
        <a:buNone/>
        <a:defRPr sz="5000" kern="1200">
          <a:solidFill>
            <a:srgbClr val="A01E28"/>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200" kern="1200">
          <a:solidFill>
            <a:schemeClr val="tx2"/>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5.xml"/><Relationship Id="rId1" Type="http://schemas.openxmlformats.org/officeDocument/2006/relationships/slideLayout" Target="../slideLayouts/slideLayout6.xml"/><Relationship Id="rId4" Type="http://schemas.openxmlformats.org/officeDocument/2006/relationships/slide" Target="slide2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hyperlink" Target="mailto:liis@turu-uuringute.ee" TargetMode="Externa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itle 66"/>
          <p:cNvSpPr>
            <a:spLocks noGrp="1"/>
          </p:cNvSpPr>
          <p:nvPr>
            <p:ph type="ctrTitle"/>
          </p:nvPr>
        </p:nvSpPr>
        <p:spPr/>
        <p:txBody>
          <a:bodyPr>
            <a:normAutofit fontScale="90000"/>
          </a:bodyPr>
          <a:lstStyle/>
          <a:p>
            <a:r>
              <a:rPr lang="en-GB" dirty="0" err="1"/>
              <a:t>Liiklemine</a:t>
            </a:r>
            <a:r>
              <a:rPr lang="en-GB" dirty="0"/>
              <a:t>  </a:t>
            </a:r>
            <a:r>
              <a:rPr lang="en-GB" dirty="0" err="1"/>
              <a:t>pimeda</a:t>
            </a:r>
            <a:r>
              <a:rPr lang="en-GB" dirty="0"/>
              <a:t> </a:t>
            </a:r>
            <a:r>
              <a:rPr lang="en-GB" dirty="0" err="1"/>
              <a:t>ajal</a:t>
            </a:r>
            <a:r>
              <a:rPr lang="en-GB" dirty="0"/>
              <a:t>, </a:t>
            </a:r>
            <a:r>
              <a:rPr lang="en-GB" dirty="0" err="1"/>
              <a:t>liikluskasvatus</a:t>
            </a:r>
            <a:r>
              <a:rPr lang="en-GB" dirty="0"/>
              <a:t> </a:t>
            </a:r>
            <a:r>
              <a:rPr lang="en-GB" dirty="0" err="1"/>
              <a:t>ja</a:t>
            </a:r>
            <a:r>
              <a:rPr lang="en-GB" dirty="0"/>
              <a:t> </a:t>
            </a:r>
            <a:br>
              <a:rPr lang="en-GB" dirty="0"/>
            </a:br>
            <a:r>
              <a:rPr lang="en-GB" dirty="0"/>
              <a:t>tee </a:t>
            </a:r>
            <a:r>
              <a:rPr lang="en-GB" dirty="0" err="1"/>
              <a:t>ületamine</a:t>
            </a:r>
            <a:endParaRPr lang="en-GB" dirty="0"/>
          </a:p>
        </p:txBody>
      </p:sp>
      <p:sp>
        <p:nvSpPr>
          <p:cNvPr id="68" name="Subtitle 67"/>
          <p:cNvSpPr>
            <a:spLocks noGrp="1"/>
          </p:cNvSpPr>
          <p:nvPr>
            <p:ph type="subTitle" idx="1"/>
          </p:nvPr>
        </p:nvSpPr>
        <p:spPr/>
        <p:txBody>
          <a:bodyPr/>
          <a:lstStyle/>
          <a:p>
            <a:r>
              <a:rPr lang="en-GB" dirty="0"/>
              <a:t>12/202</a:t>
            </a:r>
            <a:r>
              <a:rPr lang="et-EE" dirty="0"/>
              <a:t>2</a:t>
            </a:r>
            <a:endParaRPr lang="en-GB" dirty="0"/>
          </a:p>
          <a:p>
            <a:r>
              <a:rPr lang="en-GB" dirty="0" err="1"/>
              <a:t>Transpordiamet</a:t>
            </a:r>
            <a:endParaRPr lang="en-GB" dirty="0"/>
          </a:p>
        </p:txBody>
      </p:sp>
      <p:pic>
        <p:nvPicPr>
          <p:cNvPr id="10" name="Picture Placeholder 9">
            <a:extLst>
              <a:ext uri="{FF2B5EF4-FFF2-40B4-BE49-F238E27FC236}">
                <a16:creationId xmlns:a16="http://schemas.microsoft.com/office/drawing/2014/main" id="{4C7F8DB9-7379-0C46-AA6E-87CB8E2692AB}"/>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9185" r="29185"/>
          <a:stretch>
            <a:fillRect/>
          </a:stretch>
        </p:blipFill>
        <p:spPr/>
      </p:pic>
    </p:spTree>
    <p:extLst>
      <p:ext uri="{BB962C8B-B14F-4D97-AF65-F5344CB8AC3E}">
        <p14:creationId xmlns:p14="http://schemas.microsoft.com/office/powerpoint/2010/main" val="2088540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isu kohatäide 6">
            <a:extLst>
              <a:ext uri="{FF2B5EF4-FFF2-40B4-BE49-F238E27FC236}">
                <a16:creationId xmlns:a16="http://schemas.microsoft.com/office/drawing/2014/main" id="{9928E623-67C0-1991-12DE-6E38B74A3F93}"/>
              </a:ext>
            </a:extLst>
          </p:cNvPr>
          <p:cNvPicPr>
            <a:picLocks noGrp="1" noChangeAspect="1"/>
          </p:cNvPicPr>
          <p:nvPr>
            <p:ph sz="half" idx="13"/>
          </p:nvPr>
        </p:nvPicPr>
        <p:blipFill>
          <a:blip r:embed="rId2"/>
          <a:stretch>
            <a:fillRect/>
          </a:stretch>
        </p:blipFill>
        <p:spPr>
          <a:xfrm>
            <a:off x="6494463" y="1582122"/>
            <a:ext cx="4859337" cy="4719280"/>
          </a:xfrm>
          <a:prstGeom prst="rect">
            <a:avLst/>
          </a:prstGeom>
        </p:spPr>
      </p:pic>
      <p:sp>
        <p:nvSpPr>
          <p:cNvPr id="2" name="Title 1">
            <a:extLst>
              <a:ext uri="{FF2B5EF4-FFF2-40B4-BE49-F238E27FC236}">
                <a16:creationId xmlns:a16="http://schemas.microsoft.com/office/drawing/2014/main" id="{DD0543B1-E7C3-8042-B644-90D93B87FDF5}"/>
              </a:ext>
            </a:extLst>
          </p:cNvPr>
          <p:cNvSpPr>
            <a:spLocks noGrp="1"/>
          </p:cNvSpPr>
          <p:nvPr>
            <p:ph type="title"/>
          </p:nvPr>
        </p:nvSpPr>
        <p:spPr/>
        <p:txBody>
          <a:bodyPr/>
          <a:lstStyle/>
          <a:p>
            <a:r>
              <a:rPr lang="et-EE" dirty="0"/>
              <a:t>Helkuri kandmine</a:t>
            </a:r>
          </a:p>
        </p:txBody>
      </p:sp>
      <p:sp>
        <p:nvSpPr>
          <p:cNvPr id="5" name="Subtitle 4">
            <a:extLst>
              <a:ext uri="{FF2B5EF4-FFF2-40B4-BE49-F238E27FC236}">
                <a16:creationId xmlns:a16="http://schemas.microsoft.com/office/drawing/2014/main" id="{BA1ABE05-4B4F-AB49-8473-333A3FE62FFF}"/>
              </a:ext>
            </a:extLst>
          </p:cNvPr>
          <p:cNvSpPr>
            <a:spLocks noGrp="1"/>
          </p:cNvSpPr>
          <p:nvPr>
            <p:ph type="subTitle" idx="14"/>
          </p:nvPr>
        </p:nvSpPr>
        <p:spPr/>
        <p:txBody>
          <a:bodyPr/>
          <a:lstStyle/>
          <a:p>
            <a:r>
              <a:rPr lang="et-EE" dirty="0"/>
              <a:t>Helkuri kandmine</a:t>
            </a:r>
          </a:p>
        </p:txBody>
      </p:sp>
      <p:cxnSp>
        <p:nvCxnSpPr>
          <p:cNvPr id="31" name="Straight Connector 30">
            <a:extLst>
              <a:ext uri="{FF2B5EF4-FFF2-40B4-BE49-F238E27FC236}">
                <a16:creationId xmlns:a16="http://schemas.microsoft.com/office/drawing/2014/main" id="{FDD87BD6-D408-408F-8A7D-D075AF6FFAF7}"/>
              </a:ext>
            </a:extLst>
          </p:cNvPr>
          <p:cNvCxnSpPr>
            <a:cxnSpLocks/>
          </p:cNvCxnSpPr>
          <p:nvPr/>
        </p:nvCxnSpPr>
        <p:spPr>
          <a:xfrm>
            <a:off x="10557424" y="2257859"/>
            <a:ext cx="1" cy="3794439"/>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pic>
        <p:nvPicPr>
          <p:cNvPr id="6" name="Sisu kohatäide 5">
            <a:extLst>
              <a:ext uri="{FF2B5EF4-FFF2-40B4-BE49-F238E27FC236}">
                <a16:creationId xmlns:a16="http://schemas.microsoft.com/office/drawing/2014/main" id="{1C0C7EAB-756C-C38A-C656-135C8936B717}"/>
              </a:ext>
            </a:extLst>
          </p:cNvPr>
          <p:cNvPicPr>
            <a:picLocks noGrp="1" noChangeAspect="1"/>
          </p:cNvPicPr>
          <p:nvPr>
            <p:ph sz="half" idx="1"/>
          </p:nvPr>
        </p:nvPicPr>
        <p:blipFill>
          <a:blip r:embed="rId3"/>
          <a:stretch>
            <a:fillRect/>
          </a:stretch>
        </p:blipFill>
        <p:spPr>
          <a:xfrm>
            <a:off x="1592331" y="1524489"/>
            <a:ext cx="4279763" cy="4834547"/>
          </a:xfrm>
          <a:prstGeom prst="rect">
            <a:avLst/>
          </a:prstGeom>
        </p:spPr>
      </p:pic>
    </p:spTree>
    <p:extLst>
      <p:ext uri="{BB962C8B-B14F-4D97-AF65-F5344CB8AC3E}">
        <p14:creationId xmlns:p14="http://schemas.microsoft.com/office/powerpoint/2010/main" val="3187707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543B1-E7C3-8042-B644-90D93B87FDF5}"/>
              </a:ext>
            </a:extLst>
          </p:cNvPr>
          <p:cNvSpPr>
            <a:spLocks noGrp="1"/>
          </p:cNvSpPr>
          <p:nvPr>
            <p:ph type="title"/>
          </p:nvPr>
        </p:nvSpPr>
        <p:spPr/>
        <p:txBody>
          <a:bodyPr/>
          <a:lstStyle/>
          <a:p>
            <a:r>
              <a:rPr lang="et-EE" dirty="0"/>
              <a:t>Helkuri kandmine</a:t>
            </a:r>
          </a:p>
        </p:txBody>
      </p:sp>
      <p:sp>
        <p:nvSpPr>
          <p:cNvPr id="5" name="Subtitle 4">
            <a:extLst>
              <a:ext uri="{FF2B5EF4-FFF2-40B4-BE49-F238E27FC236}">
                <a16:creationId xmlns:a16="http://schemas.microsoft.com/office/drawing/2014/main" id="{BA1ABE05-4B4F-AB49-8473-333A3FE62FFF}"/>
              </a:ext>
            </a:extLst>
          </p:cNvPr>
          <p:cNvSpPr>
            <a:spLocks noGrp="1"/>
          </p:cNvSpPr>
          <p:nvPr>
            <p:ph type="subTitle" idx="14"/>
          </p:nvPr>
        </p:nvSpPr>
        <p:spPr/>
        <p:txBody>
          <a:bodyPr/>
          <a:lstStyle/>
          <a:p>
            <a:r>
              <a:rPr lang="et-EE" dirty="0"/>
              <a:t>Helkuri kasutamine LASTE puhul ja kasutatav helkuri tüüp</a:t>
            </a:r>
          </a:p>
        </p:txBody>
      </p:sp>
      <p:pic>
        <p:nvPicPr>
          <p:cNvPr id="6" name="Sisu kohatäide 5">
            <a:extLst>
              <a:ext uri="{FF2B5EF4-FFF2-40B4-BE49-F238E27FC236}">
                <a16:creationId xmlns:a16="http://schemas.microsoft.com/office/drawing/2014/main" id="{008CC0E1-D1F3-2813-F291-8BCBCDB2824A}"/>
              </a:ext>
            </a:extLst>
          </p:cNvPr>
          <p:cNvPicPr>
            <a:picLocks noGrp="1" noChangeAspect="1"/>
          </p:cNvPicPr>
          <p:nvPr>
            <p:ph sz="half" idx="1"/>
          </p:nvPr>
        </p:nvPicPr>
        <p:blipFill>
          <a:blip r:embed="rId2"/>
          <a:stretch>
            <a:fillRect/>
          </a:stretch>
        </p:blipFill>
        <p:spPr>
          <a:xfrm>
            <a:off x="1641103" y="1533634"/>
            <a:ext cx="4182218" cy="4816257"/>
          </a:xfrm>
          <a:prstGeom prst="rect">
            <a:avLst/>
          </a:prstGeom>
        </p:spPr>
      </p:pic>
    </p:spTree>
    <p:extLst>
      <p:ext uri="{BB962C8B-B14F-4D97-AF65-F5344CB8AC3E}">
        <p14:creationId xmlns:p14="http://schemas.microsoft.com/office/powerpoint/2010/main" val="3257479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543B1-E7C3-8042-B644-90D93B87FDF5}"/>
              </a:ext>
            </a:extLst>
          </p:cNvPr>
          <p:cNvSpPr>
            <a:spLocks noGrp="1"/>
          </p:cNvSpPr>
          <p:nvPr>
            <p:ph type="title"/>
          </p:nvPr>
        </p:nvSpPr>
        <p:spPr/>
        <p:txBody>
          <a:bodyPr/>
          <a:lstStyle/>
          <a:p>
            <a:r>
              <a:rPr lang="et-EE" dirty="0"/>
              <a:t>Helkuri kandmine</a:t>
            </a:r>
          </a:p>
        </p:txBody>
      </p:sp>
      <p:sp>
        <p:nvSpPr>
          <p:cNvPr id="5" name="Subtitle 4">
            <a:extLst>
              <a:ext uri="{FF2B5EF4-FFF2-40B4-BE49-F238E27FC236}">
                <a16:creationId xmlns:a16="http://schemas.microsoft.com/office/drawing/2014/main" id="{BA1ABE05-4B4F-AB49-8473-333A3FE62FFF}"/>
              </a:ext>
            </a:extLst>
          </p:cNvPr>
          <p:cNvSpPr>
            <a:spLocks noGrp="1"/>
          </p:cNvSpPr>
          <p:nvPr>
            <p:ph type="subTitle" idx="14"/>
          </p:nvPr>
        </p:nvSpPr>
        <p:spPr/>
        <p:txBody>
          <a:bodyPr/>
          <a:lstStyle/>
          <a:p>
            <a:r>
              <a:rPr lang="et-EE" dirty="0"/>
              <a:t>Helkuri tüüp</a:t>
            </a:r>
          </a:p>
        </p:txBody>
      </p:sp>
      <p:sp>
        <p:nvSpPr>
          <p:cNvPr id="4" name="Content Placeholder 3">
            <a:extLst>
              <a:ext uri="{FF2B5EF4-FFF2-40B4-BE49-F238E27FC236}">
                <a16:creationId xmlns:a16="http://schemas.microsoft.com/office/drawing/2014/main" id="{71FAFE20-1793-084E-8D61-892787DE41C0}"/>
              </a:ext>
            </a:extLst>
          </p:cNvPr>
          <p:cNvSpPr>
            <a:spLocks noGrp="1"/>
          </p:cNvSpPr>
          <p:nvPr>
            <p:ph sz="half" idx="1"/>
          </p:nvPr>
        </p:nvSpPr>
        <p:spPr/>
        <p:txBody>
          <a:bodyPr>
            <a:normAutofit/>
          </a:bodyPr>
          <a:lstStyle/>
          <a:p>
            <a:r>
              <a:rPr lang="et-EE" dirty="0"/>
              <a:t>Kõige levinumaks helkuritüübiks on </a:t>
            </a:r>
            <a:r>
              <a:rPr lang="et-EE" dirty="0">
                <a:solidFill>
                  <a:schemeClr val="accent1"/>
                </a:solidFill>
              </a:rPr>
              <a:t>rippuv helkur </a:t>
            </a:r>
            <a:r>
              <a:rPr lang="et-EE" dirty="0"/>
              <a:t>– enam kui 8 helkurikandjat kümnest kasutab just seda tüüpi helkurit. Rippuvat helkurit kasutavad sagedamini naised, üle 64-aastased.</a:t>
            </a:r>
          </a:p>
          <a:p>
            <a:r>
              <a:rPr lang="et-EE" dirty="0"/>
              <a:t>Ligi kolmandikul on </a:t>
            </a:r>
            <a:r>
              <a:rPr lang="et-EE" dirty="0">
                <a:solidFill>
                  <a:schemeClr val="accent1"/>
                </a:solidFill>
              </a:rPr>
              <a:t>püsivalt riietele kinnitatud/õmmeldud helkur </a:t>
            </a:r>
            <a:r>
              <a:rPr lang="et-EE" dirty="0"/>
              <a:t>või ümber </a:t>
            </a:r>
            <a:r>
              <a:rPr lang="et-EE" dirty="0">
                <a:solidFill>
                  <a:schemeClr val="accent1"/>
                </a:solidFill>
              </a:rPr>
              <a:t>käe keerduv helkur</a:t>
            </a:r>
            <a:r>
              <a:rPr lang="et-EE" dirty="0"/>
              <a:t>. Püsivalt riietele kinnitatud helkurite kasutamine on aastaga sagenenud, ümber käe keerduva helkuri kasutamine aga jäänud samale tasemele.</a:t>
            </a:r>
            <a:r>
              <a:rPr lang="et-EE" dirty="0">
                <a:solidFill>
                  <a:schemeClr val="accent1"/>
                </a:solidFill>
              </a:rPr>
              <a:t> Riietele püsivalt õmmeldud helkur </a:t>
            </a:r>
            <a:r>
              <a:rPr lang="et-EE" dirty="0"/>
              <a:t>on sagedamini kasutusel meeste, 25-49-aastaste ja peamiselt autojuhtide ja </a:t>
            </a:r>
            <a:r>
              <a:rPr lang="et-EE" dirty="0" err="1"/>
              <a:t>kergliikuriga</a:t>
            </a:r>
            <a:r>
              <a:rPr lang="et-EE" dirty="0"/>
              <a:t> liiklejate seas. </a:t>
            </a:r>
          </a:p>
          <a:p>
            <a:r>
              <a:rPr lang="et-EE" dirty="0"/>
              <a:t>Kümnendik helkurikandjaist kasutab erinevaid </a:t>
            </a:r>
            <a:r>
              <a:rPr lang="et-EE" dirty="0">
                <a:solidFill>
                  <a:schemeClr val="accent1"/>
                </a:solidFill>
              </a:rPr>
              <a:t>lampe </a:t>
            </a:r>
            <a:r>
              <a:rPr lang="et-EE" dirty="0"/>
              <a:t>ja muid </a:t>
            </a:r>
            <a:r>
              <a:rPr lang="et-EE" dirty="0">
                <a:solidFill>
                  <a:schemeClr val="accent1"/>
                </a:solidFill>
              </a:rPr>
              <a:t>ajutiselt kinnitatavaid helkurlinte või -paelu</a:t>
            </a:r>
            <a:r>
              <a:rPr lang="et-EE" dirty="0"/>
              <a:t>. Nende puhul pole kasutajate osakaal oluliselt muutunud.</a:t>
            </a:r>
            <a:r>
              <a:rPr lang="et-EE" dirty="0">
                <a:solidFill>
                  <a:schemeClr val="accent1"/>
                </a:solidFill>
              </a:rPr>
              <a:t> Taskulampi</a:t>
            </a:r>
            <a:r>
              <a:rPr lang="et-EE" dirty="0"/>
              <a:t> kasutavad sagedamini noorimad, eestikeelsed ja samuti maapiirkondade elanikud.</a:t>
            </a:r>
          </a:p>
          <a:p>
            <a:r>
              <a:rPr lang="et-EE" dirty="0">
                <a:solidFill>
                  <a:schemeClr val="accent1"/>
                </a:solidFill>
              </a:rPr>
              <a:t>Helkurvesti </a:t>
            </a:r>
            <a:r>
              <a:rPr lang="et-EE" dirty="0"/>
              <a:t>omab 10% helkurikandjaist, so ca 106 tuhandel elanikul; sagedamini 35-49-aastaste ja maapiirkondade elanikel.</a:t>
            </a:r>
          </a:p>
          <a:p>
            <a:r>
              <a:rPr lang="et-EE" dirty="0"/>
              <a:t>Jalgratturid kasutavad kõiki enda nähtavaks tegemise vahendeid keskmisest sagedamini.</a:t>
            </a:r>
          </a:p>
        </p:txBody>
      </p:sp>
      <p:pic>
        <p:nvPicPr>
          <p:cNvPr id="7" name="Sisu kohatäide 6">
            <a:extLst>
              <a:ext uri="{FF2B5EF4-FFF2-40B4-BE49-F238E27FC236}">
                <a16:creationId xmlns:a16="http://schemas.microsoft.com/office/drawing/2014/main" id="{EAB25E6F-20AB-83D2-5A23-832B565B4C6D}"/>
              </a:ext>
            </a:extLst>
          </p:cNvPr>
          <p:cNvPicPr>
            <a:picLocks noGrp="1" noChangeAspect="1"/>
          </p:cNvPicPr>
          <p:nvPr>
            <p:ph sz="half" idx="13"/>
          </p:nvPr>
        </p:nvPicPr>
        <p:blipFill>
          <a:blip r:embed="rId2"/>
          <a:stretch>
            <a:fillRect/>
          </a:stretch>
        </p:blipFill>
        <p:spPr>
          <a:xfrm>
            <a:off x="6842167" y="1530585"/>
            <a:ext cx="4163929" cy="4822354"/>
          </a:xfrm>
          <a:prstGeom prst="rect">
            <a:avLst/>
          </a:prstGeom>
        </p:spPr>
      </p:pic>
    </p:spTree>
    <p:extLst>
      <p:ext uri="{BB962C8B-B14F-4D97-AF65-F5344CB8AC3E}">
        <p14:creationId xmlns:p14="http://schemas.microsoft.com/office/powerpoint/2010/main" val="1939482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E3509F-B9C3-7144-9915-F4C16708C5FC}"/>
              </a:ext>
            </a:extLst>
          </p:cNvPr>
          <p:cNvSpPr>
            <a:spLocks noGrp="1"/>
          </p:cNvSpPr>
          <p:nvPr>
            <p:ph type="title"/>
          </p:nvPr>
        </p:nvSpPr>
        <p:spPr/>
        <p:txBody>
          <a:bodyPr/>
          <a:lstStyle/>
          <a:p>
            <a:r>
              <a:rPr lang="et-EE" dirty="0"/>
              <a:t>Helkuri kandmine</a:t>
            </a:r>
          </a:p>
        </p:txBody>
      </p:sp>
      <p:sp>
        <p:nvSpPr>
          <p:cNvPr id="2" name="Content Placeholder 1">
            <a:extLst>
              <a:ext uri="{FF2B5EF4-FFF2-40B4-BE49-F238E27FC236}">
                <a16:creationId xmlns:a16="http://schemas.microsoft.com/office/drawing/2014/main" id="{6E0CD542-3127-A14F-9D88-CB692463F69D}"/>
              </a:ext>
            </a:extLst>
          </p:cNvPr>
          <p:cNvSpPr>
            <a:spLocks noGrp="1"/>
          </p:cNvSpPr>
          <p:nvPr>
            <p:ph sz="half" idx="1"/>
          </p:nvPr>
        </p:nvSpPr>
        <p:spPr/>
        <p:txBody>
          <a:bodyPr>
            <a:normAutofit/>
          </a:bodyPr>
          <a:lstStyle/>
          <a:p>
            <a:r>
              <a:rPr lang="et-EE" dirty="0"/>
              <a:t>65% helkurikandjaist on selle endale </a:t>
            </a:r>
            <a:r>
              <a:rPr lang="et-EE" dirty="0">
                <a:solidFill>
                  <a:schemeClr val="accent1"/>
                </a:solidFill>
              </a:rPr>
              <a:t>ise ostnud </a:t>
            </a:r>
            <a:r>
              <a:rPr lang="et-EE" dirty="0"/>
              <a:t>(sagedamini 50-64-aastased), </a:t>
            </a:r>
            <a:r>
              <a:rPr lang="et-EE" dirty="0">
                <a:solidFill>
                  <a:schemeClr val="accent1"/>
                </a:solidFill>
              </a:rPr>
              <a:t>veidi enam kui </a:t>
            </a:r>
            <a:r>
              <a:rPr lang="et-EE" dirty="0"/>
              <a:t>kolmandik on selle saanud </a:t>
            </a:r>
            <a:r>
              <a:rPr lang="et-EE" dirty="0">
                <a:solidFill>
                  <a:schemeClr val="accent1"/>
                </a:solidFill>
              </a:rPr>
              <a:t>kingituseks</a:t>
            </a:r>
            <a:r>
              <a:rPr lang="et-EE" dirty="0"/>
              <a:t> (sagedamini eestikeelsed ja  maapiirkondade elanikud, autos kaasliiklejad), lisaks 22% </a:t>
            </a:r>
            <a:r>
              <a:rPr lang="et-EE" dirty="0">
                <a:solidFill>
                  <a:schemeClr val="accent1"/>
                </a:solidFill>
              </a:rPr>
              <a:t>väliüritustelt </a:t>
            </a:r>
            <a:r>
              <a:rPr lang="et-EE" dirty="0"/>
              <a:t>(sagedamini 15-24-aastased), 12% muu tarbekauba ostmisel, pea kümnendiku kodanike algatuse ja koolituste käigus, 4% politseinike käest helkurikontrolli käigus.</a:t>
            </a:r>
          </a:p>
          <a:p>
            <a:r>
              <a:rPr lang="et-EE" dirty="0">
                <a:solidFill>
                  <a:schemeClr val="accent1"/>
                </a:solidFill>
              </a:rPr>
              <a:t>Muude</a:t>
            </a:r>
            <a:r>
              <a:rPr lang="et-EE" dirty="0"/>
              <a:t> vastustena nimetati, et helkur on leitud.</a:t>
            </a:r>
          </a:p>
          <a:p>
            <a:r>
              <a:rPr lang="et-EE" dirty="0"/>
              <a:t>Helkuri </a:t>
            </a:r>
            <a:r>
              <a:rPr lang="et-EE" dirty="0" err="1"/>
              <a:t>vmt</a:t>
            </a:r>
            <a:r>
              <a:rPr lang="et-EE" dirty="0"/>
              <a:t> saamise kohad pole aja jooksul oluliselt muutunud.</a:t>
            </a:r>
          </a:p>
          <a:p>
            <a:pPr marL="0" indent="0">
              <a:buNone/>
            </a:pPr>
            <a:endParaRPr lang="et-EE" dirty="0"/>
          </a:p>
          <a:p>
            <a:pPr marL="0" indent="0">
              <a:buNone/>
            </a:pPr>
            <a:endParaRPr lang="et-EE" dirty="0"/>
          </a:p>
          <a:p>
            <a:endParaRPr lang="et-EE" dirty="0"/>
          </a:p>
          <a:p>
            <a:endParaRPr lang="et-EE" dirty="0"/>
          </a:p>
          <a:p>
            <a:endParaRPr lang="et-EE" dirty="0"/>
          </a:p>
        </p:txBody>
      </p:sp>
      <p:sp>
        <p:nvSpPr>
          <p:cNvPr id="4" name="Subtitle 3">
            <a:extLst>
              <a:ext uri="{FF2B5EF4-FFF2-40B4-BE49-F238E27FC236}">
                <a16:creationId xmlns:a16="http://schemas.microsoft.com/office/drawing/2014/main" id="{3E2E0AC1-88EC-DE45-8BDF-7098D76CD73F}"/>
              </a:ext>
            </a:extLst>
          </p:cNvPr>
          <p:cNvSpPr>
            <a:spLocks noGrp="1"/>
          </p:cNvSpPr>
          <p:nvPr>
            <p:ph type="subTitle" idx="14"/>
          </p:nvPr>
        </p:nvSpPr>
        <p:spPr/>
        <p:txBody>
          <a:bodyPr/>
          <a:lstStyle/>
          <a:p>
            <a:r>
              <a:rPr lang="et-EE" dirty="0"/>
              <a:t>Helkuri soetamine</a:t>
            </a:r>
          </a:p>
        </p:txBody>
      </p:sp>
      <p:pic>
        <p:nvPicPr>
          <p:cNvPr id="12" name="Sisu kohatäide 11">
            <a:extLst>
              <a:ext uri="{FF2B5EF4-FFF2-40B4-BE49-F238E27FC236}">
                <a16:creationId xmlns:a16="http://schemas.microsoft.com/office/drawing/2014/main" id="{31EFC425-986D-ABA2-D438-28027C1969B7}"/>
              </a:ext>
            </a:extLst>
          </p:cNvPr>
          <p:cNvPicPr>
            <a:picLocks noGrp="1" noChangeAspect="1"/>
          </p:cNvPicPr>
          <p:nvPr>
            <p:ph sz="half" idx="13"/>
          </p:nvPr>
        </p:nvPicPr>
        <p:blipFill>
          <a:blip r:embed="rId2"/>
          <a:stretch>
            <a:fillRect/>
          </a:stretch>
        </p:blipFill>
        <p:spPr>
          <a:xfrm>
            <a:off x="6799491" y="1567164"/>
            <a:ext cx="4249280" cy="4749196"/>
          </a:xfrm>
          <a:prstGeom prst="rect">
            <a:avLst/>
          </a:prstGeom>
        </p:spPr>
      </p:pic>
    </p:spTree>
    <p:extLst>
      <p:ext uri="{BB962C8B-B14F-4D97-AF65-F5344CB8AC3E}">
        <p14:creationId xmlns:p14="http://schemas.microsoft.com/office/powerpoint/2010/main" val="2204755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543B1-E7C3-8042-B644-90D93B87FDF5}"/>
              </a:ext>
            </a:extLst>
          </p:cNvPr>
          <p:cNvSpPr>
            <a:spLocks noGrp="1"/>
          </p:cNvSpPr>
          <p:nvPr>
            <p:ph type="title"/>
          </p:nvPr>
        </p:nvSpPr>
        <p:spPr/>
        <p:txBody>
          <a:bodyPr/>
          <a:lstStyle/>
          <a:p>
            <a:r>
              <a:rPr lang="et-EE" dirty="0"/>
              <a:t>Helkuri kandmine</a:t>
            </a:r>
          </a:p>
        </p:txBody>
      </p:sp>
      <p:sp>
        <p:nvSpPr>
          <p:cNvPr id="5" name="Subtitle 4">
            <a:extLst>
              <a:ext uri="{FF2B5EF4-FFF2-40B4-BE49-F238E27FC236}">
                <a16:creationId xmlns:a16="http://schemas.microsoft.com/office/drawing/2014/main" id="{BA1ABE05-4B4F-AB49-8473-333A3FE62FFF}"/>
              </a:ext>
            </a:extLst>
          </p:cNvPr>
          <p:cNvSpPr>
            <a:spLocks noGrp="1"/>
          </p:cNvSpPr>
          <p:nvPr>
            <p:ph type="subTitle" idx="14"/>
          </p:nvPr>
        </p:nvSpPr>
        <p:spPr/>
        <p:txBody>
          <a:bodyPr/>
          <a:lstStyle/>
          <a:p>
            <a:r>
              <a:rPr lang="et-EE" dirty="0"/>
              <a:t>Helkuri soetamine ja CE märgitus</a:t>
            </a:r>
          </a:p>
        </p:txBody>
      </p:sp>
      <p:sp>
        <p:nvSpPr>
          <p:cNvPr id="12" name="Content Placeholder 11">
            <a:extLst>
              <a:ext uri="{FF2B5EF4-FFF2-40B4-BE49-F238E27FC236}">
                <a16:creationId xmlns:a16="http://schemas.microsoft.com/office/drawing/2014/main" id="{FB1574D5-BAF0-2945-BF86-AB052164F425}"/>
              </a:ext>
            </a:extLst>
          </p:cNvPr>
          <p:cNvSpPr>
            <a:spLocks noGrp="1"/>
          </p:cNvSpPr>
          <p:nvPr>
            <p:ph sz="half" idx="1"/>
          </p:nvPr>
        </p:nvSpPr>
        <p:spPr/>
        <p:txBody>
          <a:bodyPr/>
          <a:lstStyle/>
          <a:p>
            <a:r>
              <a:rPr lang="et-EE" dirty="0"/>
              <a:t>28% (so 315 tuhat) helkurikandjaist on pakendilt uurinud, kas helkuril on CE märgistus. </a:t>
            </a:r>
          </a:p>
          <a:p>
            <a:r>
              <a:rPr lang="et-EE" dirty="0"/>
              <a:t>Keskmisest harvemini jälgivad CE märgistuse olemasolu kuni 35-aastased ja tallinlased.</a:t>
            </a:r>
          </a:p>
          <a:p>
            <a:r>
              <a:rPr lang="et-EE" dirty="0"/>
              <a:t>CE märgistust kontrollivate elanike osakaal on tavapärasel tasemel.</a:t>
            </a:r>
          </a:p>
          <a:p>
            <a:endParaRPr lang="et-EE" dirty="0"/>
          </a:p>
        </p:txBody>
      </p:sp>
      <p:pic>
        <p:nvPicPr>
          <p:cNvPr id="6" name="Sisu kohatäide 5">
            <a:extLst>
              <a:ext uri="{FF2B5EF4-FFF2-40B4-BE49-F238E27FC236}">
                <a16:creationId xmlns:a16="http://schemas.microsoft.com/office/drawing/2014/main" id="{68DF3593-A970-4786-AC3C-01CF1724A519}"/>
              </a:ext>
            </a:extLst>
          </p:cNvPr>
          <p:cNvPicPr>
            <a:picLocks noGrp="1" noChangeAspect="1"/>
          </p:cNvPicPr>
          <p:nvPr>
            <p:ph sz="half" idx="13"/>
          </p:nvPr>
        </p:nvPicPr>
        <p:blipFill>
          <a:blip r:embed="rId2"/>
          <a:stretch>
            <a:fillRect/>
          </a:stretch>
        </p:blipFill>
        <p:spPr>
          <a:xfrm>
            <a:off x="6796443" y="1551923"/>
            <a:ext cx="4255377" cy="4779678"/>
          </a:xfrm>
          <a:prstGeom prst="rect">
            <a:avLst/>
          </a:prstGeom>
        </p:spPr>
      </p:pic>
    </p:spTree>
    <p:extLst>
      <p:ext uri="{BB962C8B-B14F-4D97-AF65-F5344CB8AC3E}">
        <p14:creationId xmlns:p14="http://schemas.microsoft.com/office/powerpoint/2010/main" val="2032224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E3509F-B9C3-7144-9915-F4C16708C5FC}"/>
              </a:ext>
            </a:extLst>
          </p:cNvPr>
          <p:cNvSpPr>
            <a:spLocks noGrp="1"/>
          </p:cNvSpPr>
          <p:nvPr>
            <p:ph type="title"/>
          </p:nvPr>
        </p:nvSpPr>
        <p:spPr/>
        <p:txBody>
          <a:bodyPr/>
          <a:lstStyle/>
          <a:p>
            <a:r>
              <a:rPr lang="et-EE" dirty="0"/>
              <a:t>Helkuri kandmine</a:t>
            </a:r>
          </a:p>
        </p:txBody>
      </p:sp>
      <p:sp>
        <p:nvSpPr>
          <p:cNvPr id="2" name="Content Placeholder 1">
            <a:extLst>
              <a:ext uri="{FF2B5EF4-FFF2-40B4-BE49-F238E27FC236}">
                <a16:creationId xmlns:a16="http://schemas.microsoft.com/office/drawing/2014/main" id="{6E0CD542-3127-A14F-9D88-CB692463F69D}"/>
              </a:ext>
            </a:extLst>
          </p:cNvPr>
          <p:cNvSpPr>
            <a:spLocks noGrp="1"/>
          </p:cNvSpPr>
          <p:nvPr>
            <p:ph sz="half" idx="1"/>
          </p:nvPr>
        </p:nvSpPr>
        <p:spPr/>
        <p:txBody>
          <a:bodyPr>
            <a:normAutofit/>
          </a:bodyPr>
          <a:lstStyle/>
          <a:p>
            <a:r>
              <a:rPr lang="et-EE" dirty="0"/>
              <a:t>Vastajad, kes kannavad helkurit ainult mõnikord või ei kanna üldse, tõid helkuri mittekandmise põhjusena esile kõige sagedamini asjaolu, et nad </a:t>
            </a:r>
            <a:r>
              <a:rPr lang="et-EE" dirty="0">
                <a:solidFill>
                  <a:schemeClr val="accent1"/>
                </a:solidFill>
              </a:rPr>
              <a:t>ei liigu eriti jalgsi </a:t>
            </a:r>
            <a:r>
              <a:rPr lang="et-EE" dirty="0"/>
              <a:t>(53%, sagedamini mehed, üle 35-49 ja üle 64-aastased ja maapiirkondade elanikud, autojuhid).</a:t>
            </a:r>
          </a:p>
          <a:p>
            <a:r>
              <a:rPr lang="et-EE" dirty="0">
                <a:solidFill>
                  <a:schemeClr val="accent1"/>
                </a:solidFill>
              </a:rPr>
              <a:t>Unustamist</a:t>
            </a:r>
            <a:r>
              <a:rPr lang="et-EE" dirty="0"/>
              <a:t>, laiskust nentis kokku 32% vastajatest 22% jaoks on peamine põhjendus, et helkurid </a:t>
            </a:r>
            <a:r>
              <a:rPr lang="et-EE" dirty="0">
                <a:solidFill>
                  <a:schemeClr val="accent1"/>
                </a:solidFill>
              </a:rPr>
              <a:t>kipuvad kaduma </a:t>
            </a:r>
            <a:r>
              <a:rPr lang="et-EE" dirty="0"/>
              <a:t>(mõlemal juhul sagedamini naised, kuni 35-aastased, eestikeelsed elanikud, tallinlased ja jalgsi liiklejad) ja 19% jaoks, et nad </a:t>
            </a:r>
            <a:r>
              <a:rPr lang="et-EE" dirty="0">
                <a:solidFill>
                  <a:schemeClr val="accent1"/>
                </a:solidFill>
              </a:rPr>
              <a:t>ei liigu pimedas </a:t>
            </a:r>
            <a:r>
              <a:rPr lang="et-EE" dirty="0"/>
              <a:t>(sagedamini üle 49-aastased). </a:t>
            </a:r>
          </a:p>
          <a:p>
            <a:r>
              <a:rPr lang="et-EE" dirty="0"/>
              <a:t>Võrreldes varasemate uuringutega on seekord helkuri puudumist põhjendatud sagedamini sellega, et see on riiete küljes olemas või selleks pole vajadust. Muid põhjendusi on nimetatud pea samal määral kui eelmistel kordadel.</a:t>
            </a:r>
          </a:p>
          <a:p>
            <a:endParaRPr lang="et-EE" dirty="0"/>
          </a:p>
          <a:p>
            <a:endParaRPr lang="et-EE" dirty="0"/>
          </a:p>
          <a:p>
            <a:endParaRPr lang="et-EE" dirty="0"/>
          </a:p>
        </p:txBody>
      </p:sp>
      <p:sp>
        <p:nvSpPr>
          <p:cNvPr id="4" name="Subtitle 3">
            <a:extLst>
              <a:ext uri="{FF2B5EF4-FFF2-40B4-BE49-F238E27FC236}">
                <a16:creationId xmlns:a16="http://schemas.microsoft.com/office/drawing/2014/main" id="{3E2E0AC1-88EC-DE45-8BDF-7098D76CD73F}"/>
              </a:ext>
            </a:extLst>
          </p:cNvPr>
          <p:cNvSpPr>
            <a:spLocks noGrp="1"/>
          </p:cNvSpPr>
          <p:nvPr>
            <p:ph type="subTitle" idx="14"/>
          </p:nvPr>
        </p:nvSpPr>
        <p:spPr/>
        <p:txBody>
          <a:bodyPr/>
          <a:lstStyle/>
          <a:p>
            <a:r>
              <a:rPr lang="et-EE" dirty="0"/>
              <a:t>Helkuri mitte-kandmise põhjused</a:t>
            </a:r>
          </a:p>
        </p:txBody>
      </p:sp>
      <p:pic>
        <p:nvPicPr>
          <p:cNvPr id="8" name="Sisu kohatäide 7">
            <a:extLst>
              <a:ext uri="{FF2B5EF4-FFF2-40B4-BE49-F238E27FC236}">
                <a16:creationId xmlns:a16="http://schemas.microsoft.com/office/drawing/2014/main" id="{40B48D11-EAAF-E3E5-23FD-703EF485E1FD}"/>
              </a:ext>
            </a:extLst>
          </p:cNvPr>
          <p:cNvPicPr>
            <a:picLocks noGrp="1" noChangeAspect="1"/>
          </p:cNvPicPr>
          <p:nvPr>
            <p:ph sz="half" idx="13"/>
          </p:nvPr>
        </p:nvPicPr>
        <p:blipFill>
          <a:blip r:embed="rId2"/>
          <a:stretch>
            <a:fillRect/>
          </a:stretch>
        </p:blipFill>
        <p:spPr>
          <a:xfrm>
            <a:off x="6796443" y="1579358"/>
            <a:ext cx="4255377" cy="4724809"/>
          </a:xfrm>
          <a:prstGeom prst="rect">
            <a:avLst/>
          </a:prstGeom>
        </p:spPr>
      </p:pic>
    </p:spTree>
    <p:extLst>
      <p:ext uri="{BB962C8B-B14F-4D97-AF65-F5344CB8AC3E}">
        <p14:creationId xmlns:p14="http://schemas.microsoft.com/office/powerpoint/2010/main" val="805373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543B1-E7C3-8042-B644-90D93B87FDF5}"/>
              </a:ext>
            </a:extLst>
          </p:cNvPr>
          <p:cNvSpPr>
            <a:spLocks noGrp="1"/>
          </p:cNvSpPr>
          <p:nvPr>
            <p:ph type="title"/>
          </p:nvPr>
        </p:nvSpPr>
        <p:spPr/>
        <p:txBody>
          <a:bodyPr/>
          <a:lstStyle/>
          <a:p>
            <a:r>
              <a:rPr lang="et-EE" dirty="0"/>
              <a:t>Helkuri kandmine</a:t>
            </a:r>
          </a:p>
        </p:txBody>
      </p:sp>
      <p:sp>
        <p:nvSpPr>
          <p:cNvPr id="5" name="Subtitle 4">
            <a:extLst>
              <a:ext uri="{FF2B5EF4-FFF2-40B4-BE49-F238E27FC236}">
                <a16:creationId xmlns:a16="http://schemas.microsoft.com/office/drawing/2014/main" id="{BA1ABE05-4B4F-AB49-8473-333A3FE62FFF}"/>
              </a:ext>
            </a:extLst>
          </p:cNvPr>
          <p:cNvSpPr>
            <a:spLocks noGrp="1"/>
          </p:cNvSpPr>
          <p:nvPr>
            <p:ph type="subTitle" idx="14"/>
          </p:nvPr>
        </p:nvSpPr>
        <p:spPr/>
        <p:txBody>
          <a:bodyPr/>
          <a:lstStyle/>
          <a:p>
            <a:r>
              <a:rPr lang="et-EE" dirty="0"/>
              <a:t>Meetmed, mis paneks helkurit kandma</a:t>
            </a:r>
          </a:p>
        </p:txBody>
      </p:sp>
      <p:sp>
        <p:nvSpPr>
          <p:cNvPr id="22" name="Content Placeholder 21">
            <a:extLst>
              <a:ext uri="{FF2B5EF4-FFF2-40B4-BE49-F238E27FC236}">
                <a16:creationId xmlns:a16="http://schemas.microsoft.com/office/drawing/2014/main" id="{1FB58A87-0B28-9445-9203-3D6A236D6D55}"/>
              </a:ext>
            </a:extLst>
          </p:cNvPr>
          <p:cNvSpPr>
            <a:spLocks noGrp="1"/>
          </p:cNvSpPr>
          <p:nvPr>
            <p:ph sz="half" idx="1"/>
          </p:nvPr>
        </p:nvSpPr>
        <p:spPr/>
        <p:txBody>
          <a:bodyPr/>
          <a:lstStyle/>
          <a:p>
            <a:r>
              <a:rPr lang="et-EE" dirty="0"/>
              <a:t>Neilt, kes kannavad helkurit vaid mõnikord või ei kanna üldse, uuriti, mis paneks helkurit kandma. Kõige sagedamini vastati, et helkurit paneks kandma selle </a:t>
            </a:r>
            <a:r>
              <a:rPr lang="et-EE" dirty="0">
                <a:solidFill>
                  <a:schemeClr val="accent1"/>
                </a:solidFill>
              </a:rPr>
              <a:t>parem kinnitusviis riietele </a:t>
            </a:r>
            <a:r>
              <a:rPr lang="et-EE" dirty="0"/>
              <a:t>(38%, sagedamini naised). Kõiki muid abinõusid nimetati juba palju vähemate vastajate poolt. </a:t>
            </a:r>
          </a:p>
          <a:p>
            <a:r>
              <a:rPr lang="et-EE" dirty="0"/>
              <a:t>Lisaks leidis 15%, et neid ei paneks helkurit kandma </a:t>
            </a:r>
            <a:r>
              <a:rPr lang="et-EE" dirty="0">
                <a:solidFill>
                  <a:schemeClr val="accent1"/>
                </a:solidFill>
              </a:rPr>
              <a:t>mitte miski</a:t>
            </a:r>
            <a:r>
              <a:rPr lang="et-EE" dirty="0">
                <a:solidFill>
                  <a:schemeClr val="tx1"/>
                </a:solidFill>
              </a:rPr>
              <a:t>.</a:t>
            </a:r>
          </a:p>
          <a:p>
            <a:r>
              <a:rPr lang="et-EE" dirty="0">
                <a:solidFill>
                  <a:schemeClr val="tx1"/>
                </a:solidFill>
              </a:rPr>
              <a:t>Noori, kuni 35-aastaseid mõjutaks helkurit kasutama sagedamini reklaam, trahv või helkurikontroll (viiendikku või enamat).</a:t>
            </a:r>
          </a:p>
          <a:p>
            <a:r>
              <a:rPr lang="et-EE" dirty="0"/>
              <a:t>Muude taustaandmete lõikes olulisi erisusi ei ilmnenud.</a:t>
            </a:r>
          </a:p>
          <a:p>
            <a:r>
              <a:rPr lang="et-EE" dirty="0"/>
              <a:t>Varasemate uuringutega võrreldes selgub, et pea kõiki võimalikke meetmeid nimetati veidi vähem kui eelmisel korral, v.a trahvi.</a:t>
            </a:r>
          </a:p>
          <a:p>
            <a:endParaRPr lang="et-EE" dirty="0"/>
          </a:p>
          <a:p>
            <a:endParaRPr lang="et-EE" dirty="0"/>
          </a:p>
        </p:txBody>
      </p:sp>
      <p:pic>
        <p:nvPicPr>
          <p:cNvPr id="10" name="Sisu kohatäide 9">
            <a:extLst>
              <a:ext uri="{FF2B5EF4-FFF2-40B4-BE49-F238E27FC236}">
                <a16:creationId xmlns:a16="http://schemas.microsoft.com/office/drawing/2014/main" id="{F6D6021F-0BBD-54F0-CEC3-B770B8C48890}"/>
              </a:ext>
            </a:extLst>
          </p:cNvPr>
          <p:cNvPicPr>
            <a:picLocks noGrp="1" noChangeAspect="1"/>
          </p:cNvPicPr>
          <p:nvPr>
            <p:ph sz="half" idx="13"/>
          </p:nvPr>
        </p:nvPicPr>
        <p:blipFill>
          <a:blip r:embed="rId2"/>
          <a:stretch>
            <a:fillRect/>
          </a:stretch>
        </p:blipFill>
        <p:spPr>
          <a:xfrm>
            <a:off x="6494665" y="1500103"/>
            <a:ext cx="4858933" cy="4883319"/>
          </a:xfrm>
          <a:prstGeom prst="rect">
            <a:avLst/>
          </a:prstGeom>
        </p:spPr>
      </p:pic>
    </p:spTree>
    <p:extLst>
      <p:ext uri="{BB962C8B-B14F-4D97-AF65-F5344CB8AC3E}">
        <p14:creationId xmlns:p14="http://schemas.microsoft.com/office/powerpoint/2010/main" val="464125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19C17711-C377-1570-EB90-CFC73AD3081D}"/>
              </a:ext>
            </a:extLst>
          </p:cNvPr>
          <p:cNvSpPr>
            <a:spLocks noGrp="1"/>
          </p:cNvSpPr>
          <p:nvPr>
            <p:ph type="title"/>
          </p:nvPr>
        </p:nvSpPr>
        <p:spPr/>
        <p:txBody>
          <a:bodyPr/>
          <a:lstStyle/>
          <a:p>
            <a:r>
              <a:rPr lang="et-EE" dirty="0"/>
              <a:t>Helkuri kandmine</a:t>
            </a:r>
          </a:p>
        </p:txBody>
      </p:sp>
      <p:sp>
        <p:nvSpPr>
          <p:cNvPr id="3" name="Sisu kohatäide 2">
            <a:extLst>
              <a:ext uri="{FF2B5EF4-FFF2-40B4-BE49-F238E27FC236}">
                <a16:creationId xmlns:a16="http://schemas.microsoft.com/office/drawing/2014/main" id="{56D4C271-7571-FB02-EF77-92B27B54CD55}"/>
              </a:ext>
            </a:extLst>
          </p:cNvPr>
          <p:cNvSpPr>
            <a:spLocks noGrp="1"/>
          </p:cNvSpPr>
          <p:nvPr>
            <p:ph sz="half" idx="1"/>
          </p:nvPr>
        </p:nvSpPr>
        <p:spPr/>
        <p:txBody>
          <a:bodyPr/>
          <a:lstStyle/>
          <a:p>
            <a:r>
              <a:rPr lang="et-EE" sz="1400" baseline="0" dirty="0">
                <a:effectLst/>
              </a:rPr>
              <a:t>Küsimusele „Kas viimase 12 kuu jooksul olete sattunud olukorda, kus pimeda ajal valgustamata asulavälisel teel (maanteel) sõites ilmub ootamatult vaatevälja teel liikuv, valgustust mitte kasutav jalgrattur?“ vastas jaatavalt 46% peamiselt autoga (juhina) liiklejatest, sh on seda korduvalt juhtunud kolmandikul. </a:t>
            </a:r>
            <a:endParaRPr lang="et-EE" dirty="0"/>
          </a:p>
          <a:p>
            <a:r>
              <a:rPr lang="et-EE" sz="1400" dirty="0">
                <a:effectLst/>
              </a:rPr>
              <a:t>Taustaandmete lõikes siin olulisi erinevusi ei ilmnenud.</a:t>
            </a:r>
          </a:p>
          <a:p>
            <a:endParaRPr lang="et-EE" dirty="0"/>
          </a:p>
        </p:txBody>
      </p:sp>
      <p:sp>
        <p:nvSpPr>
          <p:cNvPr id="5" name="Alapealkiri 4">
            <a:extLst>
              <a:ext uri="{FF2B5EF4-FFF2-40B4-BE49-F238E27FC236}">
                <a16:creationId xmlns:a16="http://schemas.microsoft.com/office/drawing/2014/main" id="{189003DD-A77C-6B7F-C49D-5FF2FCED9FE6}"/>
              </a:ext>
            </a:extLst>
          </p:cNvPr>
          <p:cNvSpPr>
            <a:spLocks noGrp="1"/>
          </p:cNvSpPr>
          <p:nvPr>
            <p:ph type="subTitle" idx="14"/>
          </p:nvPr>
        </p:nvSpPr>
        <p:spPr/>
        <p:txBody>
          <a:bodyPr/>
          <a:lstStyle/>
          <a:p>
            <a:r>
              <a:rPr lang="et-EE" dirty="0"/>
              <a:t>Valgustust mitte kasutava jalgratturi nähtavus pimeda ajal valgustamata asulavälisel teel</a:t>
            </a:r>
          </a:p>
        </p:txBody>
      </p:sp>
      <p:pic>
        <p:nvPicPr>
          <p:cNvPr id="9" name="Sisu kohatäide 8">
            <a:extLst>
              <a:ext uri="{FF2B5EF4-FFF2-40B4-BE49-F238E27FC236}">
                <a16:creationId xmlns:a16="http://schemas.microsoft.com/office/drawing/2014/main" id="{E5F44D27-6482-3692-4F67-4DED60BA56D5}"/>
              </a:ext>
            </a:extLst>
          </p:cNvPr>
          <p:cNvPicPr>
            <a:picLocks noGrp="1" noChangeAspect="1"/>
          </p:cNvPicPr>
          <p:nvPr>
            <p:ph sz="half" idx="13"/>
          </p:nvPr>
        </p:nvPicPr>
        <p:blipFill>
          <a:blip r:embed="rId2"/>
          <a:stretch>
            <a:fillRect/>
          </a:stretch>
        </p:blipFill>
        <p:spPr>
          <a:xfrm>
            <a:off x="6496201" y="1498600"/>
            <a:ext cx="4855861" cy="4886325"/>
          </a:xfrm>
          <a:prstGeom prst="rect">
            <a:avLst/>
          </a:prstGeom>
        </p:spPr>
      </p:pic>
    </p:spTree>
    <p:extLst>
      <p:ext uri="{BB962C8B-B14F-4D97-AF65-F5344CB8AC3E}">
        <p14:creationId xmlns:p14="http://schemas.microsoft.com/office/powerpoint/2010/main" val="2775258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A9FA8-8671-4549-8C83-CB13F9821138}"/>
              </a:ext>
            </a:extLst>
          </p:cNvPr>
          <p:cNvSpPr>
            <a:spLocks noGrp="1"/>
          </p:cNvSpPr>
          <p:nvPr>
            <p:ph type="ctrTitle"/>
          </p:nvPr>
        </p:nvSpPr>
        <p:spPr>
          <a:xfrm>
            <a:off x="2580959" y="2967217"/>
            <a:ext cx="9051380" cy="861238"/>
          </a:xfrm>
        </p:spPr>
        <p:txBody>
          <a:bodyPr>
            <a:normAutofit fontScale="90000"/>
          </a:bodyPr>
          <a:lstStyle/>
          <a:p>
            <a:r>
              <a:rPr lang="et-EE" dirty="0"/>
              <a:t>Liikluskasvatus</a:t>
            </a:r>
          </a:p>
        </p:txBody>
      </p:sp>
    </p:spTree>
    <p:extLst>
      <p:ext uri="{BB962C8B-B14F-4D97-AF65-F5344CB8AC3E}">
        <p14:creationId xmlns:p14="http://schemas.microsoft.com/office/powerpoint/2010/main" val="1065085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0CD542-3127-A14F-9D88-CB692463F69D}"/>
              </a:ext>
            </a:extLst>
          </p:cNvPr>
          <p:cNvSpPr>
            <a:spLocks noGrp="1"/>
          </p:cNvSpPr>
          <p:nvPr>
            <p:ph sz="half" idx="1"/>
          </p:nvPr>
        </p:nvSpPr>
        <p:spPr/>
        <p:txBody>
          <a:bodyPr>
            <a:normAutofit/>
          </a:bodyPr>
          <a:lstStyle/>
          <a:p>
            <a:r>
              <a:rPr lang="et-EE" dirty="0"/>
              <a:t>Valdavalt õpetavad vanemad lastele ohutut liikluskäitumist</a:t>
            </a:r>
            <a:r>
              <a:rPr lang="et-EE" dirty="0">
                <a:solidFill>
                  <a:schemeClr val="accent1"/>
                </a:solidFill>
              </a:rPr>
              <a:t> jalakäijana </a:t>
            </a:r>
            <a:r>
              <a:rPr lang="et-EE" dirty="0"/>
              <a:t>(76%), 60% vanematest ka </a:t>
            </a:r>
            <a:r>
              <a:rPr lang="et-EE" dirty="0">
                <a:solidFill>
                  <a:schemeClr val="accent1"/>
                </a:solidFill>
              </a:rPr>
              <a:t>autoga liigeldes </a:t>
            </a:r>
            <a:r>
              <a:rPr lang="et-EE" dirty="0"/>
              <a:t>(sagedamini autojuhid ja jalgratturid); harvem juhendatakse lapsi jalgratturina (sagedamini jalgratturid) või ühistranspordiga liigeldes (sagedamini naised) (Slaid 19). Varasemaga võrreldes pole olulisi muutusi.</a:t>
            </a:r>
          </a:p>
          <a:p>
            <a:r>
              <a:rPr lang="et-EE" dirty="0"/>
              <a:t>Kõige suurem osa lapsevanematest õpetab oma lapsi liikluses ohutult käituma </a:t>
            </a:r>
            <a:r>
              <a:rPr lang="et-EE" dirty="0">
                <a:solidFill>
                  <a:schemeClr val="accent1"/>
                </a:solidFill>
              </a:rPr>
              <a:t>vähemalt kord nädalas </a:t>
            </a:r>
            <a:r>
              <a:rPr lang="et-EE" dirty="0"/>
              <a:t>(41%, sagedamini muukeelsed), neljandik vähemalt igapäevaselt (sagedamini 50-64-aastased) või kord kuus, ülejäänud harvemini (Slaid 19). Üldse pole viimase 12 kuu jooksul oma lapsi õpetanud 2% lastevanematest.</a:t>
            </a:r>
          </a:p>
          <a:p>
            <a:r>
              <a:rPr lang="et-EE" dirty="0"/>
              <a:t>Eelmise aastaga võrreldes pole tulemused muutunud.</a:t>
            </a:r>
          </a:p>
          <a:p>
            <a:endParaRPr lang="et-EE" dirty="0"/>
          </a:p>
          <a:p>
            <a:r>
              <a:rPr lang="et-EE" dirty="0"/>
              <a:t>Lastevanematel paluti 10-sel skaalal, kus 1 tähendas liiklusreeglite “sagedast eiramist” ja 10 “täielikku järgimist” hinnata oma liikluskäitumist nii üksi kui ka koos lastega liigeldes (Slaid 20).</a:t>
            </a:r>
          </a:p>
          <a:p>
            <a:r>
              <a:rPr lang="et-EE" dirty="0">
                <a:solidFill>
                  <a:schemeClr val="accent1"/>
                </a:solidFill>
              </a:rPr>
              <a:t>Üksi liigeldes </a:t>
            </a:r>
            <a:r>
              <a:rPr lang="et-EE" dirty="0"/>
              <a:t>hinnati oma liikluskäitumist madalamalt kui </a:t>
            </a:r>
            <a:r>
              <a:rPr lang="et-EE" dirty="0">
                <a:solidFill>
                  <a:schemeClr val="accent1"/>
                </a:solidFill>
              </a:rPr>
              <a:t>lastega liigeldes </a:t>
            </a:r>
            <a:r>
              <a:rPr lang="et-EE" dirty="0"/>
              <a:t>– keskmised hinnangud olid vastavalt </a:t>
            </a:r>
            <a:r>
              <a:rPr lang="et-EE" dirty="0">
                <a:solidFill>
                  <a:schemeClr val="accent1"/>
                </a:solidFill>
              </a:rPr>
              <a:t>7,9</a:t>
            </a:r>
            <a:r>
              <a:rPr lang="et-EE" dirty="0"/>
              <a:t> ja </a:t>
            </a:r>
            <a:r>
              <a:rPr lang="et-EE" dirty="0">
                <a:solidFill>
                  <a:schemeClr val="accent1"/>
                </a:solidFill>
              </a:rPr>
              <a:t>8,7 </a:t>
            </a:r>
            <a:r>
              <a:rPr lang="et-EE" dirty="0"/>
              <a:t>punkti kümnest. Lapsega liigeldes hindas oma liikluskäitumist reegleid täielikult järgivaks (10 punkti vääriliseks) enam kui kaks korda rohkem lapsevanemaid, kui üksi liigeldes. </a:t>
            </a:r>
          </a:p>
          <a:p>
            <a:r>
              <a:rPr lang="et-EE" dirty="0"/>
              <a:t>Enda liikluskäitumist hinnati varasema aastaga võrreldes nii üksi kui ka lastega liigeldes 0,2 punkti madalamalt (oluline muutus).</a:t>
            </a:r>
          </a:p>
          <a:p>
            <a:pPr marL="0" indent="0">
              <a:buNone/>
            </a:pPr>
            <a:endParaRPr lang="et-EE" dirty="0"/>
          </a:p>
          <a:p>
            <a:endParaRPr lang="et-EE" dirty="0"/>
          </a:p>
          <a:p>
            <a:endParaRPr lang="et-EE" dirty="0"/>
          </a:p>
          <a:p>
            <a:endParaRPr lang="et-EE" dirty="0"/>
          </a:p>
          <a:p>
            <a:endParaRPr lang="et-EE" dirty="0"/>
          </a:p>
          <a:p>
            <a:endParaRPr lang="et-EE" dirty="0"/>
          </a:p>
        </p:txBody>
      </p:sp>
      <p:sp>
        <p:nvSpPr>
          <p:cNvPr id="3" name="Title 2">
            <a:extLst>
              <a:ext uri="{FF2B5EF4-FFF2-40B4-BE49-F238E27FC236}">
                <a16:creationId xmlns:a16="http://schemas.microsoft.com/office/drawing/2014/main" id="{C1E3509F-B9C3-7144-9915-F4C16708C5FC}"/>
              </a:ext>
            </a:extLst>
          </p:cNvPr>
          <p:cNvSpPr>
            <a:spLocks noGrp="1"/>
          </p:cNvSpPr>
          <p:nvPr>
            <p:ph type="title"/>
          </p:nvPr>
        </p:nvSpPr>
        <p:spPr/>
        <p:txBody>
          <a:bodyPr/>
          <a:lstStyle/>
          <a:p>
            <a:r>
              <a:rPr lang="et-EE" dirty="0"/>
              <a:t>Liikluskasvatus</a:t>
            </a:r>
          </a:p>
        </p:txBody>
      </p:sp>
      <p:sp>
        <p:nvSpPr>
          <p:cNvPr id="4" name="Subtitle 3">
            <a:extLst>
              <a:ext uri="{FF2B5EF4-FFF2-40B4-BE49-F238E27FC236}">
                <a16:creationId xmlns:a16="http://schemas.microsoft.com/office/drawing/2014/main" id="{3E2E0AC1-88EC-DE45-8BDF-7098D76CD73F}"/>
              </a:ext>
            </a:extLst>
          </p:cNvPr>
          <p:cNvSpPr>
            <a:spLocks noGrp="1"/>
          </p:cNvSpPr>
          <p:nvPr>
            <p:ph type="subTitle" idx="14"/>
          </p:nvPr>
        </p:nvSpPr>
        <p:spPr/>
        <p:txBody>
          <a:bodyPr/>
          <a:lstStyle/>
          <a:p>
            <a:r>
              <a:rPr lang="et-EE" dirty="0"/>
              <a:t>(Slaidid 19-20)</a:t>
            </a:r>
          </a:p>
        </p:txBody>
      </p:sp>
    </p:spTree>
    <p:extLst>
      <p:ext uri="{BB962C8B-B14F-4D97-AF65-F5344CB8AC3E}">
        <p14:creationId xmlns:p14="http://schemas.microsoft.com/office/powerpoint/2010/main" val="1776135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B365942-B2C3-6242-8EAC-D7B65DE55F17}"/>
              </a:ext>
            </a:extLst>
          </p:cNvPr>
          <p:cNvSpPr>
            <a:spLocks noGrp="1"/>
          </p:cNvSpPr>
          <p:nvPr>
            <p:ph sz="half" idx="1"/>
          </p:nvPr>
        </p:nvSpPr>
        <p:spPr/>
        <p:txBody>
          <a:bodyPr>
            <a:normAutofit/>
          </a:bodyPr>
          <a:lstStyle/>
          <a:p>
            <a:pPr marL="0" indent="0">
              <a:lnSpc>
                <a:spcPct val="120000"/>
              </a:lnSpc>
              <a:spcBef>
                <a:spcPts val="0"/>
              </a:spcBef>
              <a:buNone/>
            </a:pPr>
            <a:r>
              <a:rPr lang="et-EE" dirty="0">
                <a:solidFill>
                  <a:schemeClr val="accent1"/>
                </a:solidFill>
                <a:hlinkClick r:id="rId2" action="ppaction://hlinksldjump"/>
              </a:rPr>
              <a:t>HELKURI KANDMINE</a:t>
            </a:r>
            <a:endParaRPr lang="et-EE" dirty="0">
              <a:solidFill>
                <a:schemeClr val="accent1"/>
              </a:solidFill>
            </a:endParaRPr>
          </a:p>
          <a:p>
            <a:pPr lvl="1">
              <a:lnSpc>
                <a:spcPct val="120000"/>
              </a:lnSpc>
              <a:spcBef>
                <a:spcPts val="0"/>
              </a:spcBef>
            </a:pPr>
            <a:r>
              <a:rPr lang="et-EE" dirty="0"/>
              <a:t>Peamine liikumise viis (küsimus T2)</a:t>
            </a:r>
          </a:p>
          <a:p>
            <a:pPr lvl="1">
              <a:lnSpc>
                <a:spcPct val="120000"/>
              </a:lnSpc>
              <a:spcBef>
                <a:spcPts val="0"/>
              </a:spcBef>
            </a:pPr>
            <a:r>
              <a:rPr lang="et-EE" dirty="0"/>
              <a:t>Helkuri kandmise vajalikkus (küsimus 6)</a:t>
            </a:r>
          </a:p>
          <a:p>
            <a:pPr lvl="1">
              <a:lnSpc>
                <a:spcPct val="120000"/>
              </a:lnSpc>
              <a:spcBef>
                <a:spcPts val="0"/>
              </a:spcBef>
            </a:pPr>
            <a:r>
              <a:rPr lang="et-EE" dirty="0"/>
              <a:t>Helkuri kandmine (küsimused 7 ja 1)</a:t>
            </a:r>
          </a:p>
          <a:p>
            <a:pPr lvl="1">
              <a:lnSpc>
                <a:spcPct val="120000"/>
              </a:lnSpc>
              <a:spcBef>
                <a:spcPts val="0"/>
              </a:spcBef>
            </a:pPr>
            <a:r>
              <a:rPr lang="et-EE" dirty="0"/>
              <a:t>Helkuri tüüp (küsimus 8)</a:t>
            </a:r>
          </a:p>
          <a:p>
            <a:pPr lvl="1">
              <a:lnSpc>
                <a:spcPct val="120000"/>
              </a:lnSpc>
              <a:spcBef>
                <a:spcPts val="0"/>
              </a:spcBef>
            </a:pPr>
            <a:r>
              <a:rPr lang="et-EE" dirty="0"/>
              <a:t>Helkuri soetamine ja CE märgistus (küsimused 9 ja 10)</a:t>
            </a:r>
          </a:p>
          <a:p>
            <a:pPr lvl="1">
              <a:lnSpc>
                <a:spcPct val="120000"/>
              </a:lnSpc>
              <a:spcBef>
                <a:spcPts val="0"/>
              </a:spcBef>
            </a:pPr>
            <a:r>
              <a:rPr lang="et-EE" dirty="0"/>
              <a:t>Helkuri mittekandmise põhjused (küsimus 11)</a:t>
            </a:r>
          </a:p>
          <a:p>
            <a:pPr lvl="1">
              <a:lnSpc>
                <a:spcPct val="120000"/>
              </a:lnSpc>
              <a:spcBef>
                <a:spcPts val="0"/>
              </a:spcBef>
            </a:pPr>
            <a:r>
              <a:rPr lang="et-EE" dirty="0"/>
              <a:t>Meetmed, mis paneks helkurit kandma (küsimus 12)</a:t>
            </a:r>
          </a:p>
          <a:p>
            <a:pPr lvl="1">
              <a:lnSpc>
                <a:spcPct val="120000"/>
              </a:lnSpc>
              <a:spcBef>
                <a:spcPts val="0"/>
              </a:spcBef>
            </a:pPr>
            <a:r>
              <a:rPr lang="et-EE" dirty="0"/>
              <a:t>Valgustust mitte kasutava jalgratturi nähtavus pimeda ajal valgustamata asulavälisel teel (küsimus 28)</a:t>
            </a:r>
          </a:p>
          <a:p>
            <a:pPr>
              <a:lnSpc>
                <a:spcPct val="120000"/>
              </a:lnSpc>
              <a:spcBef>
                <a:spcPts val="0"/>
              </a:spcBef>
            </a:pPr>
            <a:endParaRPr lang="et-EE" dirty="0">
              <a:solidFill>
                <a:schemeClr val="accent1"/>
              </a:solidFill>
            </a:endParaRPr>
          </a:p>
          <a:p>
            <a:pPr marL="0" indent="0">
              <a:lnSpc>
                <a:spcPct val="120000"/>
              </a:lnSpc>
              <a:spcBef>
                <a:spcPts val="0"/>
              </a:spcBef>
              <a:buNone/>
            </a:pPr>
            <a:r>
              <a:rPr lang="et-EE" dirty="0">
                <a:solidFill>
                  <a:schemeClr val="accent1"/>
                </a:solidFill>
                <a:hlinkClick r:id="rId3" action="ppaction://hlinksldjump"/>
              </a:rPr>
              <a:t>LIIKLUSKASVATUS</a:t>
            </a:r>
            <a:r>
              <a:rPr lang="et-EE" dirty="0">
                <a:solidFill>
                  <a:schemeClr val="accent1"/>
                </a:solidFill>
              </a:rPr>
              <a:t> </a:t>
            </a:r>
            <a:r>
              <a:rPr lang="et-EE" dirty="0"/>
              <a:t>(küsimused 2-5)</a:t>
            </a:r>
          </a:p>
          <a:p>
            <a:pPr marL="0" indent="0">
              <a:lnSpc>
                <a:spcPct val="120000"/>
              </a:lnSpc>
              <a:spcBef>
                <a:spcPts val="0"/>
              </a:spcBef>
              <a:buNone/>
            </a:pPr>
            <a:endParaRPr lang="et-EE" dirty="0">
              <a:solidFill>
                <a:schemeClr val="accent1"/>
              </a:solidFill>
            </a:endParaRPr>
          </a:p>
          <a:p>
            <a:pPr marL="0" indent="0">
              <a:lnSpc>
                <a:spcPct val="120000"/>
              </a:lnSpc>
              <a:spcBef>
                <a:spcPts val="0"/>
              </a:spcBef>
              <a:buNone/>
            </a:pPr>
            <a:r>
              <a:rPr lang="et-EE" dirty="0">
                <a:solidFill>
                  <a:schemeClr val="accent1"/>
                </a:solidFill>
                <a:hlinkClick r:id="rId4" action="ppaction://hlinksldjump"/>
              </a:rPr>
              <a:t>TEE ÜLETAMINE</a:t>
            </a:r>
            <a:endParaRPr lang="et-EE" dirty="0">
              <a:solidFill>
                <a:schemeClr val="accent1"/>
              </a:solidFill>
            </a:endParaRPr>
          </a:p>
          <a:p>
            <a:pPr lvl="1">
              <a:lnSpc>
                <a:spcPct val="120000"/>
              </a:lnSpc>
              <a:spcBef>
                <a:spcPts val="0"/>
              </a:spcBef>
            </a:pPr>
            <a:r>
              <a:rPr lang="et-EE" dirty="0"/>
              <a:t>Tee ületamine punase fooritulega (küsimused 13 ja 14)</a:t>
            </a:r>
          </a:p>
          <a:p>
            <a:pPr lvl="1">
              <a:lnSpc>
                <a:spcPct val="120000"/>
              </a:lnSpc>
              <a:spcBef>
                <a:spcPts val="0"/>
              </a:spcBef>
            </a:pPr>
            <a:r>
              <a:rPr lang="et-EE" dirty="0"/>
              <a:t>Tee ületamine selleks mitte-ettenähtud kohas (küsimused 15 ja 16)</a:t>
            </a:r>
          </a:p>
          <a:p>
            <a:pPr lvl="1">
              <a:lnSpc>
                <a:spcPct val="120000"/>
              </a:lnSpc>
              <a:spcBef>
                <a:spcPts val="0"/>
              </a:spcBef>
            </a:pPr>
            <a:r>
              <a:rPr lang="et-EE" dirty="0"/>
              <a:t>Reguleerimata ülekäiguraja ületamine (küsimused 17-19) </a:t>
            </a:r>
          </a:p>
          <a:p>
            <a:pPr lvl="1">
              <a:lnSpc>
                <a:spcPct val="120000"/>
              </a:lnSpc>
              <a:spcBef>
                <a:spcPts val="0"/>
              </a:spcBef>
            </a:pPr>
            <a:r>
              <a:rPr lang="et-EE" dirty="0"/>
              <a:t>Liiklusteadlikkus (küsimused 20 ja 21) </a:t>
            </a:r>
          </a:p>
          <a:p>
            <a:pPr>
              <a:lnSpc>
                <a:spcPct val="120000"/>
              </a:lnSpc>
              <a:spcBef>
                <a:spcPts val="0"/>
              </a:spcBef>
            </a:pPr>
            <a:endParaRPr lang="et-EE" dirty="0"/>
          </a:p>
          <a:p>
            <a:pPr>
              <a:lnSpc>
                <a:spcPct val="120000"/>
              </a:lnSpc>
              <a:spcBef>
                <a:spcPts val="0"/>
              </a:spcBef>
            </a:pPr>
            <a:endParaRPr lang="et-EE" dirty="0"/>
          </a:p>
          <a:p>
            <a:pPr>
              <a:lnSpc>
                <a:spcPct val="120000"/>
              </a:lnSpc>
              <a:spcBef>
                <a:spcPts val="0"/>
              </a:spcBef>
            </a:pPr>
            <a:endParaRPr lang="en-GB" dirty="0"/>
          </a:p>
          <a:p>
            <a:pPr marL="0" indent="0">
              <a:buNone/>
            </a:pPr>
            <a:endParaRPr lang="en-GB" dirty="0"/>
          </a:p>
        </p:txBody>
      </p:sp>
      <p:sp>
        <p:nvSpPr>
          <p:cNvPr id="3" name="Title 2">
            <a:extLst>
              <a:ext uri="{FF2B5EF4-FFF2-40B4-BE49-F238E27FC236}">
                <a16:creationId xmlns:a16="http://schemas.microsoft.com/office/drawing/2014/main" id="{F7D0BDCE-934C-8244-91CB-81CEF3A56A4A}"/>
              </a:ext>
            </a:extLst>
          </p:cNvPr>
          <p:cNvSpPr>
            <a:spLocks noGrp="1"/>
          </p:cNvSpPr>
          <p:nvPr>
            <p:ph type="title"/>
          </p:nvPr>
        </p:nvSpPr>
        <p:spPr/>
        <p:txBody>
          <a:bodyPr/>
          <a:lstStyle/>
          <a:p>
            <a:r>
              <a:rPr lang="en-GB" dirty="0" err="1"/>
              <a:t>Teemad</a:t>
            </a:r>
            <a:endParaRPr lang="en-GB" dirty="0"/>
          </a:p>
        </p:txBody>
      </p:sp>
    </p:spTree>
    <p:extLst>
      <p:ext uri="{BB962C8B-B14F-4D97-AF65-F5344CB8AC3E}">
        <p14:creationId xmlns:p14="http://schemas.microsoft.com/office/powerpoint/2010/main" val="3931807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543B1-E7C3-8042-B644-90D93B87FDF5}"/>
              </a:ext>
            </a:extLst>
          </p:cNvPr>
          <p:cNvSpPr>
            <a:spLocks noGrp="1"/>
          </p:cNvSpPr>
          <p:nvPr>
            <p:ph type="title"/>
          </p:nvPr>
        </p:nvSpPr>
        <p:spPr/>
        <p:txBody>
          <a:bodyPr/>
          <a:lstStyle/>
          <a:p>
            <a:r>
              <a:rPr lang="et-EE" dirty="0"/>
              <a:t>Liikluskasvatus</a:t>
            </a:r>
          </a:p>
        </p:txBody>
      </p:sp>
      <p:sp>
        <p:nvSpPr>
          <p:cNvPr id="5" name="Subtitle 4">
            <a:extLst>
              <a:ext uri="{FF2B5EF4-FFF2-40B4-BE49-F238E27FC236}">
                <a16:creationId xmlns:a16="http://schemas.microsoft.com/office/drawing/2014/main" id="{BA1ABE05-4B4F-AB49-8473-333A3FE62FFF}"/>
              </a:ext>
            </a:extLst>
          </p:cNvPr>
          <p:cNvSpPr>
            <a:spLocks noGrp="1"/>
          </p:cNvSpPr>
          <p:nvPr>
            <p:ph type="subTitle" idx="14"/>
          </p:nvPr>
        </p:nvSpPr>
        <p:spPr/>
        <p:txBody>
          <a:bodyPr/>
          <a:lstStyle/>
          <a:p>
            <a:r>
              <a:rPr lang="et-EE" dirty="0"/>
              <a:t>Liikluskäitumise õpetamine erinevates rollides ja õpetamise sagedus</a:t>
            </a:r>
          </a:p>
        </p:txBody>
      </p:sp>
      <p:pic>
        <p:nvPicPr>
          <p:cNvPr id="7" name="Sisu kohatäide 6">
            <a:extLst>
              <a:ext uri="{FF2B5EF4-FFF2-40B4-BE49-F238E27FC236}">
                <a16:creationId xmlns:a16="http://schemas.microsoft.com/office/drawing/2014/main" id="{2D598E2C-CABF-1437-47CE-498ACCDB608A}"/>
              </a:ext>
            </a:extLst>
          </p:cNvPr>
          <p:cNvPicPr>
            <a:picLocks noGrp="1" noChangeAspect="1"/>
          </p:cNvPicPr>
          <p:nvPr>
            <p:ph sz="half" idx="1"/>
          </p:nvPr>
        </p:nvPicPr>
        <p:blipFill>
          <a:blip r:embed="rId2"/>
          <a:stretch>
            <a:fillRect/>
          </a:stretch>
        </p:blipFill>
        <p:spPr>
          <a:xfrm>
            <a:off x="1482593" y="1612888"/>
            <a:ext cx="4499238" cy="4657748"/>
          </a:xfrm>
          <a:prstGeom prst="rect">
            <a:avLst/>
          </a:prstGeom>
        </p:spPr>
      </p:pic>
      <p:pic>
        <p:nvPicPr>
          <p:cNvPr id="10" name="Sisu kohatäide 9">
            <a:extLst>
              <a:ext uri="{FF2B5EF4-FFF2-40B4-BE49-F238E27FC236}">
                <a16:creationId xmlns:a16="http://schemas.microsoft.com/office/drawing/2014/main" id="{36866E38-6DE3-4A6B-8C7D-2CA6A3731731}"/>
              </a:ext>
            </a:extLst>
          </p:cNvPr>
          <p:cNvPicPr>
            <a:picLocks noGrp="1" noChangeAspect="1"/>
          </p:cNvPicPr>
          <p:nvPr>
            <p:ph sz="half" idx="13"/>
          </p:nvPr>
        </p:nvPicPr>
        <p:blipFill>
          <a:blip r:embed="rId3"/>
          <a:stretch>
            <a:fillRect/>
          </a:stretch>
        </p:blipFill>
        <p:spPr>
          <a:xfrm>
            <a:off x="6704995" y="1612888"/>
            <a:ext cx="4438273" cy="4657748"/>
          </a:xfrm>
          <a:prstGeom prst="rect">
            <a:avLst/>
          </a:prstGeom>
        </p:spPr>
      </p:pic>
    </p:spTree>
    <p:extLst>
      <p:ext uri="{BB962C8B-B14F-4D97-AF65-F5344CB8AC3E}">
        <p14:creationId xmlns:p14="http://schemas.microsoft.com/office/powerpoint/2010/main" val="36827156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543B1-E7C3-8042-B644-90D93B87FDF5}"/>
              </a:ext>
            </a:extLst>
          </p:cNvPr>
          <p:cNvSpPr>
            <a:spLocks noGrp="1"/>
          </p:cNvSpPr>
          <p:nvPr>
            <p:ph type="title"/>
          </p:nvPr>
        </p:nvSpPr>
        <p:spPr/>
        <p:txBody>
          <a:bodyPr/>
          <a:lstStyle/>
          <a:p>
            <a:r>
              <a:rPr lang="et-EE" dirty="0"/>
              <a:t>Liikluskasvatus</a:t>
            </a:r>
          </a:p>
        </p:txBody>
      </p:sp>
      <p:sp>
        <p:nvSpPr>
          <p:cNvPr id="5" name="Subtitle 4">
            <a:extLst>
              <a:ext uri="{FF2B5EF4-FFF2-40B4-BE49-F238E27FC236}">
                <a16:creationId xmlns:a16="http://schemas.microsoft.com/office/drawing/2014/main" id="{BA1ABE05-4B4F-AB49-8473-333A3FE62FFF}"/>
              </a:ext>
            </a:extLst>
          </p:cNvPr>
          <p:cNvSpPr>
            <a:spLocks noGrp="1"/>
          </p:cNvSpPr>
          <p:nvPr>
            <p:ph type="subTitle" idx="14"/>
          </p:nvPr>
        </p:nvSpPr>
        <p:spPr/>
        <p:txBody>
          <a:bodyPr/>
          <a:lstStyle/>
          <a:p>
            <a:r>
              <a:rPr lang="et-EE" dirty="0"/>
              <a:t>Hinnang liikluskäitumisele erinevates rollides</a:t>
            </a:r>
          </a:p>
        </p:txBody>
      </p:sp>
      <p:pic>
        <p:nvPicPr>
          <p:cNvPr id="6" name="Sisu kohatäide 5">
            <a:extLst>
              <a:ext uri="{FF2B5EF4-FFF2-40B4-BE49-F238E27FC236}">
                <a16:creationId xmlns:a16="http://schemas.microsoft.com/office/drawing/2014/main" id="{2EB24816-7548-CDF6-641E-F627686B63A2}"/>
              </a:ext>
            </a:extLst>
          </p:cNvPr>
          <p:cNvPicPr>
            <a:picLocks noGrp="1" noChangeAspect="1"/>
          </p:cNvPicPr>
          <p:nvPr>
            <p:ph sz="half" idx="1"/>
          </p:nvPr>
        </p:nvPicPr>
        <p:blipFill>
          <a:blip r:embed="rId2"/>
          <a:stretch>
            <a:fillRect/>
          </a:stretch>
        </p:blipFill>
        <p:spPr>
          <a:xfrm>
            <a:off x="1482593" y="1622033"/>
            <a:ext cx="4499238" cy="4639458"/>
          </a:xfrm>
          <a:prstGeom prst="rect">
            <a:avLst/>
          </a:prstGeom>
        </p:spPr>
      </p:pic>
      <p:pic>
        <p:nvPicPr>
          <p:cNvPr id="9" name="Sisu kohatäide 8">
            <a:extLst>
              <a:ext uri="{FF2B5EF4-FFF2-40B4-BE49-F238E27FC236}">
                <a16:creationId xmlns:a16="http://schemas.microsoft.com/office/drawing/2014/main" id="{452E8D65-8EB0-2158-AC54-00F0F93D0289}"/>
              </a:ext>
            </a:extLst>
          </p:cNvPr>
          <p:cNvPicPr>
            <a:picLocks noGrp="1" noChangeAspect="1"/>
          </p:cNvPicPr>
          <p:nvPr>
            <p:ph sz="half" idx="13"/>
          </p:nvPr>
        </p:nvPicPr>
        <p:blipFill>
          <a:blip r:embed="rId3"/>
          <a:stretch>
            <a:fillRect/>
          </a:stretch>
        </p:blipFill>
        <p:spPr>
          <a:xfrm>
            <a:off x="6686705" y="1618985"/>
            <a:ext cx="4474852" cy="4645555"/>
          </a:xfrm>
          <a:prstGeom prst="rect">
            <a:avLst/>
          </a:prstGeom>
        </p:spPr>
      </p:pic>
    </p:spTree>
    <p:extLst>
      <p:ext uri="{BB962C8B-B14F-4D97-AF65-F5344CB8AC3E}">
        <p14:creationId xmlns:p14="http://schemas.microsoft.com/office/powerpoint/2010/main" val="1459870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A9FA8-8671-4549-8C83-CB13F9821138}"/>
              </a:ext>
            </a:extLst>
          </p:cNvPr>
          <p:cNvSpPr>
            <a:spLocks noGrp="1"/>
          </p:cNvSpPr>
          <p:nvPr>
            <p:ph type="ctrTitle"/>
          </p:nvPr>
        </p:nvSpPr>
        <p:spPr>
          <a:xfrm>
            <a:off x="2565193" y="3046044"/>
            <a:ext cx="9051380" cy="861238"/>
          </a:xfrm>
        </p:spPr>
        <p:txBody>
          <a:bodyPr>
            <a:normAutofit fontScale="90000"/>
          </a:bodyPr>
          <a:lstStyle/>
          <a:p>
            <a:r>
              <a:rPr lang="et-EE" dirty="0"/>
              <a:t>Tee ületamine</a:t>
            </a:r>
          </a:p>
        </p:txBody>
      </p:sp>
    </p:spTree>
    <p:extLst>
      <p:ext uri="{BB962C8B-B14F-4D97-AF65-F5344CB8AC3E}">
        <p14:creationId xmlns:p14="http://schemas.microsoft.com/office/powerpoint/2010/main" val="19520600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543B1-E7C3-8042-B644-90D93B87FDF5}"/>
              </a:ext>
            </a:extLst>
          </p:cNvPr>
          <p:cNvSpPr>
            <a:spLocks noGrp="1"/>
          </p:cNvSpPr>
          <p:nvPr>
            <p:ph type="title"/>
          </p:nvPr>
        </p:nvSpPr>
        <p:spPr/>
        <p:txBody>
          <a:bodyPr anchor="t">
            <a:normAutofit/>
          </a:bodyPr>
          <a:lstStyle/>
          <a:p>
            <a:r>
              <a:rPr lang="et-EE" sz="2200"/>
              <a:t>Tee ületamine</a:t>
            </a:r>
          </a:p>
        </p:txBody>
      </p:sp>
      <p:sp>
        <p:nvSpPr>
          <p:cNvPr id="5" name="Subtitle 4">
            <a:extLst>
              <a:ext uri="{FF2B5EF4-FFF2-40B4-BE49-F238E27FC236}">
                <a16:creationId xmlns:a16="http://schemas.microsoft.com/office/drawing/2014/main" id="{BA1ABE05-4B4F-AB49-8473-333A3FE62FFF}"/>
              </a:ext>
            </a:extLst>
          </p:cNvPr>
          <p:cNvSpPr>
            <a:spLocks noGrp="1"/>
          </p:cNvSpPr>
          <p:nvPr>
            <p:ph type="subTitle" idx="14"/>
          </p:nvPr>
        </p:nvSpPr>
        <p:spPr/>
        <p:txBody>
          <a:bodyPr anchor="t">
            <a:normAutofit/>
          </a:bodyPr>
          <a:lstStyle/>
          <a:p>
            <a:r>
              <a:rPr lang="et-EE" dirty="0"/>
              <a:t>Tee ületamine punase fooritulega ja selleks mitte-ettenähtud kohas (Slaidid 23-25)</a:t>
            </a:r>
          </a:p>
        </p:txBody>
      </p:sp>
      <p:sp>
        <p:nvSpPr>
          <p:cNvPr id="10" name="Content Placeholder 9">
            <a:extLst>
              <a:ext uri="{FF2B5EF4-FFF2-40B4-BE49-F238E27FC236}">
                <a16:creationId xmlns:a16="http://schemas.microsoft.com/office/drawing/2014/main" id="{06E7A5BD-F70E-7649-804C-8746B2FDA7A6}"/>
              </a:ext>
            </a:extLst>
          </p:cNvPr>
          <p:cNvSpPr>
            <a:spLocks noGrp="1"/>
          </p:cNvSpPr>
          <p:nvPr>
            <p:ph sz="half" idx="1"/>
          </p:nvPr>
        </p:nvSpPr>
        <p:spPr/>
        <p:txBody>
          <a:bodyPr>
            <a:normAutofit fontScale="92500" lnSpcReduction="10000"/>
          </a:bodyPr>
          <a:lstStyle/>
          <a:p>
            <a:r>
              <a:rPr lang="et-EE" b="1" dirty="0">
                <a:solidFill>
                  <a:schemeClr val="accent1"/>
                </a:solidFill>
              </a:rPr>
              <a:t>Punase fooritulega </a:t>
            </a:r>
            <a:r>
              <a:rPr lang="et-EE" dirty="0">
                <a:solidFill>
                  <a:schemeClr val="accent1"/>
                </a:solidFill>
              </a:rPr>
              <a:t>on teed viimase 6 kuu jooksul jalakäijana ületanud 23% elanikkonnast</a:t>
            </a:r>
            <a:r>
              <a:rPr lang="et-EE" dirty="0"/>
              <a:t>; vastav näitaja püsib aastaid pea samal tasemel.</a:t>
            </a:r>
          </a:p>
          <a:p>
            <a:r>
              <a:rPr lang="et-EE" dirty="0"/>
              <a:t>Sagedamini ületavad punase fooritulega teed 15-34-aastased, tallinlased (eelkõige Kesklinna, Kristiine ja Mustamäe linnaosa elanikud, samuti peamiselt jalgsi liiklejad. </a:t>
            </a:r>
          </a:p>
          <a:p>
            <a:r>
              <a:rPr lang="et-EE" dirty="0">
                <a:solidFill>
                  <a:schemeClr val="accent1"/>
                </a:solidFill>
              </a:rPr>
              <a:t>Peamiseks põhjuseks, miks on teed ületatud punase fooritulega</a:t>
            </a:r>
            <a:r>
              <a:rPr lang="et-EE" dirty="0"/>
              <a:t>, on nimetatud 81% poolt, et </a:t>
            </a:r>
            <a:r>
              <a:rPr lang="et-EE" dirty="0">
                <a:solidFill>
                  <a:schemeClr val="accent1"/>
                </a:solidFill>
              </a:rPr>
              <a:t>sõidukeid ei lähenenud. </a:t>
            </a:r>
            <a:r>
              <a:rPr lang="et-EE" dirty="0"/>
              <a:t>Kõiki muid põhjuseid on nimetatud oluliselt vähemate vastajate poolt. Antud põhjenduste osakaalud pole aastatega oluliselt muutunud. </a:t>
            </a:r>
          </a:p>
          <a:p>
            <a:endParaRPr lang="et-EE" dirty="0">
              <a:solidFill>
                <a:schemeClr val="accent1"/>
              </a:solidFill>
            </a:endParaRPr>
          </a:p>
          <a:p>
            <a:r>
              <a:rPr lang="et-EE" dirty="0">
                <a:solidFill>
                  <a:schemeClr val="accent1"/>
                </a:solidFill>
              </a:rPr>
              <a:t>Teed selleks </a:t>
            </a:r>
            <a:r>
              <a:rPr lang="et-EE" b="1" dirty="0">
                <a:solidFill>
                  <a:schemeClr val="accent1"/>
                </a:solidFill>
              </a:rPr>
              <a:t>mitte-ettenähtud kohas </a:t>
            </a:r>
            <a:r>
              <a:rPr lang="et-EE" dirty="0">
                <a:solidFill>
                  <a:schemeClr val="accent1"/>
                </a:solidFill>
              </a:rPr>
              <a:t>on viimase 6 kuu jooksul ületanud 45% elanikkonnast</a:t>
            </a:r>
            <a:r>
              <a:rPr lang="et-EE" dirty="0"/>
              <a:t>, mis on veidi madalam näitaja kui eelmisel aastal. </a:t>
            </a:r>
          </a:p>
          <a:p>
            <a:r>
              <a:rPr lang="et-EE" dirty="0"/>
              <a:t>Sagedamini rikuvad reeglit mehed ja 15-34-aastased, suurlinnade elanikud.</a:t>
            </a:r>
          </a:p>
          <a:p>
            <a:r>
              <a:rPr lang="et-EE" dirty="0">
                <a:solidFill>
                  <a:schemeClr val="accent1"/>
                </a:solidFill>
              </a:rPr>
              <a:t>Peamiseks põhjuseks, miks on teed ületatud selleks mitte-ettenähtud kohas</a:t>
            </a:r>
            <a:r>
              <a:rPr lang="et-EE" dirty="0"/>
              <a:t>, on nimetatud lausa 51% poolt, et </a:t>
            </a:r>
            <a:r>
              <a:rPr lang="et-EE" dirty="0">
                <a:solidFill>
                  <a:schemeClr val="accent1"/>
                </a:solidFill>
              </a:rPr>
              <a:t>sõidukeid ei lähenenud</a:t>
            </a:r>
            <a:r>
              <a:rPr lang="et-EE" dirty="0"/>
              <a:t>, pea sama paljud nimetasid, et </a:t>
            </a:r>
            <a:r>
              <a:rPr lang="et-EE" dirty="0">
                <a:solidFill>
                  <a:schemeClr val="accent1"/>
                </a:solidFill>
              </a:rPr>
              <a:t>sobivas kohas puudus ametlik teeületuse koht või see asus kaugel </a:t>
            </a:r>
            <a:r>
              <a:rPr lang="et-EE" dirty="0"/>
              <a:t>(44%). Kõiki muid põhjuseid on nimetatud oluliselt vähemate vastajate poolt. </a:t>
            </a:r>
          </a:p>
          <a:p>
            <a:endParaRPr lang="et-EE" dirty="0"/>
          </a:p>
        </p:txBody>
      </p:sp>
      <p:pic>
        <p:nvPicPr>
          <p:cNvPr id="6" name="Sisu kohatäide 5">
            <a:extLst>
              <a:ext uri="{FF2B5EF4-FFF2-40B4-BE49-F238E27FC236}">
                <a16:creationId xmlns:a16="http://schemas.microsoft.com/office/drawing/2014/main" id="{4FCA0537-B4C2-F7E2-46C8-55206EBD92B8}"/>
              </a:ext>
            </a:extLst>
          </p:cNvPr>
          <p:cNvPicPr>
            <a:picLocks noGrp="1" noChangeAspect="1"/>
          </p:cNvPicPr>
          <p:nvPr>
            <p:ph sz="half" idx="13"/>
          </p:nvPr>
        </p:nvPicPr>
        <p:blipFill>
          <a:blip r:embed="rId2"/>
          <a:stretch>
            <a:fillRect/>
          </a:stretch>
        </p:blipFill>
        <p:spPr>
          <a:xfrm>
            <a:off x="6698898" y="1695192"/>
            <a:ext cx="4450466" cy="4493141"/>
          </a:xfrm>
          <a:prstGeom prst="rect">
            <a:avLst/>
          </a:prstGeom>
        </p:spPr>
      </p:pic>
    </p:spTree>
    <p:extLst>
      <p:ext uri="{BB962C8B-B14F-4D97-AF65-F5344CB8AC3E}">
        <p14:creationId xmlns:p14="http://schemas.microsoft.com/office/powerpoint/2010/main" val="22401052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isu kohatäide 9">
            <a:extLst>
              <a:ext uri="{FF2B5EF4-FFF2-40B4-BE49-F238E27FC236}">
                <a16:creationId xmlns:a16="http://schemas.microsoft.com/office/drawing/2014/main" id="{EB3C10E5-D00F-23AB-D70B-6BAA8C49C89C}"/>
              </a:ext>
            </a:extLst>
          </p:cNvPr>
          <p:cNvPicPr>
            <a:picLocks noGrp="1" noChangeAspect="1"/>
          </p:cNvPicPr>
          <p:nvPr>
            <p:ph sz="half" idx="1"/>
          </p:nvPr>
        </p:nvPicPr>
        <p:blipFill>
          <a:blip r:embed="rId2"/>
          <a:stretch>
            <a:fillRect/>
          </a:stretch>
        </p:blipFill>
        <p:spPr>
          <a:xfrm>
            <a:off x="1494786" y="1686047"/>
            <a:ext cx="4474852" cy="4511431"/>
          </a:xfrm>
          <a:prstGeom prst="rect">
            <a:avLst/>
          </a:prstGeom>
        </p:spPr>
      </p:pic>
      <p:sp>
        <p:nvSpPr>
          <p:cNvPr id="2" name="Title 1">
            <a:extLst>
              <a:ext uri="{FF2B5EF4-FFF2-40B4-BE49-F238E27FC236}">
                <a16:creationId xmlns:a16="http://schemas.microsoft.com/office/drawing/2014/main" id="{DD0543B1-E7C3-8042-B644-90D93B87FDF5}"/>
              </a:ext>
            </a:extLst>
          </p:cNvPr>
          <p:cNvSpPr>
            <a:spLocks noGrp="1"/>
          </p:cNvSpPr>
          <p:nvPr>
            <p:ph type="title"/>
          </p:nvPr>
        </p:nvSpPr>
        <p:spPr/>
        <p:txBody>
          <a:bodyPr/>
          <a:lstStyle/>
          <a:p>
            <a:r>
              <a:rPr lang="et-EE" dirty="0"/>
              <a:t>Tee ületamine</a:t>
            </a:r>
          </a:p>
        </p:txBody>
      </p:sp>
      <p:sp>
        <p:nvSpPr>
          <p:cNvPr id="5" name="Subtitle 4">
            <a:extLst>
              <a:ext uri="{FF2B5EF4-FFF2-40B4-BE49-F238E27FC236}">
                <a16:creationId xmlns:a16="http://schemas.microsoft.com/office/drawing/2014/main" id="{BA1ABE05-4B4F-AB49-8473-333A3FE62FFF}"/>
              </a:ext>
            </a:extLst>
          </p:cNvPr>
          <p:cNvSpPr>
            <a:spLocks noGrp="1"/>
          </p:cNvSpPr>
          <p:nvPr>
            <p:ph type="subTitle" idx="14"/>
          </p:nvPr>
        </p:nvSpPr>
        <p:spPr/>
        <p:txBody>
          <a:bodyPr/>
          <a:lstStyle/>
          <a:p>
            <a:r>
              <a:rPr lang="et-EE" dirty="0"/>
              <a:t>Tee ületamine punase fooritulega</a:t>
            </a:r>
          </a:p>
        </p:txBody>
      </p:sp>
      <p:cxnSp>
        <p:nvCxnSpPr>
          <p:cNvPr id="16" name="Straight Connector 15">
            <a:extLst>
              <a:ext uri="{FF2B5EF4-FFF2-40B4-BE49-F238E27FC236}">
                <a16:creationId xmlns:a16="http://schemas.microsoft.com/office/drawing/2014/main" id="{A4AF4575-6E30-4DB3-8172-BCC1DCCF7B9E}"/>
              </a:ext>
            </a:extLst>
          </p:cNvPr>
          <p:cNvCxnSpPr>
            <a:cxnSpLocks/>
          </p:cNvCxnSpPr>
          <p:nvPr/>
        </p:nvCxnSpPr>
        <p:spPr>
          <a:xfrm flipH="1">
            <a:off x="3767654" y="2188187"/>
            <a:ext cx="1" cy="4131763"/>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4AF4575-6E30-4DB3-8172-BCC1DCCF7B9E}"/>
              </a:ext>
            </a:extLst>
          </p:cNvPr>
          <p:cNvCxnSpPr>
            <a:cxnSpLocks/>
          </p:cNvCxnSpPr>
          <p:nvPr/>
        </p:nvCxnSpPr>
        <p:spPr>
          <a:xfrm flipH="1">
            <a:off x="9474930" y="2172145"/>
            <a:ext cx="1" cy="4131763"/>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pic>
        <p:nvPicPr>
          <p:cNvPr id="14" name="Sisu kohatäide 13">
            <a:extLst>
              <a:ext uri="{FF2B5EF4-FFF2-40B4-BE49-F238E27FC236}">
                <a16:creationId xmlns:a16="http://schemas.microsoft.com/office/drawing/2014/main" id="{CB95E798-6B70-2896-F4AF-C603DAB4DC5A}"/>
              </a:ext>
            </a:extLst>
          </p:cNvPr>
          <p:cNvPicPr>
            <a:picLocks noGrp="1" noChangeAspect="1"/>
          </p:cNvPicPr>
          <p:nvPr>
            <p:ph sz="half" idx="13"/>
          </p:nvPr>
        </p:nvPicPr>
        <p:blipFill>
          <a:blip r:embed="rId3"/>
          <a:stretch>
            <a:fillRect/>
          </a:stretch>
        </p:blipFill>
        <p:spPr>
          <a:xfrm>
            <a:off x="6698898" y="1676902"/>
            <a:ext cx="4450466" cy="4529721"/>
          </a:xfrm>
          <a:prstGeom prst="rect">
            <a:avLst/>
          </a:prstGeom>
        </p:spPr>
      </p:pic>
    </p:spTree>
    <p:extLst>
      <p:ext uri="{BB962C8B-B14F-4D97-AF65-F5344CB8AC3E}">
        <p14:creationId xmlns:p14="http://schemas.microsoft.com/office/powerpoint/2010/main" val="13324421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Sisu kohatäide 10">
            <a:extLst>
              <a:ext uri="{FF2B5EF4-FFF2-40B4-BE49-F238E27FC236}">
                <a16:creationId xmlns:a16="http://schemas.microsoft.com/office/drawing/2014/main" id="{FAC58F4C-F899-48E2-5FFE-B5840C70DD2B}"/>
              </a:ext>
            </a:extLst>
          </p:cNvPr>
          <p:cNvPicPr>
            <a:picLocks noGrp="1" noChangeAspect="1"/>
          </p:cNvPicPr>
          <p:nvPr>
            <p:ph sz="half" idx="1"/>
          </p:nvPr>
        </p:nvPicPr>
        <p:blipFill>
          <a:blip r:embed="rId2"/>
          <a:stretch>
            <a:fillRect/>
          </a:stretch>
        </p:blipFill>
        <p:spPr>
          <a:xfrm>
            <a:off x="1494786" y="1695192"/>
            <a:ext cx="4474852" cy="4493141"/>
          </a:xfrm>
          <a:prstGeom prst="rect">
            <a:avLst/>
          </a:prstGeom>
        </p:spPr>
      </p:pic>
      <p:sp>
        <p:nvSpPr>
          <p:cNvPr id="2" name="Title 1">
            <a:extLst>
              <a:ext uri="{FF2B5EF4-FFF2-40B4-BE49-F238E27FC236}">
                <a16:creationId xmlns:a16="http://schemas.microsoft.com/office/drawing/2014/main" id="{DD0543B1-E7C3-8042-B644-90D93B87FDF5}"/>
              </a:ext>
            </a:extLst>
          </p:cNvPr>
          <p:cNvSpPr>
            <a:spLocks noGrp="1"/>
          </p:cNvSpPr>
          <p:nvPr>
            <p:ph type="title"/>
          </p:nvPr>
        </p:nvSpPr>
        <p:spPr/>
        <p:txBody>
          <a:bodyPr/>
          <a:lstStyle/>
          <a:p>
            <a:r>
              <a:rPr lang="et-EE" dirty="0"/>
              <a:t>Tee ületamine</a:t>
            </a:r>
          </a:p>
        </p:txBody>
      </p:sp>
      <p:sp>
        <p:nvSpPr>
          <p:cNvPr id="5" name="Subtitle 4">
            <a:extLst>
              <a:ext uri="{FF2B5EF4-FFF2-40B4-BE49-F238E27FC236}">
                <a16:creationId xmlns:a16="http://schemas.microsoft.com/office/drawing/2014/main" id="{BA1ABE05-4B4F-AB49-8473-333A3FE62FFF}"/>
              </a:ext>
            </a:extLst>
          </p:cNvPr>
          <p:cNvSpPr>
            <a:spLocks noGrp="1"/>
          </p:cNvSpPr>
          <p:nvPr>
            <p:ph type="subTitle" idx="14"/>
          </p:nvPr>
        </p:nvSpPr>
        <p:spPr/>
        <p:txBody>
          <a:bodyPr>
            <a:normAutofit/>
          </a:bodyPr>
          <a:lstStyle/>
          <a:p>
            <a:r>
              <a:rPr lang="et-EE" dirty="0"/>
              <a:t>Tee ületamine selleks mitte-ettenähtud kohas – põhjused</a:t>
            </a:r>
          </a:p>
        </p:txBody>
      </p:sp>
      <p:cxnSp>
        <p:nvCxnSpPr>
          <p:cNvPr id="16" name="Straight Connector 15">
            <a:extLst>
              <a:ext uri="{FF2B5EF4-FFF2-40B4-BE49-F238E27FC236}">
                <a16:creationId xmlns:a16="http://schemas.microsoft.com/office/drawing/2014/main" id="{CC314BBF-3B78-924E-BC45-2A162572F738}"/>
              </a:ext>
            </a:extLst>
          </p:cNvPr>
          <p:cNvCxnSpPr>
            <a:cxnSpLocks/>
          </p:cNvCxnSpPr>
          <p:nvPr/>
        </p:nvCxnSpPr>
        <p:spPr>
          <a:xfrm flipH="1">
            <a:off x="4296307" y="2240462"/>
            <a:ext cx="1" cy="4131763"/>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pic>
        <p:nvPicPr>
          <p:cNvPr id="9" name="Sisu kohatäide 8">
            <a:extLst>
              <a:ext uri="{FF2B5EF4-FFF2-40B4-BE49-F238E27FC236}">
                <a16:creationId xmlns:a16="http://schemas.microsoft.com/office/drawing/2014/main" id="{512B327B-B1F9-15C0-D89C-DC6C7D8C4C0C}"/>
              </a:ext>
            </a:extLst>
          </p:cNvPr>
          <p:cNvPicPr>
            <a:picLocks noGrp="1" noChangeAspect="1"/>
          </p:cNvPicPr>
          <p:nvPr>
            <p:ph sz="half" idx="13"/>
          </p:nvPr>
        </p:nvPicPr>
        <p:blipFill>
          <a:blip r:embed="rId3"/>
          <a:stretch>
            <a:fillRect/>
          </a:stretch>
        </p:blipFill>
        <p:spPr>
          <a:xfrm>
            <a:off x="6704995" y="1686047"/>
            <a:ext cx="4438273" cy="4511431"/>
          </a:xfrm>
          <a:prstGeom prst="rect">
            <a:avLst/>
          </a:prstGeom>
        </p:spPr>
      </p:pic>
    </p:spTree>
    <p:extLst>
      <p:ext uri="{BB962C8B-B14F-4D97-AF65-F5344CB8AC3E}">
        <p14:creationId xmlns:p14="http://schemas.microsoft.com/office/powerpoint/2010/main" val="28414466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543B1-E7C3-8042-B644-90D93B87FDF5}"/>
              </a:ext>
            </a:extLst>
          </p:cNvPr>
          <p:cNvSpPr>
            <a:spLocks noGrp="1"/>
          </p:cNvSpPr>
          <p:nvPr>
            <p:ph type="title"/>
          </p:nvPr>
        </p:nvSpPr>
        <p:spPr/>
        <p:txBody>
          <a:bodyPr anchor="t">
            <a:normAutofit/>
          </a:bodyPr>
          <a:lstStyle/>
          <a:p>
            <a:r>
              <a:rPr lang="et-EE" sz="2200" dirty="0"/>
              <a:t>Tee ületamine</a:t>
            </a:r>
          </a:p>
        </p:txBody>
      </p:sp>
      <p:sp>
        <p:nvSpPr>
          <p:cNvPr id="5" name="Subtitle 4">
            <a:extLst>
              <a:ext uri="{FF2B5EF4-FFF2-40B4-BE49-F238E27FC236}">
                <a16:creationId xmlns:a16="http://schemas.microsoft.com/office/drawing/2014/main" id="{BA1ABE05-4B4F-AB49-8473-333A3FE62FFF}"/>
              </a:ext>
            </a:extLst>
          </p:cNvPr>
          <p:cNvSpPr>
            <a:spLocks noGrp="1"/>
          </p:cNvSpPr>
          <p:nvPr>
            <p:ph type="subTitle" idx="14"/>
          </p:nvPr>
        </p:nvSpPr>
        <p:spPr/>
        <p:txBody>
          <a:bodyPr anchor="t">
            <a:normAutofit/>
          </a:bodyPr>
          <a:lstStyle/>
          <a:p>
            <a:r>
              <a:rPr lang="et-EE" dirty="0"/>
              <a:t>Reguleerimata ülekäiguraja ületamine (Slaidid 26-29)</a:t>
            </a:r>
          </a:p>
        </p:txBody>
      </p:sp>
      <p:sp>
        <p:nvSpPr>
          <p:cNvPr id="10" name="Content Placeholder 9">
            <a:extLst>
              <a:ext uri="{FF2B5EF4-FFF2-40B4-BE49-F238E27FC236}">
                <a16:creationId xmlns:a16="http://schemas.microsoft.com/office/drawing/2014/main" id="{2ADDEB07-4C96-E54A-B4B5-26EF5CD29A5F}"/>
              </a:ext>
            </a:extLst>
          </p:cNvPr>
          <p:cNvSpPr>
            <a:spLocks noGrp="1"/>
          </p:cNvSpPr>
          <p:nvPr>
            <p:ph sz="half" idx="1"/>
          </p:nvPr>
        </p:nvSpPr>
        <p:spPr/>
        <p:txBody>
          <a:bodyPr>
            <a:normAutofit fontScale="92500" lnSpcReduction="10000"/>
          </a:bodyPr>
          <a:lstStyle/>
          <a:p>
            <a:r>
              <a:rPr lang="et-EE" dirty="0"/>
              <a:t>Üldiselt arvatakse, et </a:t>
            </a:r>
            <a:r>
              <a:rPr lang="et-EE" dirty="0">
                <a:solidFill>
                  <a:schemeClr val="accent1"/>
                </a:solidFill>
              </a:rPr>
              <a:t>jalakäijad satuvad reguleerimata ülekäigurajal liiklusõnnetusse, kuna nad ei veendu ohutuses </a:t>
            </a:r>
            <a:r>
              <a:rPr lang="et-EE" dirty="0"/>
              <a:t>(82%), kasutavad teed ületades nutiseadmeid või kõrvaklappe (76%) või kiirustavad (61%). </a:t>
            </a:r>
          </a:p>
          <a:p>
            <a:r>
              <a:rPr lang="et-EE" dirty="0"/>
              <a:t>Eelmise uuringuga võrreldes on kõiki põhjuseid nimetatud veidi sagedamini.</a:t>
            </a:r>
          </a:p>
          <a:p>
            <a:endParaRPr lang="et-EE" dirty="0"/>
          </a:p>
          <a:p>
            <a:r>
              <a:rPr lang="et-EE" dirty="0"/>
              <a:t>40% jalakäijatest leiavad, et neile </a:t>
            </a:r>
            <a:r>
              <a:rPr lang="et-EE" dirty="0">
                <a:solidFill>
                  <a:schemeClr val="accent1"/>
                </a:solidFill>
              </a:rPr>
              <a:t>tee andmine reguleerimata ülekäigurajal on paari viimase aastaga võrreldes paranenud, </a:t>
            </a:r>
            <a:r>
              <a:rPr lang="et-EE" dirty="0"/>
              <a:t>samas kui sama paljud arvavad, et see pole muutunud. Ka 2020. aastal on mõlemad arvamused jagunenud pea võrdselt, muul ajal on ülekaalus olnud arvamus, jalakäijate jaoks on tee andmine reguleerimata ülekäigurajal paranenud.</a:t>
            </a:r>
          </a:p>
          <a:p>
            <a:r>
              <a:rPr lang="et-EE" dirty="0"/>
              <a:t>Paranemist tajuvad eelõige üle 65-aastased, eestikeelsed ja väiksemate linnaliste piirkondade elanikud; muutust ei taju sagedamini Võrumaa elanikud.</a:t>
            </a:r>
          </a:p>
          <a:p>
            <a:endParaRPr lang="et-EE" dirty="0"/>
          </a:p>
          <a:p>
            <a:r>
              <a:rPr lang="et-EE" dirty="0">
                <a:solidFill>
                  <a:schemeClr val="accent1"/>
                </a:solidFill>
              </a:rPr>
              <a:t>Jalakäijate hinnangul annab neile reguleerimata ülekäigurajal teed </a:t>
            </a:r>
            <a:r>
              <a:rPr lang="et-EE" dirty="0"/>
              <a:t>valdavalt </a:t>
            </a:r>
            <a:r>
              <a:rPr lang="et-EE" dirty="0">
                <a:solidFill>
                  <a:schemeClr val="accent1"/>
                </a:solidFill>
              </a:rPr>
              <a:t>esimene auto </a:t>
            </a:r>
            <a:r>
              <a:rPr lang="et-EE" dirty="0"/>
              <a:t>(51%), sagedamini üle 64-aastaste, väiksemate linnaliste ja maapiirkondade elanike arvates. Vastavalt </a:t>
            </a:r>
            <a:r>
              <a:rPr lang="et-EE" dirty="0" err="1"/>
              <a:t>arvajate</a:t>
            </a:r>
            <a:r>
              <a:rPr lang="et-EE" dirty="0"/>
              <a:t> osakaal on viimased kaks aastat kõrgeimal tasemel.</a:t>
            </a:r>
          </a:p>
        </p:txBody>
      </p:sp>
      <p:pic>
        <p:nvPicPr>
          <p:cNvPr id="6" name="Sisu kohatäide 5">
            <a:extLst>
              <a:ext uri="{FF2B5EF4-FFF2-40B4-BE49-F238E27FC236}">
                <a16:creationId xmlns:a16="http://schemas.microsoft.com/office/drawing/2014/main" id="{D25F5403-FAAB-CB70-70FA-16EF87D4C5F2}"/>
              </a:ext>
            </a:extLst>
          </p:cNvPr>
          <p:cNvPicPr>
            <a:picLocks noGrp="1" noChangeAspect="1"/>
          </p:cNvPicPr>
          <p:nvPr>
            <p:ph sz="half" idx="13"/>
          </p:nvPr>
        </p:nvPicPr>
        <p:blipFill>
          <a:blip r:embed="rId2"/>
          <a:stretch>
            <a:fillRect/>
          </a:stretch>
        </p:blipFill>
        <p:spPr>
          <a:xfrm>
            <a:off x="6698898" y="1682998"/>
            <a:ext cx="4450466" cy="4517528"/>
          </a:xfrm>
          <a:prstGeom prst="rect">
            <a:avLst/>
          </a:prstGeom>
        </p:spPr>
      </p:pic>
    </p:spTree>
    <p:extLst>
      <p:ext uri="{BB962C8B-B14F-4D97-AF65-F5344CB8AC3E}">
        <p14:creationId xmlns:p14="http://schemas.microsoft.com/office/powerpoint/2010/main" val="29136080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543B1-E7C3-8042-B644-90D93B87FDF5}"/>
              </a:ext>
            </a:extLst>
          </p:cNvPr>
          <p:cNvSpPr>
            <a:spLocks noGrp="1"/>
          </p:cNvSpPr>
          <p:nvPr>
            <p:ph type="title"/>
          </p:nvPr>
        </p:nvSpPr>
        <p:spPr/>
        <p:txBody>
          <a:bodyPr/>
          <a:lstStyle/>
          <a:p>
            <a:r>
              <a:rPr lang="et-EE" dirty="0"/>
              <a:t>Tee ületamine</a:t>
            </a:r>
          </a:p>
        </p:txBody>
      </p:sp>
      <p:sp>
        <p:nvSpPr>
          <p:cNvPr id="5" name="Subtitle 4">
            <a:extLst>
              <a:ext uri="{FF2B5EF4-FFF2-40B4-BE49-F238E27FC236}">
                <a16:creationId xmlns:a16="http://schemas.microsoft.com/office/drawing/2014/main" id="{BA1ABE05-4B4F-AB49-8473-333A3FE62FFF}"/>
              </a:ext>
            </a:extLst>
          </p:cNvPr>
          <p:cNvSpPr>
            <a:spLocks noGrp="1"/>
          </p:cNvSpPr>
          <p:nvPr>
            <p:ph type="subTitle" idx="14"/>
          </p:nvPr>
        </p:nvSpPr>
        <p:spPr/>
        <p:txBody>
          <a:bodyPr/>
          <a:lstStyle/>
          <a:p>
            <a:r>
              <a:rPr lang="et-EE" dirty="0"/>
              <a:t>Reguleerimata ülekäiguraja ületamine</a:t>
            </a:r>
          </a:p>
        </p:txBody>
      </p:sp>
      <p:pic>
        <p:nvPicPr>
          <p:cNvPr id="6" name="Sisu kohatäide 5">
            <a:extLst>
              <a:ext uri="{FF2B5EF4-FFF2-40B4-BE49-F238E27FC236}">
                <a16:creationId xmlns:a16="http://schemas.microsoft.com/office/drawing/2014/main" id="{56C8BA10-E8C1-DDC4-908F-62464F7856AB}"/>
              </a:ext>
            </a:extLst>
          </p:cNvPr>
          <p:cNvPicPr>
            <a:picLocks noGrp="1" noChangeAspect="1"/>
          </p:cNvPicPr>
          <p:nvPr>
            <p:ph sz="half" idx="1"/>
          </p:nvPr>
        </p:nvPicPr>
        <p:blipFill>
          <a:blip r:embed="rId2"/>
          <a:stretch>
            <a:fillRect/>
          </a:stretch>
        </p:blipFill>
        <p:spPr>
          <a:xfrm>
            <a:off x="1500883" y="1695192"/>
            <a:ext cx="4462659" cy="4493141"/>
          </a:xfrm>
          <a:prstGeom prst="rect">
            <a:avLst/>
          </a:prstGeom>
        </p:spPr>
      </p:pic>
      <p:pic>
        <p:nvPicPr>
          <p:cNvPr id="10" name="Sisu kohatäide 9">
            <a:extLst>
              <a:ext uri="{FF2B5EF4-FFF2-40B4-BE49-F238E27FC236}">
                <a16:creationId xmlns:a16="http://schemas.microsoft.com/office/drawing/2014/main" id="{D1C4A7C6-FDBE-C84A-3E46-20BAF23EA0AB}"/>
              </a:ext>
            </a:extLst>
          </p:cNvPr>
          <p:cNvPicPr>
            <a:picLocks noGrp="1" noChangeAspect="1"/>
          </p:cNvPicPr>
          <p:nvPr>
            <p:ph sz="half" idx="13"/>
          </p:nvPr>
        </p:nvPicPr>
        <p:blipFill>
          <a:blip r:embed="rId3"/>
          <a:stretch>
            <a:fillRect/>
          </a:stretch>
        </p:blipFill>
        <p:spPr>
          <a:xfrm>
            <a:off x="6698898" y="1689095"/>
            <a:ext cx="4450466" cy="4505334"/>
          </a:xfrm>
          <a:prstGeom prst="rect">
            <a:avLst/>
          </a:prstGeom>
        </p:spPr>
      </p:pic>
    </p:spTree>
    <p:extLst>
      <p:ext uri="{BB962C8B-B14F-4D97-AF65-F5344CB8AC3E}">
        <p14:creationId xmlns:p14="http://schemas.microsoft.com/office/powerpoint/2010/main" val="30271918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543B1-E7C3-8042-B644-90D93B87FDF5}"/>
              </a:ext>
            </a:extLst>
          </p:cNvPr>
          <p:cNvSpPr>
            <a:spLocks noGrp="1"/>
          </p:cNvSpPr>
          <p:nvPr>
            <p:ph type="title"/>
          </p:nvPr>
        </p:nvSpPr>
        <p:spPr/>
        <p:txBody>
          <a:bodyPr/>
          <a:lstStyle/>
          <a:p>
            <a:r>
              <a:rPr lang="et-EE" dirty="0"/>
              <a:t>Tee ületamine</a:t>
            </a:r>
          </a:p>
        </p:txBody>
      </p:sp>
      <p:sp>
        <p:nvSpPr>
          <p:cNvPr id="5" name="Subtitle 4">
            <a:extLst>
              <a:ext uri="{FF2B5EF4-FFF2-40B4-BE49-F238E27FC236}">
                <a16:creationId xmlns:a16="http://schemas.microsoft.com/office/drawing/2014/main" id="{BA1ABE05-4B4F-AB49-8473-333A3FE62FFF}"/>
              </a:ext>
            </a:extLst>
          </p:cNvPr>
          <p:cNvSpPr>
            <a:spLocks noGrp="1"/>
          </p:cNvSpPr>
          <p:nvPr>
            <p:ph type="subTitle" idx="14"/>
          </p:nvPr>
        </p:nvSpPr>
        <p:spPr/>
        <p:txBody>
          <a:bodyPr/>
          <a:lstStyle/>
          <a:p>
            <a:r>
              <a:rPr lang="et-EE" dirty="0"/>
              <a:t>Liiklusteadlikkus</a:t>
            </a:r>
          </a:p>
        </p:txBody>
      </p:sp>
      <p:sp>
        <p:nvSpPr>
          <p:cNvPr id="14" name="Content Placeholder 13">
            <a:extLst>
              <a:ext uri="{FF2B5EF4-FFF2-40B4-BE49-F238E27FC236}">
                <a16:creationId xmlns:a16="http://schemas.microsoft.com/office/drawing/2014/main" id="{59EA40AE-830E-AA44-87EE-49CDC3998954}"/>
              </a:ext>
            </a:extLst>
          </p:cNvPr>
          <p:cNvSpPr>
            <a:spLocks noGrp="1"/>
          </p:cNvSpPr>
          <p:nvPr>
            <p:ph sz="half" idx="1"/>
          </p:nvPr>
        </p:nvSpPr>
        <p:spPr>
          <a:xfrm>
            <a:off x="1311483" y="1473367"/>
            <a:ext cx="4860000" cy="4885901"/>
          </a:xfrm>
        </p:spPr>
        <p:txBody>
          <a:bodyPr>
            <a:normAutofit lnSpcReduction="10000"/>
          </a:bodyPr>
          <a:lstStyle/>
          <a:p>
            <a:endParaRPr lang="et-EE" dirty="0"/>
          </a:p>
          <a:p>
            <a:endParaRPr lang="et-EE" dirty="0"/>
          </a:p>
          <a:p>
            <a:endParaRPr lang="et-EE" dirty="0"/>
          </a:p>
          <a:p>
            <a:endParaRPr lang="et-EE" dirty="0"/>
          </a:p>
          <a:p>
            <a:endParaRPr lang="et-EE" dirty="0"/>
          </a:p>
          <a:p>
            <a:endParaRPr lang="et-EE" dirty="0"/>
          </a:p>
          <a:p>
            <a:r>
              <a:rPr lang="et-EE" dirty="0"/>
              <a:t>Eeltoodud fotot näidates paluti vastajatel arvata, millega tegu. Õige vastuse andis ehk</a:t>
            </a:r>
            <a:r>
              <a:rPr lang="et-EE" dirty="0">
                <a:solidFill>
                  <a:schemeClr val="accent1"/>
                </a:solidFill>
              </a:rPr>
              <a:t> ülekäigukohaks </a:t>
            </a:r>
            <a:r>
              <a:rPr lang="et-EE" dirty="0"/>
              <a:t>pidas seda 44% vastajaist, sagedamini kuni 35-aastased,eestikeelsed, suuremate linnade elanikud ja peamiselt jalgratta või </a:t>
            </a:r>
            <a:r>
              <a:rPr lang="et-EE" dirty="0" err="1"/>
              <a:t>kergliikuriga</a:t>
            </a:r>
            <a:r>
              <a:rPr lang="et-EE" dirty="0"/>
              <a:t> liiklejad (vastavalt 53% ja 73%). </a:t>
            </a:r>
          </a:p>
          <a:p>
            <a:r>
              <a:rPr lang="et-EE" dirty="0"/>
              <a:t>28% pidas seda reguleerimata ülekäigurajaks ja 22% kohaks, kus sõidutee ületamine on keelatud (sagedamini naised ja üle 49-aastased), reguleeritud ülekäigurajaks ei pidanud seda keegi ja vastata ei osanud 6%.</a:t>
            </a:r>
          </a:p>
          <a:p>
            <a:r>
              <a:rPr lang="et-EE" dirty="0"/>
              <a:t>Varasemate aastatega võrreldes on teadlike osakaal suurenenud, enne 2019. aastat oli kõige enam neid, kes pidasid seda reguleerimata ülekäigurajaks.</a:t>
            </a:r>
          </a:p>
          <a:p>
            <a:endParaRPr lang="et-EE" dirty="0"/>
          </a:p>
        </p:txBody>
      </p:sp>
      <p:pic>
        <p:nvPicPr>
          <p:cNvPr id="16" name="Picture 15" descr="C:\Raul\Kasutaja Raul dokumendid alates juuli 2014\Uuringud ja aruanded\KÜ hange 2017-2019\2017 küsitlusuuringud\Liiklemine pimeda ajal ja liiklusharidus\2011_05_25\IMG_6135.JPG">
            <a:extLst>
              <a:ext uri="{FF2B5EF4-FFF2-40B4-BE49-F238E27FC236}">
                <a16:creationId xmlns:a16="http://schemas.microsoft.com/office/drawing/2014/main" id="{63BEAB1F-18A1-AE4B-8FC7-2CD68FA4156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3647" y="1473367"/>
            <a:ext cx="3195671" cy="1634468"/>
          </a:xfrm>
          <a:prstGeom prst="rect">
            <a:avLst/>
          </a:prstGeom>
          <a:noFill/>
          <a:ln>
            <a:noFill/>
          </a:ln>
        </p:spPr>
      </p:pic>
      <p:pic>
        <p:nvPicPr>
          <p:cNvPr id="7" name="Sisu kohatäide 6">
            <a:extLst>
              <a:ext uri="{FF2B5EF4-FFF2-40B4-BE49-F238E27FC236}">
                <a16:creationId xmlns:a16="http://schemas.microsoft.com/office/drawing/2014/main" id="{5EC1D732-1EB7-5FAA-A330-E3BEF4275B5B}"/>
              </a:ext>
            </a:extLst>
          </p:cNvPr>
          <p:cNvPicPr>
            <a:picLocks noGrp="1" noChangeAspect="1"/>
          </p:cNvPicPr>
          <p:nvPr>
            <p:ph sz="half" idx="13"/>
          </p:nvPr>
        </p:nvPicPr>
        <p:blipFill>
          <a:blip r:embed="rId3"/>
          <a:stretch>
            <a:fillRect/>
          </a:stretch>
        </p:blipFill>
        <p:spPr>
          <a:xfrm>
            <a:off x="6698898" y="1701288"/>
            <a:ext cx="4450466" cy="4480948"/>
          </a:xfrm>
          <a:prstGeom prst="rect">
            <a:avLst/>
          </a:prstGeom>
        </p:spPr>
      </p:pic>
    </p:spTree>
    <p:extLst>
      <p:ext uri="{BB962C8B-B14F-4D97-AF65-F5344CB8AC3E}">
        <p14:creationId xmlns:p14="http://schemas.microsoft.com/office/powerpoint/2010/main" val="7547332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E3509F-B9C3-7144-9915-F4C16708C5FC}"/>
              </a:ext>
            </a:extLst>
          </p:cNvPr>
          <p:cNvSpPr>
            <a:spLocks noGrp="1"/>
          </p:cNvSpPr>
          <p:nvPr>
            <p:ph type="title"/>
          </p:nvPr>
        </p:nvSpPr>
        <p:spPr/>
        <p:txBody>
          <a:bodyPr/>
          <a:lstStyle/>
          <a:p>
            <a:r>
              <a:rPr lang="et-EE" dirty="0"/>
              <a:t>Tee ületamine</a:t>
            </a:r>
          </a:p>
        </p:txBody>
      </p:sp>
      <p:sp>
        <p:nvSpPr>
          <p:cNvPr id="2" name="Content Placeholder 1">
            <a:extLst>
              <a:ext uri="{FF2B5EF4-FFF2-40B4-BE49-F238E27FC236}">
                <a16:creationId xmlns:a16="http://schemas.microsoft.com/office/drawing/2014/main" id="{6E0CD542-3127-A14F-9D88-CB692463F69D}"/>
              </a:ext>
            </a:extLst>
          </p:cNvPr>
          <p:cNvSpPr>
            <a:spLocks noGrp="1"/>
          </p:cNvSpPr>
          <p:nvPr>
            <p:ph sz="half" idx="1"/>
          </p:nvPr>
        </p:nvSpPr>
        <p:spPr/>
        <p:txBody>
          <a:bodyPr>
            <a:normAutofit/>
          </a:bodyPr>
          <a:lstStyle/>
          <a:p>
            <a:endParaRPr lang="et-EE" dirty="0"/>
          </a:p>
          <a:p>
            <a:endParaRPr lang="et-EE" dirty="0"/>
          </a:p>
          <a:p>
            <a:endParaRPr lang="et-EE" dirty="0"/>
          </a:p>
          <a:p>
            <a:endParaRPr lang="et-EE" dirty="0"/>
          </a:p>
          <a:p>
            <a:endParaRPr lang="et-EE" dirty="0"/>
          </a:p>
          <a:p>
            <a:endParaRPr lang="et-EE" dirty="0"/>
          </a:p>
          <a:p>
            <a:r>
              <a:rPr lang="et-EE" dirty="0"/>
              <a:t>Antud fotode kohta paluti vastajatel samuti arvata, millise liikluskorraga on tegu. Siinkohal andis õige vastuse 72% elanikkonnast –</a:t>
            </a:r>
            <a:r>
              <a:rPr lang="et-EE" dirty="0">
                <a:solidFill>
                  <a:schemeClr val="accent1"/>
                </a:solidFill>
              </a:rPr>
              <a:t> jalakäija peab andma teed autojuhile</a:t>
            </a:r>
            <a:r>
              <a:rPr lang="et-EE" dirty="0"/>
              <a:t>. Sagedamini andsid õige vastuse mehed, kuni 35-aastased, eestlased, samuti peamiselt </a:t>
            </a:r>
            <a:r>
              <a:rPr lang="et-EE" dirty="0" err="1"/>
              <a:t>kergliikuriga</a:t>
            </a:r>
            <a:r>
              <a:rPr lang="et-EE" dirty="0"/>
              <a:t> liiklejad (86%).</a:t>
            </a:r>
          </a:p>
          <a:p>
            <a:r>
              <a:rPr lang="et-EE" dirty="0"/>
              <a:t>Vale vastuse andis kuuendik ja üldse ei osanud vastata pea kümnendik elanikkonnast. </a:t>
            </a:r>
          </a:p>
          <a:p>
            <a:r>
              <a:rPr lang="et-EE" dirty="0"/>
              <a:t>Viimased kolm aastat on teadlike osakaal posinud pea samal tasemel.</a:t>
            </a:r>
          </a:p>
          <a:p>
            <a:endParaRPr lang="et-EE" dirty="0"/>
          </a:p>
          <a:p>
            <a:endParaRPr lang="et-EE" dirty="0"/>
          </a:p>
          <a:p>
            <a:endParaRPr lang="et-EE" dirty="0"/>
          </a:p>
          <a:p>
            <a:endParaRPr lang="et-EE" dirty="0"/>
          </a:p>
          <a:p>
            <a:endParaRPr lang="et-EE" dirty="0"/>
          </a:p>
          <a:p>
            <a:endParaRPr lang="et-EE" dirty="0"/>
          </a:p>
          <a:p>
            <a:endParaRPr lang="et-EE" dirty="0"/>
          </a:p>
          <a:p>
            <a:endParaRPr lang="et-EE" dirty="0"/>
          </a:p>
          <a:p>
            <a:endParaRPr lang="et-EE" dirty="0"/>
          </a:p>
        </p:txBody>
      </p:sp>
      <p:sp>
        <p:nvSpPr>
          <p:cNvPr id="4" name="Subtitle 3">
            <a:extLst>
              <a:ext uri="{FF2B5EF4-FFF2-40B4-BE49-F238E27FC236}">
                <a16:creationId xmlns:a16="http://schemas.microsoft.com/office/drawing/2014/main" id="{3E2E0AC1-88EC-DE45-8BDF-7098D76CD73F}"/>
              </a:ext>
            </a:extLst>
          </p:cNvPr>
          <p:cNvSpPr>
            <a:spLocks noGrp="1"/>
          </p:cNvSpPr>
          <p:nvPr>
            <p:ph type="subTitle" idx="14"/>
          </p:nvPr>
        </p:nvSpPr>
        <p:spPr/>
        <p:txBody>
          <a:bodyPr/>
          <a:lstStyle/>
          <a:p>
            <a:r>
              <a:rPr lang="et-EE" dirty="0"/>
              <a:t>Liiklusteadlikkus</a:t>
            </a:r>
          </a:p>
        </p:txBody>
      </p:sp>
      <p:pic>
        <p:nvPicPr>
          <p:cNvPr id="7" name="Picture 6" descr="C:\Raul\Kasutaja Raul dokumendid alates juuli 2014\Uuringud ja aruanded\KÜ hange 2017-2019\2017 küsitlusuuringud\Liiklemine pimeda ajal ja liiklusharidus\2011_05_25\IMG_6144.JPG">
            <a:extLst>
              <a:ext uri="{FF2B5EF4-FFF2-40B4-BE49-F238E27FC236}">
                <a16:creationId xmlns:a16="http://schemas.microsoft.com/office/drawing/2014/main" id="{D4BF6F24-9ABB-514D-8937-2F1FC3ADC9F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1435" y="1540937"/>
            <a:ext cx="2305366" cy="1650341"/>
          </a:xfrm>
          <a:prstGeom prst="rect">
            <a:avLst/>
          </a:prstGeom>
          <a:noFill/>
          <a:ln>
            <a:noFill/>
          </a:ln>
        </p:spPr>
      </p:pic>
      <p:pic>
        <p:nvPicPr>
          <p:cNvPr id="8" name="Picture 7" descr="C:\Raul\Kasutaja Raul dokumendid alates juuli 2014\Uuringud ja aruanded\KÜ hange 2017-2019\2017 küsitlusuuringud\Liiklemine pimeda ajal ja liiklusharidus\2011_05_25\IMG_6145.JPG">
            <a:extLst>
              <a:ext uri="{FF2B5EF4-FFF2-40B4-BE49-F238E27FC236}">
                <a16:creationId xmlns:a16="http://schemas.microsoft.com/office/drawing/2014/main" id="{8D4FC5F2-9A6C-274A-B4CF-15273EBED65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58148" y="1556810"/>
            <a:ext cx="2403288" cy="1634468"/>
          </a:xfrm>
          <a:prstGeom prst="rect">
            <a:avLst/>
          </a:prstGeom>
          <a:noFill/>
          <a:ln>
            <a:noFill/>
          </a:ln>
        </p:spPr>
      </p:pic>
      <p:graphicFrame>
        <p:nvGraphicFramePr>
          <p:cNvPr id="9" name="Chart 12">
            <a:extLst>
              <a:ext uri="{FF2B5EF4-FFF2-40B4-BE49-F238E27FC236}">
                <a16:creationId xmlns:a16="http://schemas.microsoft.com/office/drawing/2014/main" id="{00000000-0008-0000-0200-00000D000000}"/>
              </a:ext>
            </a:extLst>
          </p:cNvPr>
          <p:cNvGraphicFramePr>
            <a:graphicFrameLocks noGrp="1"/>
          </p:cNvGraphicFramePr>
          <p:nvPr>
            <p:ph sz="half" idx="13"/>
          </p:nvPr>
        </p:nvGraphicFramePr>
        <p:xfrm>
          <a:off x="6494463" y="1498600"/>
          <a:ext cx="4859337" cy="48863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675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B365942-B2C3-6242-8EAC-D7B65DE55F17}"/>
              </a:ext>
            </a:extLst>
          </p:cNvPr>
          <p:cNvSpPr>
            <a:spLocks noGrp="1"/>
          </p:cNvSpPr>
          <p:nvPr>
            <p:ph sz="half" idx="1"/>
          </p:nvPr>
        </p:nvSpPr>
        <p:spPr/>
        <p:txBody>
          <a:bodyPr>
            <a:normAutofit lnSpcReduction="10000"/>
          </a:bodyPr>
          <a:lstStyle/>
          <a:p>
            <a:r>
              <a:rPr lang="et-EE" dirty="0"/>
              <a:t>Üldkogum: üle 15-aastane Eesti elanikkond, 1 113 997 elanikku (01.01.2022. aasta ESA andemetel) </a:t>
            </a:r>
          </a:p>
          <a:p>
            <a:r>
              <a:rPr lang="et-EE" dirty="0"/>
              <a:t>Meetod: Turu-uuringute AS Omnibuss - kombineeritud telefoni-intervjuu ja veebipaneel, olenevalt vastaja eelistusest sai vastata nii eesti kui vene keeles.</a:t>
            </a:r>
          </a:p>
          <a:p>
            <a:r>
              <a:rPr lang="et-EE" dirty="0"/>
              <a:t>Valimi koostamine: kasutati </a:t>
            </a:r>
            <a:r>
              <a:rPr lang="et-EE" dirty="0" err="1"/>
              <a:t>üldkogumi</a:t>
            </a:r>
            <a:r>
              <a:rPr lang="et-EE" dirty="0"/>
              <a:t> proportsionaalset mudelit, hiljem tulemused kaaluti </a:t>
            </a:r>
            <a:r>
              <a:rPr lang="et-EE" dirty="0" err="1"/>
              <a:t>üldkogumile</a:t>
            </a:r>
            <a:r>
              <a:rPr lang="et-EE" dirty="0"/>
              <a:t> vastavaks soo, vanusegruppide, rahvuse, hariduse, piirkonna ja asulatüübi järgi. </a:t>
            </a:r>
          </a:p>
          <a:p>
            <a:r>
              <a:rPr lang="et-EE" dirty="0"/>
              <a:t>Planeeritud ja tegelik valim: 1000 ja 1003</a:t>
            </a:r>
          </a:p>
          <a:p>
            <a:r>
              <a:rPr lang="et-EE" dirty="0"/>
              <a:t>Valimiviga: 1000 vastaja puhul ±3,1%, väiksemate gruppide vaatlemisel võib viga olla suurem</a:t>
            </a:r>
          </a:p>
          <a:p>
            <a:r>
              <a:rPr lang="et-EE" dirty="0"/>
              <a:t>Küsitluse pikkus: 4 lehekülge</a:t>
            </a:r>
          </a:p>
          <a:p>
            <a:r>
              <a:rPr lang="et-EE" dirty="0"/>
              <a:t>Küsitlusperiood: 24.11. - 01.12. 2022</a:t>
            </a:r>
          </a:p>
          <a:p>
            <a:r>
              <a:rPr lang="et-EE" dirty="0"/>
              <a:t>Aruande tekstis on esile toodud taustatunnuste vahelised erinevused, mis on usaldusnivool 95% statistiliselt olulised. Juhul, kui andmed ei võimaldanud kinnitada erinevuste statistilist olulisust, pole võrdlusi tekstis esitatud. </a:t>
            </a:r>
          </a:p>
          <a:p>
            <a:pPr marL="0" indent="0">
              <a:lnSpc>
                <a:spcPct val="120000"/>
              </a:lnSpc>
              <a:spcBef>
                <a:spcPts val="0"/>
              </a:spcBef>
              <a:buNone/>
            </a:pPr>
            <a:endParaRPr lang="et-EE" dirty="0"/>
          </a:p>
          <a:p>
            <a:pPr marL="0" indent="0">
              <a:lnSpc>
                <a:spcPct val="120000"/>
              </a:lnSpc>
              <a:spcBef>
                <a:spcPts val="0"/>
              </a:spcBef>
              <a:buNone/>
            </a:pPr>
            <a:r>
              <a:rPr lang="et-EE" dirty="0">
                <a:solidFill>
                  <a:schemeClr val="accent1"/>
                </a:solidFill>
              </a:rPr>
              <a:t>VASTUTAJAD</a:t>
            </a:r>
          </a:p>
          <a:p>
            <a:pPr>
              <a:lnSpc>
                <a:spcPct val="120000"/>
              </a:lnSpc>
              <a:spcBef>
                <a:spcPts val="0"/>
              </a:spcBef>
            </a:pPr>
            <a:r>
              <a:rPr lang="et-EE" dirty="0"/>
              <a:t>Tellijapoolne kontaktisik			Raul </a:t>
            </a:r>
            <a:r>
              <a:rPr lang="et-EE" dirty="0" err="1"/>
              <a:t>Rom</a:t>
            </a:r>
            <a:endParaRPr lang="et-EE" dirty="0"/>
          </a:p>
          <a:p>
            <a:pPr>
              <a:lnSpc>
                <a:spcPct val="120000"/>
              </a:lnSpc>
              <a:spcBef>
                <a:spcPts val="0"/>
              </a:spcBef>
            </a:pPr>
            <a:endParaRPr lang="et-EE" dirty="0"/>
          </a:p>
          <a:p>
            <a:pPr>
              <a:lnSpc>
                <a:spcPct val="120000"/>
              </a:lnSpc>
              <a:spcBef>
                <a:spcPts val="0"/>
              </a:spcBef>
            </a:pPr>
            <a:r>
              <a:rPr lang="et-EE" dirty="0"/>
              <a:t>Uuringu projektijuht ja aruande koostamine		Liis Grünberg, </a:t>
            </a:r>
            <a:r>
              <a:rPr lang="et-EE" dirty="0">
                <a:hlinkClick r:id="rId2"/>
              </a:rPr>
              <a:t>liis@turu-uuringute.ee</a:t>
            </a:r>
            <a:r>
              <a:rPr lang="et-EE" dirty="0"/>
              <a:t>, 58529707</a:t>
            </a:r>
          </a:p>
          <a:p>
            <a:pPr>
              <a:lnSpc>
                <a:spcPct val="120000"/>
              </a:lnSpc>
              <a:spcBef>
                <a:spcPts val="0"/>
              </a:spcBef>
            </a:pPr>
            <a:r>
              <a:rPr lang="et-EE" dirty="0"/>
              <a:t>Valim, ankeedi programmeerimine 		Kristel </a:t>
            </a:r>
            <a:r>
              <a:rPr lang="et-EE" dirty="0" err="1"/>
              <a:t>Merusk</a:t>
            </a:r>
            <a:endParaRPr lang="et-EE" dirty="0"/>
          </a:p>
          <a:p>
            <a:pPr>
              <a:lnSpc>
                <a:spcPct val="120000"/>
              </a:lnSpc>
              <a:spcBef>
                <a:spcPts val="0"/>
              </a:spcBef>
            </a:pPr>
            <a:r>
              <a:rPr lang="et-EE" dirty="0"/>
              <a:t>Andmetöötlus  				</a:t>
            </a:r>
            <a:r>
              <a:rPr lang="et-EE" dirty="0" err="1"/>
              <a:t>Reijo</a:t>
            </a:r>
            <a:r>
              <a:rPr lang="et-EE" dirty="0"/>
              <a:t> Pohl</a:t>
            </a:r>
          </a:p>
          <a:p>
            <a:pPr>
              <a:lnSpc>
                <a:spcPct val="120000"/>
              </a:lnSpc>
              <a:spcBef>
                <a:spcPts val="0"/>
              </a:spcBef>
            </a:pPr>
            <a:r>
              <a:rPr lang="et-EE" dirty="0"/>
              <a:t>Küsitlustöö koordineerimine			Angelina Oblikas</a:t>
            </a:r>
          </a:p>
          <a:p>
            <a:pPr>
              <a:lnSpc>
                <a:spcPct val="120000"/>
              </a:lnSpc>
              <a:spcBef>
                <a:spcPts val="0"/>
              </a:spcBef>
            </a:pPr>
            <a:endParaRPr lang="et-EE" dirty="0"/>
          </a:p>
          <a:p>
            <a:pPr>
              <a:lnSpc>
                <a:spcPct val="120000"/>
              </a:lnSpc>
              <a:spcBef>
                <a:spcPts val="0"/>
              </a:spcBef>
            </a:pPr>
            <a:endParaRPr lang="en-GB" dirty="0"/>
          </a:p>
          <a:p>
            <a:pPr marL="0" indent="0">
              <a:buNone/>
            </a:pPr>
            <a:endParaRPr lang="en-GB" dirty="0"/>
          </a:p>
        </p:txBody>
      </p:sp>
      <p:sp>
        <p:nvSpPr>
          <p:cNvPr id="3" name="Title 2">
            <a:extLst>
              <a:ext uri="{FF2B5EF4-FFF2-40B4-BE49-F238E27FC236}">
                <a16:creationId xmlns:a16="http://schemas.microsoft.com/office/drawing/2014/main" id="{F7D0BDCE-934C-8244-91CB-81CEF3A56A4A}"/>
              </a:ext>
            </a:extLst>
          </p:cNvPr>
          <p:cNvSpPr>
            <a:spLocks noGrp="1"/>
          </p:cNvSpPr>
          <p:nvPr>
            <p:ph type="title"/>
          </p:nvPr>
        </p:nvSpPr>
        <p:spPr/>
        <p:txBody>
          <a:bodyPr/>
          <a:lstStyle/>
          <a:p>
            <a:r>
              <a:rPr lang="en-GB" dirty="0" err="1"/>
              <a:t>Metoodika</a:t>
            </a:r>
            <a:r>
              <a:rPr lang="en-GB" dirty="0"/>
              <a:t> </a:t>
            </a:r>
            <a:r>
              <a:rPr lang="en-GB" dirty="0" err="1"/>
              <a:t>ja</a:t>
            </a:r>
            <a:r>
              <a:rPr lang="en-GB" dirty="0"/>
              <a:t> </a:t>
            </a:r>
            <a:r>
              <a:rPr lang="en-GB" dirty="0" err="1"/>
              <a:t>vastutajad</a:t>
            </a:r>
            <a:endParaRPr lang="en-GB" dirty="0"/>
          </a:p>
        </p:txBody>
      </p:sp>
    </p:spTree>
    <p:extLst>
      <p:ext uri="{BB962C8B-B14F-4D97-AF65-F5344CB8AC3E}">
        <p14:creationId xmlns:p14="http://schemas.microsoft.com/office/powerpoint/2010/main" val="29584012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A9FA8-8671-4549-8C83-CB13F9821138}"/>
              </a:ext>
            </a:extLst>
          </p:cNvPr>
          <p:cNvSpPr>
            <a:spLocks noGrp="1"/>
          </p:cNvSpPr>
          <p:nvPr>
            <p:ph type="ctrTitle"/>
          </p:nvPr>
        </p:nvSpPr>
        <p:spPr>
          <a:xfrm>
            <a:off x="2612489" y="2982982"/>
            <a:ext cx="9051380" cy="861238"/>
          </a:xfrm>
        </p:spPr>
        <p:txBody>
          <a:bodyPr>
            <a:normAutofit fontScale="90000"/>
          </a:bodyPr>
          <a:lstStyle/>
          <a:p>
            <a:r>
              <a:rPr lang="et-EE" dirty="0"/>
              <a:t>Ankeet</a:t>
            </a:r>
          </a:p>
        </p:txBody>
      </p:sp>
    </p:spTree>
    <p:extLst>
      <p:ext uri="{BB962C8B-B14F-4D97-AF65-F5344CB8AC3E}">
        <p14:creationId xmlns:p14="http://schemas.microsoft.com/office/powerpoint/2010/main" val="10132979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09D35-04CB-1D42-B877-2E412CDE2668}"/>
              </a:ext>
            </a:extLst>
          </p:cNvPr>
          <p:cNvSpPr>
            <a:spLocks noGrp="1"/>
          </p:cNvSpPr>
          <p:nvPr>
            <p:ph type="title"/>
          </p:nvPr>
        </p:nvSpPr>
        <p:spPr/>
        <p:txBody>
          <a:bodyPr/>
          <a:lstStyle/>
          <a:p>
            <a:r>
              <a:rPr lang="et-EE" dirty="0"/>
              <a:t>Ankeet</a:t>
            </a:r>
          </a:p>
        </p:txBody>
      </p:sp>
      <p:sp>
        <p:nvSpPr>
          <p:cNvPr id="4" name="Content Placeholder 3">
            <a:extLst>
              <a:ext uri="{FF2B5EF4-FFF2-40B4-BE49-F238E27FC236}">
                <a16:creationId xmlns:a16="http://schemas.microsoft.com/office/drawing/2014/main" id="{0298B939-CFAA-0142-B3CB-C25744D2209F}"/>
              </a:ext>
            </a:extLst>
          </p:cNvPr>
          <p:cNvSpPr>
            <a:spLocks noGrp="1"/>
          </p:cNvSpPr>
          <p:nvPr>
            <p:ph sz="half" idx="1"/>
          </p:nvPr>
        </p:nvSpPr>
        <p:spPr/>
        <p:txBody>
          <a:bodyPr>
            <a:normAutofit/>
          </a:bodyPr>
          <a:lstStyle/>
          <a:p>
            <a:pPr marL="0" indent="0">
              <a:buNone/>
            </a:pPr>
            <a:r>
              <a:rPr lang="et-EE" b="1" dirty="0"/>
              <a:t>T1. Kas Teie peres on 4-15-aastasi lapsi? </a:t>
            </a:r>
          </a:p>
          <a:p>
            <a:pPr lvl="1"/>
            <a:r>
              <a:rPr lang="et-EE" dirty="0"/>
              <a:t>Jah</a:t>
            </a:r>
          </a:p>
          <a:p>
            <a:pPr lvl="1"/>
            <a:r>
              <a:rPr lang="et-EE" dirty="0"/>
              <a:t>ei </a:t>
            </a:r>
          </a:p>
          <a:p>
            <a:pPr marL="0" indent="0">
              <a:buNone/>
            </a:pPr>
            <a:r>
              <a:rPr lang="et-EE" b="1" dirty="0"/>
              <a:t>T2. Kas Te liigute peamiselt ...?  </a:t>
            </a:r>
            <a:r>
              <a:rPr lang="et-EE" dirty="0"/>
              <a:t>VÕIB MITU VASTUST!</a:t>
            </a:r>
          </a:p>
          <a:p>
            <a:pPr lvl="1"/>
            <a:r>
              <a:rPr lang="et-EE" dirty="0"/>
              <a:t>jalgsi/ühistranspordiga</a:t>
            </a:r>
          </a:p>
          <a:p>
            <a:pPr lvl="1"/>
            <a:r>
              <a:rPr lang="et-EE" dirty="0"/>
              <a:t>autojuhina</a:t>
            </a:r>
          </a:p>
          <a:p>
            <a:pPr lvl="1"/>
            <a:r>
              <a:rPr lang="et-EE" dirty="0"/>
              <a:t>autos kaasliiklejana</a:t>
            </a:r>
          </a:p>
          <a:p>
            <a:pPr lvl="1"/>
            <a:r>
              <a:rPr lang="et-EE" dirty="0"/>
              <a:t>jalgratturina </a:t>
            </a:r>
          </a:p>
          <a:p>
            <a:pPr lvl="1"/>
            <a:r>
              <a:rPr lang="et-EE" dirty="0" err="1"/>
              <a:t>kergliikuri</a:t>
            </a:r>
            <a:r>
              <a:rPr lang="et-EE" dirty="0"/>
              <a:t> juhina</a:t>
            </a:r>
          </a:p>
          <a:p>
            <a:pPr marL="457189" lvl="1" indent="0">
              <a:buNone/>
            </a:pPr>
            <a:endParaRPr lang="et-EE" dirty="0"/>
          </a:p>
          <a:p>
            <a:pPr marL="457189" lvl="1" indent="0">
              <a:buNone/>
            </a:pPr>
            <a:endParaRPr lang="et-EE" dirty="0"/>
          </a:p>
          <a:p>
            <a:endParaRPr lang="et-EE" dirty="0"/>
          </a:p>
          <a:p>
            <a:endParaRPr lang="et-EE" dirty="0"/>
          </a:p>
          <a:p>
            <a:endParaRPr lang="et-EE" dirty="0"/>
          </a:p>
        </p:txBody>
      </p:sp>
      <p:sp>
        <p:nvSpPr>
          <p:cNvPr id="7" name="Content Placeholder 6">
            <a:extLst>
              <a:ext uri="{FF2B5EF4-FFF2-40B4-BE49-F238E27FC236}">
                <a16:creationId xmlns:a16="http://schemas.microsoft.com/office/drawing/2014/main" id="{FB6A28BC-5599-824C-B5F8-B15CCC168F27}"/>
              </a:ext>
            </a:extLst>
          </p:cNvPr>
          <p:cNvSpPr>
            <a:spLocks noGrp="1"/>
          </p:cNvSpPr>
          <p:nvPr>
            <p:ph sz="half" idx="13"/>
          </p:nvPr>
        </p:nvSpPr>
        <p:spPr/>
        <p:txBody>
          <a:bodyPr>
            <a:normAutofit/>
          </a:bodyPr>
          <a:lstStyle/>
          <a:p>
            <a:pPr marL="0" indent="0">
              <a:buNone/>
            </a:pPr>
            <a:r>
              <a:rPr lang="et-EE" i="1" dirty="0"/>
              <a:t>K1 KÜSIDA AINULT 4-15-AASTASTE LASTE VANEMATELT</a:t>
            </a:r>
            <a:r>
              <a:rPr lang="et-EE" dirty="0"/>
              <a:t> </a:t>
            </a:r>
            <a:r>
              <a:rPr lang="et-EE" i="1" dirty="0"/>
              <a:t>(T1=1)</a:t>
            </a:r>
            <a:endParaRPr lang="en-US" dirty="0"/>
          </a:p>
          <a:p>
            <a:pPr marL="0" indent="0">
              <a:buNone/>
            </a:pPr>
            <a:r>
              <a:rPr lang="et-EE" b="1" dirty="0"/>
              <a:t>1. Kuivõrd Teie pere 4-15-aastased lapsed kannavad pimedal ajal väljas liikudes helkurit või muud enda nähtavaks tegemise vahendit?</a:t>
            </a:r>
            <a:endParaRPr lang="en-US" dirty="0"/>
          </a:p>
          <a:p>
            <a:pPr lvl="1"/>
            <a:r>
              <a:rPr lang="et-EE" dirty="0"/>
              <a:t>reeglina (alati)</a:t>
            </a:r>
            <a:endParaRPr lang="en-US" dirty="0"/>
          </a:p>
          <a:p>
            <a:pPr lvl="1"/>
            <a:r>
              <a:rPr lang="et-EE" dirty="0"/>
              <a:t>sageli</a:t>
            </a:r>
            <a:endParaRPr lang="en-US" dirty="0"/>
          </a:p>
          <a:p>
            <a:pPr lvl="1"/>
            <a:r>
              <a:rPr lang="et-EE" dirty="0"/>
              <a:t>mõnikord</a:t>
            </a:r>
            <a:endParaRPr lang="en-US" dirty="0"/>
          </a:p>
          <a:p>
            <a:pPr lvl="1"/>
            <a:r>
              <a:rPr lang="et-EE" dirty="0"/>
              <a:t>üldse mitte</a:t>
            </a:r>
            <a:endParaRPr lang="en-US" dirty="0"/>
          </a:p>
          <a:p>
            <a:pPr lvl="1"/>
            <a:r>
              <a:rPr lang="et-EE" i="1" dirty="0"/>
              <a:t>ei oska öelda</a:t>
            </a:r>
            <a:endParaRPr lang="en-US" dirty="0"/>
          </a:p>
          <a:p>
            <a:endParaRPr lang="et-EE" dirty="0"/>
          </a:p>
        </p:txBody>
      </p:sp>
      <p:sp>
        <p:nvSpPr>
          <p:cNvPr id="3" name="Subtitle 2">
            <a:extLst>
              <a:ext uri="{FF2B5EF4-FFF2-40B4-BE49-F238E27FC236}">
                <a16:creationId xmlns:a16="http://schemas.microsoft.com/office/drawing/2014/main" id="{735B7C80-F4B5-F447-A38E-EEE0854DF9CA}"/>
              </a:ext>
            </a:extLst>
          </p:cNvPr>
          <p:cNvSpPr>
            <a:spLocks noGrp="1"/>
          </p:cNvSpPr>
          <p:nvPr>
            <p:ph type="subTitle" idx="14"/>
          </p:nvPr>
        </p:nvSpPr>
        <p:spPr/>
        <p:txBody>
          <a:bodyPr/>
          <a:lstStyle/>
          <a:p>
            <a:r>
              <a:rPr lang="et-EE" dirty="0"/>
              <a:t>Filter 					         Laste helkuri kandmine</a:t>
            </a:r>
          </a:p>
        </p:txBody>
      </p:sp>
    </p:spTree>
    <p:extLst>
      <p:ext uri="{BB962C8B-B14F-4D97-AF65-F5344CB8AC3E}">
        <p14:creationId xmlns:p14="http://schemas.microsoft.com/office/powerpoint/2010/main" val="42784346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09D35-04CB-1D42-B877-2E412CDE2668}"/>
              </a:ext>
            </a:extLst>
          </p:cNvPr>
          <p:cNvSpPr>
            <a:spLocks noGrp="1"/>
          </p:cNvSpPr>
          <p:nvPr>
            <p:ph type="title"/>
          </p:nvPr>
        </p:nvSpPr>
        <p:spPr/>
        <p:txBody>
          <a:bodyPr/>
          <a:lstStyle/>
          <a:p>
            <a:r>
              <a:rPr lang="et-EE" dirty="0"/>
              <a:t>Ankeet</a:t>
            </a:r>
          </a:p>
        </p:txBody>
      </p:sp>
      <p:sp>
        <p:nvSpPr>
          <p:cNvPr id="4" name="Content Placeholder 3">
            <a:extLst>
              <a:ext uri="{FF2B5EF4-FFF2-40B4-BE49-F238E27FC236}">
                <a16:creationId xmlns:a16="http://schemas.microsoft.com/office/drawing/2014/main" id="{0298B939-CFAA-0142-B3CB-C25744D2209F}"/>
              </a:ext>
            </a:extLst>
          </p:cNvPr>
          <p:cNvSpPr>
            <a:spLocks noGrp="1"/>
          </p:cNvSpPr>
          <p:nvPr>
            <p:ph sz="half" idx="1"/>
          </p:nvPr>
        </p:nvSpPr>
        <p:spPr/>
        <p:txBody>
          <a:bodyPr>
            <a:normAutofit/>
          </a:bodyPr>
          <a:lstStyle/>
          <a:p>
            <a:pPr marL="0" indent="0">
              <a:buNone/>
            </a:pPr>
            <a:r>
              <a:rPr lang="et-EE" i="1" dirty="0"/>
              <a:t>KÜSIMUSED 2-5 KÜSIDA AINULT 4-15-AASTASTE LASTE VANEMATELT</a:t>
            </a:r>
            <a:r>
              <a:rPr lang="et-EE" dirty="0"/>
              <a:t> </a:t>
            </a:r>
            <a:r>
              <a:rPr lang="et-EE" i="1" dirty="0"/>
              <a:t>(T1=1)</a:t>
            </a:r>
            <a:endParaRPr lang="en-US" dirty="0"/>
          </a:p>
          <a:p>
            <a:pPr marL="0" indent="0">
              <a:buNone/>
            </a:pPr>
            <a:r>
              <a:rPr lang="en-GB" b="1" dirty="0"/>
              <a:t>2. </a:t>
            </a:r>
            <a:r>
              <a:rPr lang="en-GB" b="1" dirty="0" err="1"/>
              <a:t>Millistes</a:t>
            </a:r>
            <a:r>
              <a:rPr lang="en-GB" b="1" dirty="0"/>
              <a:t> </a:t>
            </a:r>
            <a:r>
              <a:rPr lang="en-GB" b="1" dirty="0" err="1"/>
              <a:t>rollides</a:t>
            </a:r>
            <a:r>
              <a:rPr lang="en-GB" b="1" dirty="0"/>
              <a:t> </a:t>
            </a:r>
            <a:r>
              <a:rPr lang="en-GB" b="1" dirty="0" err="1"/>
              <a:t>Te</a:t>
            </a:r>
            <a:r>
              <a:rPr lang="en-GB" b="1" dirty="0"/>
              <a:t> </a:t>
            </a:r>
            <a:r>
              <a:rPr lang="en-GB" b="1" dirty="0" err="1"/>
              <a:t>ise</a:t>
            </a:r>
            <a:r>
              <a:rPr lang="en-GB" b="1" dirty="0"/>
              <a:t> </a:t>
            </a:r>
            <a:r>
              <a:rPr lang="en-GB" b="1" dirty="0" err="1"/>
              <a:t>peamiselt</a:t>
            </a:r>
            <a:r>
              <a:rPr lang="en-GB" b="1" dirty="0"/>
              <a:t> </a:t>
            </a:r>
            <a:r>
              <a:rPr lang="en-GB" b="1" dirty="0" err="1"/>
              <a:t>olete</a:t>
            </a:r>
            <a:r>
              <a:rPr lang="en-GB" b="1" dirty="0"/>
              <a:t>, </a:t>
            </a:r>
            <a:r>
              <a:rPr lang="en-GB" b="1" dirty="0" err="1"/>
              <a:t>kui</a:t>
            </a:r>
            <a:r>
              <a:rPr lang="en-GB" b="1" dirty="0"/>
              <a:t> </a:t>
            </a:r>
            <a:r>
              <a:rPr lang="en-GB" b="1" dirty="0" err="1"/>
              <a:t>õpetate</a:t>
            </a:r>
            <a:r>
              <a:rPr lang="en-GB" b="1" dirty="0"/>
              <a:t> </a:t>
            </a:r>
            <a:r>
              <a:rPr lang="en-GB" b="1" dirty="0" err="1"/>
              <a:t>või</a:t>
            </a:r>
            <a:r>
              <a:rPr lang="en-GB" b="1" dirty="0"/>
              <a:t> </a:t>
            </a:r>
            <a:r>
              <a:rPr lang="en-GB" b="1" dirty="0" err="1"/>
              <a:t>tuletate</a:t>
            </a:r>
            <a:r>
              <a:rPr lang="en-GB" b="1" dirty="0"/>
              <a:t> </a:t>
            </a:r>
            <a:r>
              <a:rPr lang="en-GB" b="1" dirty="0" err="1"/>
              <a:t>oma</a:t>
            </a:r>
            <a:r>
              <a:rPr lang="en-GB" b="1" dirty="0"/>
              <a:t> </a:t>
            </a:r>
            <a:r>
              <a:rPr lang="en-GB" b="1" dirty="0" err="1"/>
              <a:t>pere</a:t>
            </a:r>
            <a:r>
              <a:rPr lang="en-GB" b="1" dirty="0"/>
              <a:t> 4-15-aastasele </a:t>
            </a:r>
            <a:r>
              <a:rPr lang="en-GB" b="1" dirty="0" err="1"/>
              <a:t>lapsele</a:t>
            </a:r>
            <a:r>
              <a:rPr lang="en-GB" b="1" dirty="0"/>
              <a:t> </a:t>
            </a:r>
            <a:r>
              <a:rPr lang="en-GB" b="1" dirty="0" err="1"/>
              <a:t>meelde</a:t>
            </a:r>
            <a:r>
              <a:rPr lang="en-GB" b="1" dirty="0"/>
              <a:t> </a:t>
            </a:r>
            <a:r>
              <a:rPr lang="en-GB" b="1" dirty="0" err="1"/>
              <a:t>ohutu</a:t>
            </a:r>
            <a:r>
              <a:rPr lang="en-GB" b="1" dirty="0"/>
              <a:t> </a:t>
            </a:r>
            <a:r>
              <a:rPr lang="en-GB" b="1" dirty="0" err="1"/>
              <a:t>liikluskäitumise</a:t>
            </a:r>
            <a:r>
              <a:rPr lang="en-GB" b="1" dirty="0"/>
              <a:t> </a:t>
            </a:r>
            <a:r>
              <a:rPr lang="en-GB" b="1" dirty="0" err="1"/>
              <a:t>põhimõtteid</a:t>
            </a:r>
            <a:r>
              <a:rPr lang="en-GB" b="1" dirty="0"/>
              <a:t>?</a:t>
            </a:r>
            <a:endParaRPr lang="en-US" dirty="0"/>
          </a:p>
          <a:p>
            <a:pPr marL="0" indent="0" fontAlgn="base">
              <a:buNone/>
            </a:pPr>
            <a:r>
              <a:rPr lang="en-GB" i="1" dirty="0"/>
              <a:t>VÕIB MITU VASTUST! </a:t>
            </a:r>
            <a:endParaRPr lang="en-US" dirty="0"/>
          </a:p>
          <a:p>
            <a:pPr lvl="1" fontAlgn="base"/>
            <a:r>
              <a:rPr lang="en-GB" dirty="0" err="1"/>
              <a:t>jalakäija</a:t>
            </a:r>
            <a:endParaRPr lang="en-US" dirty="0"/>
          </a:p>
          <a:p>
            <a:pPr lvl="1" fontAlgn="base"/>
            <a:r>
              <a:rPr lang="en-GB" dirty="0" err="1"/>
              <a:t>jalgratturi</a:t>
            </a:r>
            <a:endParaRPr lang="en-US" dirty="0"/>
          </a:p>
          <a:p>
            <a:pPr lvl="1" fontAlgn="base"/>
            <a:r>
              <a:rPr lang="en-GB" dirty="0"/>
              <a:t>autos </a:t>
            </a:r>
            <a:r>
              <a:rPr lang="en-GB" dirty="0" err="1"/>
              <a:t>sõitja</a:t>
            </a:r>
            <a:endParaRPr lang="en-US" dirty="0"/>
          </a:p>
          <a:p>
            <a:pPr lvl="1" fontAlgn="base"/>
            <a:r>
              <a:rPr lang="en-GB" dirty="0" err="1"/>
              <a:t>ühistranspordis</a:t>
            </a:r>
            <a:r>
              <a:rPr lang="en-GB" dirty="0"/>
              <a:t> </a:t>
            </a:r>
            <a:r>
              <a:rPr lang="en-GB" dirty="0" err="1"/>
              <a:t>sõitja</a:t>
            </a:r>
            <a:endParaRPr lang="en-US" dirty="0"/>
          </a:p>
          <a:p>
            <a:pPr lvl="1" fontAlgn="base"/>
            <a:r>
              <a:rPr lang="en-GB" dirty="0" err="1"/>
              <a:t>muu</a:t>
            </a:r>
            <a:r>
              <a:rPr lang="en-GB" dirty="0"/>
              <a:t> (</a:t>
            </a:r>
            <a:r>
              <a:rPr lang="en-GB" dirty="0" err="1"/>
              <a:t>näiteks</a:t>
            </a:r>
            <a:r>
              <a:rPr lang="en-GB" dirty="0"/>
              <a:t> </a:t>
            </a:r>
            <a:r>
              <a:rPr lang="en-GB" dirty="0" err="1"/>
              <a:t>mopeedijuht</a:t>
            </a:r>
            <a:r>
              <a:rPr lang="en-GB" dirty="0"/>
              <a:t>, </a:t>
            </a:r>
            <a:r>
              <a:rPr lang="en-GB" dirty="0" err="1"/>
              <a:t>tõkerattur</a:t>
            </a:r>
            <a:r>
              <a:rPr lang="en-GB" dirty="0"/>
              <a:t>, </a:t>
            </a:r>
            <a:r>
              <a:rPr lang="en-GB" dirty="0" err="1"/>
              <a:t>kergliikuri</a:t>
            </a:r>
            <a:r>
              <a:rPr lang="en-GB" dirty="0"/>
              <a:t> </a:t>
            </a:r>
            <a:r>
              <a:rPr lang="en-GB" dirty="0" err="1"/>
              <a:t>juht</a:t>
            </a:r>
            <a:r>
              <a:rPr lang="en-GB" dirty="0"/>
              <a:t> </a:t>
            </a:r>
            <a:r>
              <a:rPr lang="en-GB" dirty="0" err="1"/>
              <a:t>jne</a:t>
            </a:r>
            <a:r>
              <a:rPr lang="en-GB" dirty="0"/>
              <a:t>)</a:t>
            </a:r>
            <a:endParaRPr lang="en-US" dirty="0"/>
          </a:p>
          <a:p>
            <a:pPr lvl="1"/>
            <a:r>
              <a:rPr lang="en-GB" i="1" dirty="0" err="1"/>
              <a:t>ei</a:t>
            </a:r>
            <a:r>
              <a:rPr lang="en-GB" i="1" dirty="0"/>
              <a:t> </a:t>
            </a:r>
            <a:r>
              <a:rPr lang="en-GB" i="1" dirty="0" err="1"/>
              <a:t>oska</a:t>
            </a:r>
            <a:r>
              <a:rPr lang="en-GB" i="1" dirty="0"/>
              <a:t> </a:t>
            </a:r>
            <a:r>
              <a:rPr lang="en-GB" i="1" dirty="0" err="1"/>
              <a:t>öelda</a:t>
            </a:r>
            <a:r>
              <a:rPr lang="en-GB" i="1" dirty="0"/>
              <a:t>         </a:t>
            </a:r>
            <a:endParaRPr lang="en-US" dirty="0"/>
          </a:p>
          <a:p>
            <a:pPr marL="457189" lvl="1" indent="0">
              <a:buNone/>
            </a:pPr>
            <a:endParaRPr lang="et-EE" dirty="0"/>
          </a:p>
          <a:p>
            <a:endParaRPr lang="et-EE" dirty="0"/>
          </a:p>
          <a:p>
            <a:endParaRPr lang="et-EE" dirty="0"/>
          </a:p>
          <a:p>
            <a:endParaRPr lang="et-EE" dirty="0"/>
          </a:p>
        </p:txBody>
      </p:sp>
      <p:sp>
        <p:nvSpPr>
          <p:cNvPr id="7" name="Content Placeholder 6">
            <a:extLst>
              <a:ext uri="{FF2B5EF4-FFF2-40B4-BE49-F238E27FC236}">
                <a16:creationId xmlns:a16="http://schemas.microsoft.com/office/drawing/2014/main" id="{FB6A28BC-5599-824C-B5F8-B15CCC168F27}"/>
              </a:ext>
            </a:extLst>
          </p:cNvPr>
          <p:cNvSpPr>
            <a:spLocks noGrp="1"/>
          </p:cNvSpPr>
          <p:nvPr>
            <p:ph sz="half" idx="13"/>
          </p:nvPr>
        </p:nvSpPr>
        <p:spPr/>
        <p:txBody>
          <a:bodyPr>
            <a:normAutofit/>
          </a:bodyPr>
          <a:lstStyle/>
          <a:p>
            <a:pPr marL="0" indent="0" fontAlgn="base">
              <a:buNone/>
            </a:pPr>
            <a:r>
              <a:rPr lang="en-GB" b="1" dirty="0"/>
              <a:t>3. </a:t>
            </a:r>
            <a:r>
              <a:rPr lang="en-GB" b="1" dirty="0" err="1"/>
              <a:t>Kui</a:t>
            </a:r>
            <a:r>
              <a:rPr lang="en-GB" b="1" dirty="0"/>
              <a:t> </a:t>
            </a:r>
            <a:r>
              <a:rPr lang="en-GB" b="1" dirty="0" err="1"/>
              <a:t>sageli</a:t>
            </a:r>
            <a:r>
              <a:rPr lang="en-GB" b="1" dirty="0"/>
              <a:t> </a:t>
            </a:r>
            <a:r>
              <a:rPr lang="en-GB" b="1" dirty="0" err="1"/>
              <a:t>Te</a:t>
            </a:r>
            <a:r>
              <a:rPr lang="en-GB" b="1" dirty="0"/>
              <a:t> </a:t>
            </a:r>
            <a:r>
              <a:rPr lang="en-GB" b="1" dirty="0" err="1"/>
              <a:t>olete</a:t>
            </a:r>
            <a:r>
              <a:rPr lang="en-GB" b="1" dirty="0"/>
              <a:t> </a:t>
            </a:r>
            <a:r>
              <a:rPr lang="en-GB" b="1" dirty="0" err="1"/>
              <a:t>õpetanud</a:t>
            </a:r>
            <a:r>
              <a:rPr lang="en-GB" b="1" dirty="0"/>
              <a:t> </a:t>
            </a:r>
            <a:r>
              <a:rPr lang="en-GB" b="1" dirty="0" err="1"/>
              <a:t>või</a:t>
            </a:r>
            <a:r>
              <a:rPr lang="en-GB" b="1" dirty="0"/>
              <a:t> </a:t>
            </a:r>
            <a:r>
              <a:rPr lang="en-GB" b="1" dirty="0" err="1"/>
              <a:t>tuletanud</a:t>
            </a:r>
            <a:r>
              <a:rPr lang="en-GB" b="1" dirty="0"/>
              <a:t> </a:t>
            </a:r>
            <a:r>
              <a:rPr lang="en-GB" b="1" dirty="0" err="1"/>
              <a:t>oma</a:t>
            </a:r>
            <a:r>
              <a:rPr lang="en-GB" b="1" dirty="0"/>
              <a:t> </a:t>
            </a:r>
            <a:r>
              <a:rPr lang="en-GB" b="1" dirty="0" err="1"/>
              <a:t>pere</a:t>
            </a:r>
            <a:r>
              <a:rPr lang="en-GB" b="1" dirty="0"/>
              <a:t> 4-15-aastasele </a:t>
            </a:r>
            <a:r>
              <a:rPr lang="en-GB" b="1" dirty="0" err="1"/>
              <a:t>lapsele</a:t>
            </a:r>
            <a:r>
              <a:rPr lang="en-GB" b="1" dirty="0"/>
              <a:t> </a:t>
            </a:r>
            <a:r>
              <a:rPr lang="en-GB" b="1" dirty="0" err="1"/>
              <a:t>meelde</a:t>
            </a:r>
            <a:r>
              <a:rPr lang="en-GB" b="1" dirty="0"/>
              <a:t> </a:t>
            </a:r>
            <a:r>
              <a:rPr lang="en-GB" b="1" dirty="0" err="1"/>
              <a:t>ohutu</a:t>
            </a:r>
            <a:r>
              <a:rPr lang="en-GB" b="1" dirty="0"/>
              <a:t> </a:t>
            </a:r>
            <a:r>
              <a:rPr lang="en-GB" b="1" dirty="0" err="1"/>
              <a:t>liikluskäitumise</a:t>
            </a:r>
            <a:r>
              <a:rPr lang="en-GB" b="1" dirty="0"/>
              <a:t> </a:t>
            </a:r>
            <a:r>
              <a:rPr lang="en-GB" b="1" dirty="0" err="1"/>
              <a:t>põhimõtteid</a:t>
            </a:r>
            <a:r>
              <a:rPr lang="en-GB" b="1" dirty="0"/>
              <a:t> </a:t>
            </a:r>
            <a:r>
              <a:rPr lang="en-GB" b="1" dirty="0" err="1"/>
              <a:t>viimase</a:t>
            </a:r>
            <a:r>
              <a:rPr lang="en-GB" b="1" dirty="0"/>
              <a:t> 12 </a:t>
            </a:r>
            <a:r>
              <a:rPr lang="en-GB" b="1" dirty="0" err="1"/>
              <a:t>kuu</a:t>
            </a:r>
            <a:r>
              <a:rPr lang="en-GB" b="1" dirty="0"/>
              <a:t> </a:t>
            </a:r>
            <a:r>
              <a:rPr lang="en-GB" b="1" dirty="0" err="1"/>
              <a:t>jooksul</a:t>
            </a:r>
            <a:r>
              <a:rPr lang="en-GB" b="1" dirty="0"/>
              <a:t>? </a:t>
            </a:r>
            <a:endParaRPr lang="en-US" dirty="0"/>
          </a:p>
          <a:p>
            <a:pPr lvl="1" fontAlgn="base"/>
            <a:r>
              <a:rPr lang="en-GB" dirty="0" err="1"/>
              <a:t>igapäevaselt</a:t>
            </a:r>
            <a:endParaRPr lang="en-US" dirty="0"/>
          </a:p>
          <a:p>
            <a:pPr lvl="1" fontAlgn="base"/>
            <a:r>
              <a:rPr lang="en-GB" dirty="0" err="1"/>
              <a:t>vähemalt</a:t>
            </a:r>
            <a:r>
              <a:rPr lang="en-GB" dirty="0"/>
              <a:t> </a:t>
            </a:r>
            <a:r>
              <a:rPr lang="en-GB" dirty="0" err="1"/>
              <a:t>kord</a:t>
            </a:r>
            <a:r>
              <a:rPr lang="en-GB" dirty="0"/>
              <a:t> </a:t>
            </a:r>
            <a:r>
              <a:rPr lang="en-GB" dirty="0" err="1"/>
              <a:t>nädalas</a:t>
            </a:r>
            <a:endParaRPr lang="en-US" dirty="0"/>
          </a:p>
          <a:p>
            <a:pPr lvl="1" fontAlgn="base"/>
            <a:r>
              <a:rPr lang="en-GB" dirty="0" err="1"/>
              <a:t>vähemalt</a:t>
            </a:r>
            <a:r>
              <a:rPr lang="en-GB" dirty="0"/>
              <a:t> </a:t>
            </a:r>
            <a:r>
              <a:rPr lang="en-GB" dirty="0" err="1"/>
              <a:t>kord</a:t>
            </a:r>
            <a:r>
              <a:rPr lang="en-GB" dirty="0"/>
              <a:t> </a:t>
            </a:r>
            <a:r>
              <a:rPr lang="en-GB" dirty="0" err="1"/>
              <a:t>kuus</a:t>
            </a:r>
            <a:endParaRPr lang="en-US" dirty="0"/>
          </a:p>
          <a:p>
            <a:pPr lvl="1" fontAlgn="base"/>
            <a:r>
              <a:rPr lang="en-GB" dirty="0" err="1"/>
              <a:t>vähemalt</a:t>
            </a:r>
            <a:r>
              <a:rPr lang="en-GB" dirty="0"/>
              <a:t> </a:t>
            </a:r>
            <a:r>
              <a:rPr lang="en-GB" dirty="0" err="1"/>
              <a:t>kord</a:t>
            </a:r>
            <a:r>
              <a:rPr lang="en-GB" dirty="0"/>
              <a:t> </a:t>
            </a:r>
            <a:r>
              <a:rPr lang="en-GB" dirty="0" err="1"/>
              <a:t>kvartalis</a:t>
            </a:r>
            <a:endParaRPr lang="en-US" dirty="0"/>
          </a:p>
          <a:p>
            <a:pPr lvl="1" fontAlgn="base"/>
            <a:r>
              <a:rPr lang="en-GB" dirty="0" err="1"/>
              <a:t>harvemini</a:t>
            </a:r>
            <a:r>
              <a:rPr lang="en-GB" dirty="0"/>
              <a:t> </a:t>
            </a:r>
            <a:r>
              <a:rPr lang="en-GB" dirty="0" err="1"/>
              <a:t>kui</a:t>
            </a:r>
            <a:r>
              <a:rPr lang="en-GB" dirty="0"/>
              <a:t> </a:t>
            </a:r>
            <a:r>
              <a:rPr lang="en-GB" dirty="0" err="1"/>
              <a:t>kord</a:t>
            </a:r>
            <a:r>
              <a:rPr lang="en-GB" dirty="0"/>
              <a:t> </a:t>
            </a:r>
            <a:r>
              <a:rPr lang="en-GB" dirty="0" err="1"/>
              <a:t>kvartalis</a:t>
            </a:r>
            <a:endParaRPr lang="en-US" dirty="0"/>
          </a:p>
          <a:p>
            <a:pPr lvl="1" fontAlgn="base"/>
            <a:r>
              <a:rPr lang="en-GB" dirty="0" err="1"/>
              <a:t>üldse</a:t>
            </a:r>
            <a:r>
              <a:rPr lang="en-GB" dirty="0"/>
              <a:t> </a:t>
            </a:r>
            <a:r>
              <a:rPr lang="en-GB" dirty="0" err="1"/>
              <a:t>mitte</a:t>
            </a:r>
            <a:endParaRPr lang="en-US" dirty="0"/>
          </a:p>
          <a:p>
            <a:pPr lvl="1" fontAlgn="base"/>
            <a:r>
              <a:rPr lang="en-GB" i="1" dirty="0" err="1"/>
              <a:t>ei</a:t>
            </a:r>
            <a:r>
              <a:rPr lang="en-GB" i="1" dirty="0"/>
              <a:t> </a:t>
            </a:r>
            <a:r>
              <a:rPr lang="en-GB" i="1" dirty="0" err="1"/>
              <a:t>oska</a:t>
            </a:r>
            <a:r>
              <a:rPr lang="en-GB" i="1" dirty="0"/>
              <a:t> </a:t>
            </a:r>
            <a:r>
              <a:rPr lang="en-GB" i="1" dirty="0" err="1"/>
              <a:t>öelda</a:t>
            </a:r>
            <a:endParaRPr lang="en-GB" i="1" dirty="0"/>
          </a:p>
          <a:p>
            <a:pPr marL="457189" lvl="1" indent="0" fontAlgn="base">
              <a:buNone/>
            </a:pPr>
            <a:endParaRPr lang="en-US" dirty="0"/>
          </a:p>
          <a:p>
            <a:pPr marL="0" indent="0" fontAlgn="base">
              <a:buNone/>
            </a:pPr>
            <a:r>
              <a:rPr lang="en-GB" b="1" dirty="0" err="1"/>
              <a:t>Palun</a:t>
            </a:r>
            <a:r>
              <a:rPr lang="en-GB" b="1" dirty="0"/>
              <a:t> </a:t>
            </a:r>
            <a:r>
              <a:rPr lang="en-GB" b="1" dirty="0" err="1"/>
              <a:t>hinnake</a:t>
            </a:r>
            <a:r>
              <a:rPr lang="en-GB" b="1" dirty="0"/>
              <a:t> 10-punkti </a:t>
            </a:r>
            <a:r>
              <a:rPr lang="en-GB" b="1" dirty="0" err="1"/>
              <a:t>skaalal</a:t>
            </a:r>
            <a:r>
              <a:rPr lang="en-GB" b="1" dirty="0"/>
              <a:t>, </a:t>
            </a:r>
            <a:r>
              <a:rPr lang="en-GB" b="1" dirty="0" err="1"/>
              <a:t>kus</a:t>
            </a:r>
            <a:r>
              <a:rPr lang="en-GB" b="1" dirty="0"/>
              <a:t> 1 </a:t>
            </a:r>
            <a:r>
              <a:rPr lang="en-GB" b="1" dirty="0" err="1"/>
              <a:t>tähendab</a:t>
            </a:r>
            <a:r>
              <a:rPr lang="en-GB" b="1" dirty="0"/>
              <a:t> </a:t>
            </a:r>
            <a:r>
              <a:rPr lang="en-GB" b="1" dirty="0" err="1"/>
              <a:t>liiklusreeglite</a:t>
            </a:r>
            <a:r>
              <a:rPr lang="en-GB" b="1" dirty="0"/>
              <a:t> </a:t>
            </a:r>
            <a:r>
              <a:rPr lang="en-GB" b="1" dirty="0" err="1"/>
              <a:t>sagedast</a:t>
            </a:r>
            <a:r>
              <a:rPr lang="en-GB" b="1" dirty="0"/>
              <a:t> </a:t>
            </a:r>
            <a:r>
              <a:rPr lang="en-GB" b="1" dirty="0" err="1"/>
              <a:t>eiramist</a:t>
            </a:r>
            <a:r>
              <a:rPr lang="en-GB" b="1" dirty="0"/>
              <a:t> </a:t>
            </a:r>
            <a:r>
              <a:rPr lang="en-GB" b="1" dirty="0" err="1"/>
              <a:t>ja</a:t>
            </a:r>
            <a:r>
              <a:rPr lang="en-GB" b="1" dirty="0"/>
              <a:t> 10 </a:t>
            </a:r>
            <a:r>
              <a:rPr lang="en-GB" b="1" dirty="0" err="1"/>
              <a:t>nende</a:t>
            </a:r>
            <a:r>
              <a:rPr lang="en-GB" b="1" dirty="0"/>
              <a:t> </a:t>
            </a:r>
            <a:r>
              <a:rPr lang="en-GB" b="1" dirty="0" err="1"/>
              <a:t>täielikku</a:t>
            </a:r>
            <a:r>
              <a:rPr lang="en-GB" b="1" dirty="0"/>
              <a:t> </a:t>
            </a:r>
            <a:r>
              <a:rPr lang="en-GB" b="1" dirty="0" err="1"/>
              <a:t>järgimist</a:t>
            </a:r>
            <a:r>
              <a:rPr lang="en-GB" b="1" dirty="0"/>
              <a:t>, </a:t>
            </a:r>
            <a:r>
              <a:rPr lang="en-GB" b="1" dirty="0" err="1"/>
              <a:t>millise</a:t>
            </a:r>
            <a:r>
              <a:rPr lang="en-GB" b="1" dirty="0"/>
              <a:t> </a:t>
            </a:r>
            <a:r>
              <a:rPr lang="en-GB" b="1" dirty="0" err="1"/>
              <a:t>hinde</a:t>
            </a:r>
            <a:r>
              <a:rPr lang="en-GB" b="1" dirty="0"/>
              <a:t> </a:t>
            </a:r>
            <a:r>
              <a:rPr lang="en-GB" b="1" dirty="0" err="1"/>
              <a:t>te</a:t>
            </a:r>
            <a:r>
              <a:rPr lang="en-GB" b="1" dirty="0"/>
              <a:t> </a:t>
            </a:r>
            <a:r>
              <a:rPr lang="en-GB" b="1" dirty="0" err="1"/>
              <a:t>panete</a:t>
            </a:r>
            <a:r>
              <a:rPr lang="en-GB" b="1" dirty="0"/>
              <a:t> </a:t>
            </a:r>
            <a:r>
              <a:rPr lang="en-GB" b="1" dirty="0" err="1"/>
              <a:t>oma</a:t>
            </a:r>
            <a:r>
              <a:rPr lang="en-GB" b="1" dirty="0"/>
              <a:t> </a:t>
            </a:r>
            <a:r>
              <a:rPr lang="en-GB" b="1" dirty="0" err="1"/>
              <a:t>liikluskäitumisele</a:t>
            </a:r>
            <a:r>
              <a:rPr lang="en-GB" b="1" i="1" dirty="0"/>
              <a:t> …?</a:t>
            </a:r>
            <a:endParaRPr lang="en-US" dirty="0"/>
          </a:p>
          <a:p>
            <a:pPr lvl="1" fontAlgn="base"/>
            <a:r>
              <a:rPr lang="en-GB" b="1" dirty="0"/>
              <a:t>4. </a:t>
            </a:r>
            <a:r>
              <a:rPr lang="en-GB" b="1" dirty="0" err="1"/>
              <a:t>kui</a:t>
            </a:r>
            <a:r>
              <a:rPr lang="en-GB" b="1" dirty="0"/>
              <a:t> </a:t>
            </a:r>
            <a:r>
              <a:rPr lang="en-GB" b="1" dirty="0" err="1"/>
              <a:t>liiklete</a:t>
            </a:r>
            <a:r>
              <a:rPr lang="en-GB" b="1" dirty="0"/>
              <a:t> </a:t>
            </a:r>
            <a:r>
              <a:rPr lang="en-GB" b="1" dirty="0" err="1"/>
              <a:t>koos</a:t>
            </a:r>
            <a:r>
              <a:rPr lang="en-GB" b="1" dirty="0"/>
              <a:t> </a:t>
            </a:r>
            <a:r>
              <a:rPr lang="en-GB" b="1" dirty="0" err="1"/>
              <a:t>oma</a:t>
            </a:r>
            <a:r>
              <a:rPr lang="en-GB" b="1" dirty="0"/>
              <a:t> </a:t>
            </a:r>
            <a:r>
              <a:rPr lang="en-GB" b="1" dirty="0" err="1"/>
              <a:t>pere</a:t>
            </a:r>
            <a:r>
              <a:rPr lang="en-GB" b="1" dirty="0"/>
              <a:t> 4-15-aastase </a:t>
            </a:r>
            <a:r>
              <a:rPr lang="en-GB" b="1" dirty="0" err="1"/>
              <a:t>lapsega</a:t>
            </a:r>
            <a:r>
              <a:rPr lang="en-GB" b="1" dirty="0"/>
              <a:t>?</a:t>
            </a:r>
            <a:endParaRPr lang="en-US" dirty="0"/>
          </a:p>
          <a:p>
            <a:pPr lvl="1" fontAlgn="base"/>
            <a:r>
              <a:rPr lang="en-GB" b="1" dirty="0"/>
              <a:t>5. </a:t>
            </a:r>
            <a:r>
              <a:rPr lang="en-GB" b="1" dirty="0" err="1"/>
              <a:t>kui</a:t>
            </a:r>
            <a:r>
              <a:rPr lang="en-GB" b="1" dirty="0"/>
              <a:t> </a:t>
            </a:r>
            <a:r>
              <a:rPr lang="en-GB" b="1" dirty="0" err="1"/>
              <a:t>liiklete</a:t>
            </a:r>
            <a:r>
              <a:rPr lang="en-GB" b="1" dirty="0"/>
              <a:t> </a:t>
            </a:r>
            <a:r>
              <a:rPr lang="en-GB" b="1" dirty="0" err="1"/>
              <a:t>üksi</a:t>
            </a:r>
            <a:r>
              <a:rPr lang="en-GB" b="1" dirty="0"/>
              <a:t>?</a:t>
            </a:r>
            <a:endParaRPr lang="en-US" dirty="0"/>
          </a:p>
          <a:p>
            <a:endParaRPr lang="et-EE" dirty="0"/>
          </a:p>
        </p:txBody>
      </p:sp>
      <p:sp>
        <p:nvSpPr>
          <p:cNvPr id="3" name="Subtitle 2">
            <a:extLst>
              <a:ext uri="{FF2B5EF4-FFF2-40B4-BE49-F238E27FC236}">
                <a16:creationId xmlns:a16="http://schemas.microsoft.com/office/drawing/2014/main" id="{90513F35-2FD3-ED48-B4AE-58899042027C}"/>
              </a:ext>
            </a:extLst>
          </p:cNvPr>
          <p:cNvSpPr>
            <a:spLocks noGrp="1"/>
          </p:cNvSpPr>
          <p:nvPr>
            <p:ph type="subTitle" idx="14"/>
          </p:nvPr>
        </p:nvSpPr>
        <p:spPr/>
        <p:txBody>
          <a:bodyPr/>
          <a:lstStyle/>
          <a:p>
            <a:r>
              <a:rPr lang="et-EE" dirty="0"/>
              <a:t>Laste juhendamine</a:t>
            </a:r>
          </a:p>
        </p:txBody>
      </p:sp>
    </p:spTree>
    <p:extLst>
      <p:ext uri="{BB962C8B-B14F-4D97-AF65-F5344CB8AC3E}">
        <p14:creationId xmlns:p14="http://schemas.microsoft.com/office/powerpoint/2010/main" val="24508776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09D35-04CB-1D42-B877-2E412CDE2668}"/>
              </a:ext>
            </a:extLst>
          </p:cNvPr>
          <p:cNvSpPr>
            <a:spLocks noGrp="1"/>
          </p:cNvSpPr>
          <p:nvPr>
            <p:ph type="title"/>
          </p:nvPr>
        </p:nvSpPr>
        <p:spPr/>
        <p:txBody>
          <a:bodyPr/>
          <a:lstStyle/>
          <a:p>
            <a:r>
              <a:rPr lang="et-EE" dirty="0"/>
              <a:t>Ankeet</a:t>
            </a:r>
          </a:p>
        </p:txBody>
      </p:sp>
      <p:sp>
        <p:nvSpPr>
          <p:cNvPr id="4" name="Content Placeholder 3">
            <a:extLst>
              <a:ext uri="{FF2B5EF4-FFF2-40B4-BE49-F238E27FC236}">
                <a16:creationId xmlns:a16="http://schemas.microsoft.com/office/drawing/2014/main" id="{0298B939-CFAA-0142-B3CB-C25744D2209F}"/>
              </a:ext>
            </a:extLst>
          </p:cNvPr>
          <p:cNvSpPr>
            <a:spLocks noGrp="1"/>
          </p:cNvSpPr>
          <p:nvPr>
            <p:ph sz="half" idx="1"/>
          </p:nvPr>
        </p:nvSpPr>
        <p:spPr/>
        <p:txBody>
          <a:bodyPr>
            <a:normAutofit/>
          </a:bodyPr>
          <a:lstStyle/>
          <a:p>
            <a:pPr marL="0" indent="0">
              <a:buNone/>
            </a:pPr>
            <a:r>
              <a:rPr lang="et-EE" i="1" dirty="0"/>
              <a:t>KÜSIDA KÕIGILT</a:t>
            </a:r>
          </a:p>
          <a:p>
            <a:pPr marL="0" indent="0">
              <a:buNone/>
            </a:pPr>
            <a:r>
              <a:rPr lang="et-EE" b="1" dirty="0"/>
              <a:t>6. Kui vajalikuks peate helkuri või muu enda nähtavaks tegemise vahendi kandmist enda puhul?</a:t>
            </a:r>
          </a:p>
          <a:p>
            <a:pPr lvl="1"/>
            <a:r>
              <a:rPr lang="et-EE" dirty="0"/>
              <a:t>väga vajalik</a:t>
            </a:r>
          </a:p>
          <a:p>
            <a:pPr lvl="1"/>
            <a:r>
              <a:rPr lang="et-EE" dirty="0"/>
              <a:t>pigem vajalik</a:t>
            </a:r>
          </a:p>
          <a:p>
            <a:pPr lvl="1"/>
            <a:r>
              <a:rPr lang="et-EE" dirty="0"/>
              <a:t>pigem ei ole vajalik</a:t>
            </a:r>
          </a:p>
          <a:p>
            <a:pPr lvl="1"/>
            <a:r>
              <a:rPr lang="et-EE" dirty="0"/>
              <a:t>üldse ei ole vajalik</a:t>
            </a:r>
          </a:p>
          <a:p>
            <a:pPr lvl="1"/>
            <a:r>
              <a:rPr lang="et-EE" dirty="0"/>
              <a:t>ei oska öelda</a:t>
            </a:r>
          </a:p>
          <a:p>
            <a:pPr marL="0" indent="0">
              <a:buNone/>
            </a:pPr>
            <a:endParaRPr lang="et-EE" b="1" dirty="0"/>
          </a:p>
          <a:p>
            <a:pPr marL="0" indent="0">
              <a:buNone/>
            </a:pPr>
            <a:r>
              <a:rPr lang="et-EE" b="1" dirty="0"/>
              <a:t>7. Kuivõrd Te pimedal ajal väljas liikudes kannate helkurit või muud enda nähtavaks tegemise vahendit?</a:t>
            </a:r>
            <a:endParaRPr lang="en-US" dirty="0"/>
          </a:p>
          <a:p>
            <a:pPr lvl="1"/>
            <a:r>
              <a:rPr lang="et-EE" dirty="0"/>
              <a:t>reeglina (alati)</a:t>
            </a:r>
            <a:endParaRPr lang="en-US" dirty="0"/>
          </a:p>
          <a:p>
            <a:pPr lvl="1"/>
            <a:r>
              <a:rPr lang="et-EE" dirty="0"/>
              <a:t>sageli</a:t>
            </a:r>
            <a:endParaRPr lang="en-US" dirty="0"/>
          </a:p>
          <a:p>
            <a:pPr lvl="1"/>
            <a:r>
              <a:rPr lang="et-EE" dirty="0"/>
              <a:t>mõnikord</a:t>
            </a:r>
            <a:endParaRPr lang="en-US" dirty="0"/>
          </a:p>
          <a:p>
            <a:pPr lvl="1"/>
            <a:r>
              <a:rPr lang="et-EE" dirty="0"/>
              <a:t>üldse mitte</a:t>
            </a:r>
            <a:endParaRPr lang="en-US" dirty="0"/>
          </a:p>
          <a:p>
            <a:pPr lvl="1"/>
            <a:r>
              <a:rPr lang="et-EE" i="1" dirty="0"/>
              <a:t>ei oska öelda</a:t>
            </a:r>
            <a:endParaRPr lang="en-US" dirty="0"/>
          </a:p>
          <a:p>
            <a:pPr marL="457189" lvl="1" indent="0">
              <a:buNone/>
            </a:pPr>
            <a:endParaRPr lang="et-EE" dirty="0"/>
          </a:p>
          <a:p>
            <a:endParaRPr lang="et-EE" dirty="0"/>
          </a:p>
          <a:p>
            <a:endParaRPr lang="et-EE" dirty="0"/>
          </a:p>
          <a:p>
            <a:endParaRPr lang="et-EE" dirty="0"/>
          </a:p>
        </p:txBody>
      </p:sp>
      <p:sp>
        <p:nvSpPr>
          <p:cNvPr id="8" name="Content Placeholder 7">
            <a:extLst>
              <a:ext uri="{FF2B5EF4-FFF2-40B4-BE49-F238E27FC236}">
                <a16:creationId xmlns:a16="http://schemas.microsoft.com/office/drawing/2014/main" id="{6345ED5B-448A-8141-95B2-12A4386E3090}"/>
              </a:ext>
            </a:extLst>
          </p:cNvPr>
          <p:cNvSpPr>
            <a:spLocks noGrp="1"/>
          </p:cNvSpPr>
          <p:nvPr>
            <p:ph sz="half" idx="13"/>
          </p:nvPr>
        </p:nvSpPr>
        <p:spPr/>
        <p:txBody>
          <a:bodyPr>
            <a:normAutofit/>
          </a:bodyPr>
          <a:lstStyle/>
          <a:p>
            <a:pPr marL="0" indent="0">
              <a:buNone/>
            </a:pPr>
            <a:r>
              <a:rPr lang="et-EE" i="1" dirty="0"/>
              <a:t>KÜSIMUSED 8-10 KÜSIDA KUI HELKURIT VÕI MUUD NÄHTAVAKS TEGEMSIE VAHENDIT KASUTATAKSE REEGLINA VÕI SAGELI (K7=1-2):</a:t>
            </a:r>
            <a:endParaRPr lang="en-US" dirty="0"/>
          </a:p>
          <a:p>
            <a:pPr marL="0" indent="0">
              <a:buNone/>
            </a:pPr>
            <a:r>
              <a:rPr lang="et-EE" b="1" dirty="0"/>
              <a:t>8. Millist tüüpi helkurit või muud enda nähtavaks tegemise vahendit Te ise kasutate? </a:t>
            </a:r>
            <a:endParaRPr lang="en-US" dirty="0"/>
          </a:p>
          <a:p>
            <a:pPr marL="0" indent="0">
              <a:buNone/>
            </a:pPr>
            <a:r>
              <a:rPr lang="et-EE" i="1" dirty="0"/>
              <a:t>VÕIB MITU VASTUST! </a:t>
            </a:r>
            <a:endParaRPr lang="en-US" dirty="0"/>
          </a:p>
          <a:p>
            <a:pPr lvl="1"/>
            <a:r>
              <a:rPr lang="et-EE" dirty="0"/>
              <a:t>rippuv helkur (klassikaline)</a:t>
            </a:r>
            <a:endParaRPr lang="en-US" dirty="0"/>
          </a:p>
          <a:p>
            <a:pPr lvl="1"/>
            <a:r>
              <a:rPr lang="et-EE" dirty="0"/>
              <a:t>ümber käe keerduv “</a:t>
            </a:r>
            <a:r>
              <a:rPr lang="et-EE" dirty="0" err="1"/>
              <a:t>slap</a:t>
            </a:r>
            <a:r>
              <a:rPr lang="et-EE" dirty="0"/>
              <a:t> </a:t>
            </a:r>
            <a:r>
              <a:rPr lang="et-EE" dirty="0" err="1"/>
              <a:t>wrap</a:t>
            </a:r>
            <a:r>
              <a:rPr lang="et-EE" dirty="0"/>
              <a:t>” tüüpi helkur </a:t>
            </a:r>
            <a:endParaRPr lang="en-US" dirty="0"/>
          </a:p>
          <a:p>
            <a:pPr lvl="1"/>
            <a:r>
              <a:rPr lang="et-EE" dirty="0"/>
              <a:t>muu ajutiselt kinnitatav helkurlint või -pael</a:t>
            </a:r>
            <a:endParaRPr lang="en-US" dirty="0"/>
          </a:p>
          <a:p>
            <a:pPr lvl="1"/>
            <a:r>
              <a:rPr lang="et-EE" dirty="0"/>
              <a:t>püsivalt riietele kinnitatud, õmmeldud helkur, helkurkangast riided</a:t>
            </a:r>
            <a:endParaRPr lang="en-US" dirty="0"/>
          </a:p>
          <a:p>
            <a:pPr lvl="1"/>
            <a:r>
              <a:rPr lang="et-EE" dirty="0"/>
              <a:t>helkurvest</a:t>
            </a:r>
            <a:endParaRPr lang="en-US" dirty="0"/>
          </a:p>
          <a:p>
            <a:pPr lvl="1"/>
            <a:r>
              <a:rPr lang="et-EE" dirty="0"/>
              <a:t>pea- või taskulamp, s.h mobiiltelefoni valgus või lamp</a:t>
            </a:r>
            <a:endParaRPr lang="en-US" dirty="0"/>
          </a:p>
          <a:p>
            <a:pPr lvl="1"/>
            <a:r>
              <a:rPr lang="et-EE" dirty="0"/>
              <a:t>muu (täpsustage) ___________</a:t>
            </a:r>
            <a:endParaRPr lang="en-US" dirty="0"/>
          </a:p>
          <a:p>
            <a:pPr lvl="1"/>
            <a:r>
              <a:rPr lang="et-EE" i="1" dirty="0"/>
              <a:t>ei oska öelda</a:t>
            </a:r>
            <a:endParaRPr lang="en-US" dirty="0"/>
          </a:p>
          <a:p>
            <a:pPr lvl="1"/>
            <a:endParaRPr lang="et-EE" dirty="0"/>
          </a:p>
          <a:p>
            <a:endParaRPr lang="et-EE" dirty="0"/>
          </a:p>
          <a:p>
            <a:endParaRPr lang="et-EE" dirty="0"/>
          </a:p>
        </p:txBody>
      </p:sp>
      <p:sp>
        <p:nvSpPr>
          <p:cNvPr id="3" name="Subtitle 2">
            <a:extLst>
              <a:ext uri="{FF2B5EF4-FFF2-40B4-BE49-F238E27FC236}">
                <a16:creationId xmlns:a16="http://schemas.microsoft.com/office/drawing/2014/main" id="{7FA63DB8-1289-BB4D-BD1C-CE4FF05B520A}"/>
              </a:ext>
            </a:extLst>
          </p:cNvPr>
          <p:cNvSpPr>
            <a:spLocks noGrp="1"/>
          </p:cNvSpPr>
          <p:nvPr>
            <p:ph type="subTitle" idx="14"/>
          </p:nvPr>
        </p:nvSpPr>
        <p:spPr/>
        <p:txBody>
          <a:bodyPr/>
          <a:lstStyle/>
          <a:p>
            <a:r>
              <a:rPr lang="et-EE" dirty="0"/>
              <a:t>Enda helkuri kandmine</a:t>
            </a:r>
          </a:p>
        </p:txBody>
      </p:sp>
    </p:spTree>
    <p:extLst>
      <p:ext uri="{BB962C8B-B14F-4D97-AF65-F5344CB8AC3E}">
        <p14:creationId xmlns:p14="http://schemas.microsoft.com/office/powerpoint/2010/main" val="2937351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09D35-04CB-1D42-B877-2E412CDE2668}"/>
              </a:ext>
            </a:extLst>
          </p:cNvPr>
          <p:cNvSpPr>
            <a:spLocks noGrp="1"/>
          </p:cNvSpPr>
          <p:nvPr>
            <p:ph type="title"/>
          </p:nvPr>
        </p:nvSpPr>
        <p:spPr/>
        <p:txBody>
          <a:bodyPr/>
          <a:lstStyle/>
          <a:p>
            <a:r>
              <a:rPr lang="et-EE" dirty="0"/>
              <a:t>Ankeet</a:t>
            </a:r>
          </a:p>
        </p:txBody>
      </p:sp>
      <p:sp>
        <p:nvSpPr>
          <p:cNvPr id="4" name="Content Placeholder 3">
            <a:extLst>
              <a:ext uri="{FF2B5EF4-FFF2-40B4-BE49-F238E27FC236}">
                <a16:creationId xmlns:a16="http://schemas.microsoft.com/office/drawing/2014/main" id="{0CF71FA8-56E7-2442-9CEB-30CD178E0D4A}"/>
              </a:ext>
            </a:extLst>
          </p:cNvPr>
          <p:cNvSpPr>
            <a:spLocks noGrp="1"/>
          </p:cNvSpPr>
          <p:nvPr>
            <p:ph sz="half" idx="1"/>
          </p:nvPr>
        </p:nvSpPr>
        <p:spPr/>
        <p:txBody>
          <a:bodyPr>
            <a:normAutofit lnSpcReduction="10000"/>
          </a:bodyPr>
          <a:lstStyle/>
          <a:p>
            <a:pPr marL="0" indent="0">
              <a:buNone/>
            </a:pPr>
            <a:r>
              <a:rPr lang="et-EE" b="1" dirty="0"/>
              <a:t>9. Kust Teie olete oma helkuri või muu enda nähtavaks tegemise vahendi soetanud/saanud?</a:t>
            </a:r>
          </a:p>
          <a:p>
            <a:pPr marL="0" indent="0">
              <a:buNone/>
            </a:pPr>
            <a:r>
              <a:rPr lang="et-EE" i="1" dirty="0"/>
              <a:t>VÕIB MITU VASTUST!</a:t>
            </a:r>
            <a:endParaRPr lang="en-US" dirty="0"/>
          </a:p>
          <a:p>
            <a:pPr lvl="1"/>
            <a:r>
              <a:rPr lang="et-EE" dirty="0"/>
              <a:t>Ise ostnud</a:t>
            </a:r>
            <a:endParaRPr lang="en-US" dirty="0"/>
          </a:p>
          <a:p>
            <a:pPr lvl="1"/>
            <a:r>
              <a:rPr lang="et-EE" dirty="0"/>
              <a:t>Politseinike käest helkurkontrolli käigus</a:t>
            </a:r>
            <a:endParaRPr lang="en-US" dirty="0"/>
          </a:p>
          <a:p>
            <a:pPr lvl="1"/>
            <a:r>
              <a:rPr lang="et-EE" dirty="0"/>
              <a:t>Mõnelt väliürituselt</a:t>
            </a:r>
            <a:endParaRPr lang="en-US" dirty="0"/>
          </a:p>
          <a:p>
            <a:pPr lvl="1"/>
            <a:r>
              <a:rPr lang="et-EE" dirty="0"/>
              <a:t>Kodanike algatuse käigus (külaseltsid, kohalikud omavalitsused, erafirmad jne)</a:t>
            </a:r>
            <a:endParaRPr lang="en-US" dirty="0"/>
          </a:p>
          <a:p>
            <a:pPr lvl="1"/>
            <a:r>
              <a:rPr lang="et-EE" dirty="0"/>
              <a:t>Kingitusena muu tarbekauba ostmisel</a:t>
            </a:r>
            <a:endParaRPr lang="en-US" dirty="0"/>
          </a:p>
          <a:p>
            <a:pPr lvl="1"/>
            <a:r>
              <a:rPr lang="et-EE" dirty="0"/>
              <a:t>Kingitusena mujalt</a:t>
            </a:r>
            <a:endParaRPr lang="en-US" dirty="0"/>
          </a:p>
          <a:p>
            <a:pPr lvl="1"/>
            <a:r>
              <a:rPr lang="et-EE" dirty="0"/>
              <a:t>Koolitustelt</a:t>
            </a:r>
            <a:endParaRPr lang="en-US" dirty="0"/>
          </a:p>
          <a:p>
            <a:pPr lvl="1"/>
            <a:r>
              <a:rPr lang="et-EE" dirty="0"/>
              <a:t>Tööandja, kooli, ajateenistuse poolt</a:t>
            </a:r>
          </a:p>
          <a:p>
            <a:pPr lvl="1"/>
            <a:r>
              <a:rPr lang="et-EE" dirty="0"/>
              <a:t>Teinud ise</a:t>
            </a:r>
          </a:p>
          <a:p>
            <a:pPr lvl="1"/>
            <a:r>
              <a:rPr lang="et-EE" dirty="0"/>
              <a:t>Muu, mis? _______ (rõivaste küljes, leidsin)</a:t>
            </a:r>
            <a:endParaRPr lang="en-US" dirty="0"/>
          </a:p>
          <a:p>
            <a:pPr lvl="1"/>
            <a:r>
              <a:rPr lang="et-EE" i="1" dirty="0"/>
              <a:t>ei oska öelda</a:t>
            </a:r>
            <a:endParaRPr lang="en-US" dirty="0"/>
          </a:p>
          <a:p>
            <a:pPr marL="0" indent="0">
              <a:buNone/>
            </a:pPr>
            <a:r>
              <a:rPr lang="et-EE" b="1" dirty="0"/>
              <a:t>10. Kas Te olete helkurit saades/ostes vaadanud ka pakendilt, kas see vastab CE märgistusele?</a:t>
            </a:r>
            <a:endParaRPr lang="en-US" dirty="0"/>
          </a:p>
          <a:p>
            <a:pPr lvl="1"/>
            <a:r>
              <a:rPr lang="et-EE" dirty="0"/>
              <a:t>Jah</a:t>
            </a:r>
            <a:endParaRPr lang="en-US" dirty="0"/>
          </a:p>
          <a:p>
            <a:pPr lvl="1"/>
            <a:r>
              <a:rPr lang="et-EE" dirty="0"/>
              <a:t>Ei</a:t>
            </a:r>
            <a:endParaRPr lang="en-US" dirty="0"/>
          </a:p>
          <a:p>
            <a:pPr lvl="1"/>
            <a:r>
              <a:rPr lang="et-EE" i="1" dirty="0"/>
              <a:t>Ei oska öelda</a:t>
            </a:r>
            <a:endParaRPr lang="en-US" dirty="0"/>
          </a:p>
          <a:p>
            <a:endParaRPr lang="et-EE" dirty="0"/>
          </a:p>
        </p:txBody>
      </p:sp>
      <p:sp>
        <p:nvSpPr>
          <p:cNvPr id="7" name="Content Placeholder 6">
            <a:extLst>
              <a:ext uri="{FF2B5EF4-FFF2-40B4-BE49-F238E27FC236}">
                <a16:creationId xmlns:a16="http://schemas.microsoft.com/office/drawing/2014/main" id="{D77068CB-4E32-7E40-9A93-42C65BE47376}"/>
              </a:ext>
            </a:extLst>
          </p:cNvPr>
          <p:cNvSpPr>
            <a:spLocks noGrp="1"/>
          </p:cNvSpPr>
          <p:nvPr>
            <p:ph sz="half" idx="13"/>
          </p:nvPr>
        </p:nvSpPr>
        <p:spPr>
          <a:xfrm>
            <a:off x="6493800" y="1499191"/>
            <a:ext cx="4860000" cy="5358809"/>
          </a:xfrm>
        </p:spPr>
        <p:txBody>
          <a:bodyPr>
            <a:normAutofit/>
          </a:bodyPr>
          <a:lstStyle/>
          <a:p>
            <a:pPr marL="0" indent="0">
              <a:buNone/>
            </a:pPr>
            <a:r>
              <a:rPr lang="et-EE" i="1" dirty="0"/>
              <a:t>KÜSIMUSED 11-12 KÜSIDA, KUI KANNAB HELKURIT VÕI MUUD ENDA NÄHTAVAKS TEGEMISE VAHENDIT AINULT MÕNIKORD VÕI EI KANNA ÜLDSE (K7=3-4):</a:t>
            </a:r>
            <a:endParaRPr lang="en-US" dirty="0"/>
          </a:p>
          <a:p>
            <a:pPr marL="0" indent="0">
              <a:buNone/>
            </a:pPr>
            <a:r>
              <a:rPr lang="et-EE" b="1" dirty="0"/>
              <a:t>11. Miks Te ei kanna pimedal ajal väljas liikudes helkurit või muud enda nähtavaks tegemise vahendit </a:t>
            </a:r>
            <a:r>
              <a:rPr lang="en-US" b="1" dirty="0"/>
              <a:t>(</a:t>
            </a:r>
            <a:r>
              <a:rPr lang="en-US" b="1" dirty="0" err="1"/>
              <a:t>alati</a:t>
            </a:r>
            <a:r>
              <a:rPr lang="en-US" b="1" dirty="0"/>
              <a:t>)?</a:t>
            </a:r>
          </a:p>
          <a:p>
            <a:pPr marL="0" indent="0">
              <a:buNone/>
            </a:pPr>
            <a:r>
              <a:rPr lang="en-US" i="1" dirty="0"/>
              <a:t>MÄRKIGE KÕIK SOBIVAD. </a:t>
            </a:r>
            <a:r>
              <a:rPr lang="et-EE" i="1" dirty="0"/>
              <a:t>VÕIB MITU VASTUST! </a:t>
            </a:r>
            <a:endParaRPr lang="en-US" dirty="0"/>
          </a:p>
          <a:p>
            <a:pPr lvl="1"/>
            <a:r>
              <a:rPr lang="et-EE" dirty="0"/>
              <a:t>Helkurit ei ole</a:t>
            </a:r>
            <a:endParaRPr lang="en-US" dirty="0"/>
          </a:p>
          <a:p>
            <a:pPr lvl="1"/>
            <a:r>
              <a:rPr lang="et-EE" dirty="0"/>
              <a:t>Liigun autoga, jala käin vähe, ei liigu</a:t>
            </a:r>
            <a:endParaRPr lang="en-US" dirty="0"/>
          </a:p>
          <a:p>
            <a:pPr lvl="1"/>
            <a:r>
              <a:rPr lang="et-EE" dirty="0"/>
              <a:t>Ei liigu väljas pimedal ajal</a:t>
            </a:r>
            <a:endParaRPr lang="en-US" dirty="0"/>
          </a:p>
          <a:p>
            <a:pPr lvl="1"/>
            <a:r>
              <a:rPr lang="et-EE" dirty="0"/>
              <a:t>Ununeb </a:t>
            </a:r>
            <a:endParaRPr lang="en-US" dirty="0"/>
          </a:p>
          <a:p>
            <a:pPr lvl="1"/>
            <a:r>
              <a:rPr lang="et-EE" dirty="0"/>
              <a:t>Kaob ära, tuleb lahti</a:t>
            </a:r>
            <a:endParaRPr lang="en-US" dirty="0"/>
          </a:p>
          <a:p>
            <a:pPr lvl="1"/>
            <a:r>
              <a:rPr lang="et-EE" dirty="0"/>
              <a:t>Pole vajadust, ei huvita (hoolimatus)</a:t>
            </a:r>
            <a:endParaRPr lang="en-US" dirty="0"/>
          </a:p>
          <a:p>
            <a:pPr lvl="1"/>
            <a:r>
              <a:rPr lang="et-EE" dirty="0"/>
              <a:t>Soetamine liiga kulukas</a:t>
            </a:r>
            <a:endParaRPr lang="en-US" dirty="0"/>
          </a:p>
          <a:p>
            <a:pPr lvl="1"/>
            <a:r>
              <a:rPr lang="et-EE" dirty="0"/>
              <a:t>Helkurid on riiete küljes tootja poolt olemas</a:t>
            </a:r>
            <a:endParaRPr lang="en-US" dirty="0"/>
          </a:p>
          <a:p>
            <a:pPr lvl="1"/>
            <a:r>
              <a:rPr lang="et-EE" dirty="0"/>
              <a:t>Muu (täpsustage) ___________</a:t>
            </a:r>
            <a:endParaRPr lang="en-US" dirty="0"/>
          </a:p>
          <a:p>
            <a:pPr lvl="1"/>
            <a:r>
              <a:rPr lang="et-EE" i="1" dirty="0"/>
              <a:t>Ei oska öelda</a:t>
            </a:r>
            <a:endParaRPr lang="en-US" dirty="0"/>
          </a:p>
          <a:p>
            <a:endParaRPr lang="et-EE" dirty="0"/>
          </a:p>
        </p:txBody>
      </p:sp>
      <p:sp>
        <p:nvSpPr>
          <p:cNvPr id="5" name="Subtitle 2">
            <a:extLst>
              <a:ext uri="{FF2B5EF4-FFF2-40B4-BE49-F238E27FC236}">
                <a16:creationId xmlns:a16="http://schemas.microsoft.com/office/drawing/2014/main" id="{DE110817-105F-8D40-BEFE-E7B89CD7DB0C}"/>
              </a:ext>
            </a:extLst>
          </p:cNvPr>
          <p:cNvSpPr>
            <a:spLocks noGrp="1"/>
          </p:cNvSpPr>
          <p:nvPr>
            <p:ph type="subTitle" idx="14"/>
          </p:nvPr>
        </p:nvSpPr>
        <p:spPr>
          <a:xfrm>
            <a:off x="1302488" y="940987"/>
            <a:ext cx="10051312" cy="435932"/>
          </a:xfrm>
        </p:spPr>
        <p:txBody>
          <a:bodyPr/>
          <a:lstStyle/>
          <a:p>
            <a:r>
              <a:rPr lang="et-EE" dirty="0"/>
              <a:t>Enda helkuri kandmine</a:t>
            </a:r>
          </a:p>
        </p:txBody>
      </p:sp>
    </p:spTree>
    <p:extLst>
      <p:ext uri="{BB962C8B-B14F-4D97-AF65-F5344CB8AC3E}">
        <p14:creationId xmlns:p14="http://schemas.microsoft.com/office/powerpoint/2010/main" val="19466795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09D35-04CB-1D42-B877-2E412CDE2668}"/>
              </a:ext>
            </a:extLst>
          </p:cNvPr>
          <p:cNvSpPr>
            <a:spLocks noGrp="1"/>
          </p:cNvSpPr>
          <p:nvPr>
            <p:ph type="title"/>
          </p:nvPr>
        </p:nvSpPr>
        <p:spPr/>
        <p:txBody>
          <a:bodyPr/>
          <a:lstStyle/>
          <a:p>
            <a:r>
              <a:rPr lang="et-EE" dirty="0"/>
              <a:t>Ankeet</a:t>
            </a:r>
          </a:p>
        </p:txBody>
      </p:sp>
      <p:sp>
        <p:nvSpPr>
          <p:cNvPr id="4" name="Content Placeholder 3">
            <a:extLst>
              <a:ext uri="{FF2B5EF4-FFF2-40B4-BE49-F238E27FC236}">
                <a16:creationId xmlns:a16="http://schemas.microsoft.com/office/drawing/2014/main" id="{3B5482CB-9B03-514A-AE6C-72A599030222}"/>
              </a:ext>
            </a:extLst>
          </p:cNvPr>
          <p:cNvSpPr>
            <a:spLocks noGrp="1"/>
          </p:cNvSpPr>
          <p:nvPr>
            <p:ph sz="half" idx="1"/>
          </p:nvPr>
        </p:nvSpPr>
        <p:spPr/>
        <p:txBody>
          <a:bodyPr>
            <a:normAutofit/>
          </a:bodyPr>
          <a:lstStyle/>
          <a:p>
            <a:pPr marL="0" indent="0">
              <a:buNone/>
            </a:pPr>
            <a:r>
              <a:rPr lang="et-EE" b="1" dirty="0"/>
              <a:t>12. Mis paneks Teid helkurit või muud enda nähtavaks tegemise vahendit kandma? </a:t>
            </a:r>
            <a:endParaRPr lang="en-US" b="1" dirty="0"/>
          </a:p>
          <a:p>
            <a:pPr marL="0" indent="0">
              <a:buNone/>
            </a:pPr>
            <a:r>
              <a:rPr lang="en-US" i="1" dirty="0"/>
              <a:t>SPONTAANNE. ÄRA LOE ETTE! </a:t>
            </a:r>
            <a:r>
              <a:rPr lang="et-EE" i="1" dirty="0"/>
              <a:t>VÕIB MITU VASTUST! </a:t>
            </a:r>
            <a:endParaRPr lang="en-US" dirty="0"/>
          </a:p>
          <a:p>
            <a:pPr lvl="1"/>
            <a:r>
              <a:rPr lang="et-EE" dirty="0"/>
              <a:t>Helkuri uuenduslikum kujundus</a:t>
            </a:r>
            <a:endParaRPr lang="en-US" dirty="0"/>
          </a:p>
          <a:p>
            <a:pPr lvl="1"/>
            <a:r>
              <a:rPr lang="en-GB" dirty="0" err="1"/>
              <a:t>Muude</a:t>
            </a:r>
            <a:r>
              <a:rPr lang="en-GB" dirty="0"/>
              <a:t> </a:t>
            </a:r>
            <a:r>
              <a:rPr lang="en-GB" dirty="0" err="1"/>
              <a:t>vahendite</a:t>
            </a:r>
            <a:r>
              <a:rPr lang="en-GB" dirty="0"/>
              <a:t> </a:t>
            </a:r>
            <a:r>
              <a:rPr lang="en-GB" dirty="0" err="1"/>
              <a:t>uuendslikum</a:t>
            </a:r>
            <a:r>
              <a:rPr lang="en-GB" dirty="0"/>
              <a:t> </a:t>
            </a:r>
            <a:r>
              <a:rPr lang="en-GB" dirty="0" err="1"/>
              <a:t>kujundus</a:t>
            </a:r>
            <a:r>
              <a:rPr lang="en-GB" dirty="0"/>
              <a:t>/</a:t>
            </a:r>
            <a:r>
              <a:rPr lang="en-GB" dirty="0" err="1"/>
              <a:t>lahendus</a:t>
            </a:r>
            <a:endParaRPr lang="en-US" dirty="0"/>
          </a:p>
          <a:p>
            <a:pPr lvl="1"/>
            <a:r>
              <a:rPr lang="et-EE" dirty="0"/>
              <a:t>Helkuri parem kinnitusviis riietele</a:t>
            </a:r>
            <a:endParaRPr lang="en-US" dirty="0"/>
          </a:p>
          <a:p>
            <a:pPr lvl="1"/>
            <a:r>
              <a:rPr lang="et-EE" dirty="0"/>
              <a:t>Traagilise liiklusõnnetuse kajastamine meedias</a:t>
            </a:r>
            <a:endParaRPr lang="en-US" dirty="0"/>
          </a:p>
          <a:p>
            <a:pPr lvl="1"/>
            <a:r>
              <a:rPr lang="et-EE" dirty="0"/>
              <a:t>Reklaam, aktsioonid, meeldetuletus (pidev teema aktuaalsena hoidmine)</a:t>
            </a:r>
            <a:endParaRPr lang="en-US" dirty="0"/>
          </a:p>
          <a:p>
            <a:pPr lvl="1"/>
            <a:r>
              <a:rPr lang="et-EE" dirty="0"/>
              <a:t>Trahv</a:t>
            </a:r>
            <a:endParaRPr lang="en-US" dirty="0"/>
          </a:p>
          <a:p>
            <a:pPr lvl="1"/>
            <a:r>
              <a:rPr lang="et-EE" dirty="0"/>
              <a:t>Helkurkontroll (töökoht, tänav…)</a:t>
            </a:r>
            <a:endParaRPr lang="en-US" dirty="0"/>
          </a:p>
          <a:p>
            <a:pPr lvl="1"/>
            <a:r>
              <a:rPr lang="et-EE" dirty="0"/>
              <a:t>Muu, mis? _____________ (ei liigi, kui antakse)</a:t>
            </a:r>
            <a:endParaRPr lang="en-US" dirty="0"/>
          </a:p>
          <a:p>
            <a:pPr lvl="1"/>
            <a:r>
              <a:rPr lang="et-EE" dirty="0"/>
              <a:t>Mitte miski</a:t>
            </a:r>
            <a:endParaRPr lang="en-US" dirty="0"/>
          </a:p>
          <a:p>
            <a:pPr lvl="1"/>
            <a:r>
              <a:rPr lang="et-EE" i="1" dirty="0"/>
              <a:t>ei oska öelda</a:t>
            </a:r>
            <a:endParaRPr lang="en-US" dirty="0"/>
          </a:p>
          <a:p>
            <a:pPr marL="0" indent="0">
              <a:buNone/>
            </a:pPr>
            <a:endParaRPr lang="et-EE" dirty="0"/>
          </a:p>
          <a:p>
            <a:pPr marL="0" indent="0">
              <a:buNone/>
            </a:pPr>
            <a:endParaRPr lang="et-EE" dirty="0"/>
          </a:p>
        </p:txBody>
      </p:sp>
      <p:sp>
        <p:nvSpPr>
          <p:cNvPr id="7" name="Sisu kohatäide 6">
            <a:extLst>
              <a:ext uri="{FF2B5EF4-FFF2-40B4-BE49-F238E27FC236}">
                <a16:creationId xmlns:a16="http://schemas.microsoft.com/office/drawing/2014/main" id="{AC89FF03-2073-CBD0-4A13-0E725A93F49D}"/>
              </a:ext>
            </a:extLst>
          </p:cNvPr>
          <p:cNvSpPr>
            <a:spLocks noGrp="1"/>
          </p:cNvSpPr>
          <p:nvPr>
            <p:ph sz="half" idx="13"/>
          </p:nvPr>
        </p:nvSpPr>
        <p:spPr/>
        <p:txBody>
          <a:bodyPr/>
          <a:lstStyle/>
          <a:p>
            <a:pPr marL="0" indent="0">
              <a:buNone/>
            </a:pPr>
            <a:r>
              <a:rPr lang="en-GB" i="1" dirty="0"/>
              <a:t>K15 KÜSIDA</a:t>
            </a:r>
            <a:r>
              <a:rPr lang="et-EE" i="1" dirty="0"/>
              <a:t>, KUI JUHIB PEAMISELT AUTOT (T2=2)</a:t>
            </a:r>
            <a:r>
              <a:rPr lang="en-GB" i="1" dirty="0"/>
              <a:t>:</a:t>
            </a:r>
            <a:endParaRPr lang="en-US" dirty="0"/>
          </a:p>
          <a:p>
            <a:pPr marL="0" indent="0">
              <a:buNone/>
            </a:pPr>
            <a:r>
              <a:rPr lang="et-EE" b="1" dirty="0"/>
              <a:t>28. Kas viimase 12 kuu jooksul olete sattunud olukorda, kus pimeda ajal valgustamata asulavälisel teel (maanteel) sõites ilmub ootamatult vaatevälja teel liikuv, valgustust mitte kasutav jalgrattur?</a:t>
            </a:r>
          </a:p>
          <a:p>
            <a:pPr lvl="1"/>
            <a:r>
              <a:rPr lang="et-EE" dirty="0"/>
              <a:t>jah, korra</a:t>
            </a:r>
          </a:p>
          <a:p>
            <a:pPr lvl="1"/>
            <a:r>
              <a:rPr lang="et-EE" dirty="0"/>
              <a:t>jah, korduvalt</a:t>
            </a:r>
          </a:p>
          <a:p>
            <a:pPr lvl="1"/>
            <a:r>
              <a:rPr lang="et-EE" dirty="0"/>
              <a:t>ei</a:t>
            </a:r>
          </a:p>
          <a:p>
            <a:pPr lvl="1"/>
            <a:r>
              <a:rPr lang="et-EE" dirty="0"/>
              <a:t>ei oska öelda</a:t>
            </a:r>
          </a:p>
          <a:p>
            <a:endParaRPr lang="et-EE" dirty="0"/>
          </a:p>
        </p:txBody>
      </p:sp>
      <p:sp>
        <p:nvSpPr>
          <p:cNvPr id="5" name="Subtitle 2">
            <a:extLst>
              <a:ext uri="{FF2B5EF4-FFF2-40B4-BE49-F238E27FC236}">
                <a16:creationId xmlns:a16="http://schemas.microsoft.com/office/drawing/2014/main" id="{9FA23D95-0893-2C46-AA8C-D827D87DBE00}"/>
              </a:ext>
            </a:extLst>
          </p:cNvPr>
          <p:cNvSpPr>
            <a:spLocks noGrp="1"/>
          </p:cNvSpPr>
          <p:nvPr>
            <p:ph type="subTitle" idx="14"/>
          </p:nvPr>
        </p:nvSpPr>
        <p:spPr/>
        <p:txBody>
          <a:bodyPr/>
          <a:lstStyle/>
          <a:p>
            <a:r>
              <a:rPr lang="et-EE" dirty="0"/>
              <a:t>Enda helkuri kandmine, jalgratturi nähtavus</a:t>
            </a:r>
          </a:p>
        </p:txBody>
      </p:sp>
    </p:spTree>
    <p:extLst>
      <p:ext uri="{BB962C8B-B14F-4D97-AF65-F5344CB8AC3E}">
        <p14:creationId xmlns:p14="http://schemas.microsoft.com/office/powerpoint/2010/main" val="8069654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09D35-04CB-1D42-B877-2E412CDE2668}"/>
              </a:ext>
            </a:extLst>
          </p:cNvPr>
          <p:cNvSpPr>
            <a:spLocks noGrp="1"/>
          </p:cNvSpPr>
          <p:nvPr>
            <p:ph type="title"/>
          </p:nvPr>
        </p:nvSpPr>
        <p:spPr/>
        <p:txBody>
          <a:bodyPr/>
          <a:lstStyle/>
          <a:p>
            <a:r>
              <a:rPr lang="et-EE" dirty="0"/>
              <a:t>Ankeet</a:t>
            </a:r>
          </a:p>
        </p:txBody>
      </p:sp>
      <p:sp>
        <p:nvSpPr>
          <p:cNvPr id="4" name="Content Placeholder 3">
            <a:extLst>
              <a:ext uri="{FF2B5EF4-FFF2-40B4-BE49-F238E27FC236}">
                <a16:creationId xmlns:a16="http://schemas.microsoft.com/office/drawing/2014/main" id="{D2F5F19C-E1C2-F541-BFDE-AA46125A6006}"/>
              </a:ext>
            </a:extLst>
          </p:cNvPr>
          <p:cNvSpPr>
            <a:spLocks noGrp="1"/>
          </p:cNvSpPr>
          <p:nvPr>
            <p:ph sz="half" idx="1"/>
          </p:nvPr>
        </p:nvSpPr>
        <p:spPr/>
        <p:txBody>
          <a:bodyPr>
            <a:normAutofit/>
          </a:bodyPr>
          <a:lstStyle/>
          <a:p>
            <a:pPr marL="0" indent="0">
              <a:buNone/>
            </a:pPr>
            <a:r>
              <a:rPr lang="en-GB" sz="1300" i="1" dirty="0"/>
              <a:t>K13 KÜSIDA KÕIGILT:</a:t>
            </a:r>
            <a:endParaRPr lang="en-US" sz="1300" dirty="0"/>
          </a:p>
          <a:p>
            <a:pPr marL="0" indent="0">
              <a:buNone/>
            </a:pPr>
            <a:r>
              <a:rPr lang="en-GB" sz="1300" b="1" dirty="0"/>
              <a:t>13. </a:t>
            </a:r>
            <a:r>
              <a:rPr lang="en-GB" sz="1300" b="1" dirty="0" err="1"/>
              <a:t>Kas</a:t>
            </a:r>
            <a:r>
              <a:rPr lang="en-GB" sz="1300" b="1" dirty="0"/>
              <a:t> </a:t>
            </a:r>
            <a:r>
              <a:rPr lang="en-GB" sz="1300" b="1" dirty="0" err="1"/>
              <a:t>Te</a:t>
            </a:r>
            <a:r>
              <a:rPr lang="en-GB" sz="1300" b="1" dirty="0"/>
              <a:t> </a:t>
            </a:r>
            <a:r>
              <a:rPr lang="en-GB" sz="1300" b="1" dirty="0" err="1"/>
              <a:t>olete</a:t>
            </a:r>
            <a:r>
              <a:rPr lang="en-GB" sz="1300" b="1" dirty="0"/>
              <a:t> </a:t>
            </a:r>
            <a:r>
              <a:rPr lang="en-GB" sz="1300" b="1" dirty="0" err="1"/>
              <a:t>viimase</a:t>
            </a:r>
            <a:r>
              <a:rPr lang="en-GB" sz="1300" b="1" dirty="0"/>
              <a:t> 6 </a:t>
            </a:r>
            <a:r>
              <a:rPr lang="en-GB" sz="1300" b="1" dirty="0" err="1"/>
              <a:t>kuu</a:t>
            </a:r>
            <a:r>
              <a:rPr lang="en-GB" sz="1300" b="1" dirty="0"/>
              <a:t> </a:t>
            </a:r>
            <a:r>
              <a:rPr lang="en-GB" sz="1300" b="1" dirty="0" err="1"/>
              <a:t>jooksul</a:t>
            </a:r>
            <a:r>
              <a:rPr lang="en-GB" sz="1300" b="1" dirty="0"/>
              <a:t> (</a:t>
            </a:r>
            <a:r>
              <a:rPr lang="en-GB" sz="1300" b="1" dirty="0" err="1"/>
              <a:t>jalakäijana</a:t>
            </a:r>
            <a:r>
              <a:rPr lang="en-GB" sz="1300" b="1" dirty="0"/>
              <a:t>) </a:t>
            </a:r>
            <a:r>
              <a:rPr lang="en-GB" sz="1300" b="1" dirty="0" err="1"/>
              <a:t>ületanud</a:t>
            </a:r>
            <a:r>
              <a:rPr lang="en-GB" sz="1300" b="1" dirty="0"/>
              <a:t> teed </a:t>
            </a:r>
            <a:r>
              <a:rPr lang="en-GB" sz="1300" b="1" dirty="0" err="1"/>
              <a:t>punase</a:t>
            </a:r>
            <a:r>
              <a:rPr lang="en-GB" sz="1300" b="1" dirty="0"/>
              <a:t> </a:t>
            </a:r>
            <a:r>
              <a:rPr lang="en-GB" sz="1300" b="1" dirty="0" err="1"/>
              <a:t>fooritulega</a:t>
            </a:r>
            <a:r>
              <a:rPr lang="en-GB" sz="1300" b="1" dirty="0"/>
              <a:t>?</a:t>
            </a:r>
            <a:endParaRPr lang="en-US" sz="1300" dirty="0"/>
          </a:p>
          <a:p>
            <a:pPr lvl="1" fontAlgn="base"/>
            <a:r>
              <a:rPr lang="en-GB" sz="1300" dirty="0" err="1"/>
              <a:t>jah</a:t>
            </a:r>
            <a:endParaRPr lang="en-US" sz="1300" dirty="0"/>
          </a:p>
          <a:p>
            <a:pPr lvl="1" fontAlgn="base"/>
            <a:r>
              <a:rPr lang="en-GB" sz="1300" dirty="0" err="1"/>
              <a:t>ei</a:t>
            </a:r>
            <a:r>
              <a:rPr lang="en-GB" sz="1300" dirty="0"/>
              <a:t> </a:t>
            </a:r>
            <a:endParaRPr lang="en-US" sz="1300" dirty="0"/>
          </a:p>
          <a:p>
            <a:pPr lvl="1" fontAlgn="base"/>
            <a:r>
              <a:rPr lang="en-GB" sz="1300" i="1" dirty="0" err="1"/>
              <a:t>ei</a:t>
            </a:r>
            <a:r>
              <a:rPr lang="en-GB" sz="1300" i="1" dirty="0"/>
              <a:t> </a:t>
            </a:r>
            <a:r>
              <a:rPr lang="en-GB" sz="1300" i="1" dirty="0" err="1"/>
              <a:t>oska</a:t>
            </a:r>
            <a:r>
              <a:rPr lang="en-GB" sz="1300" i="1" dirty="0"/>
              <a:t> </a:t>
            </a:r>
            <a:r>
              <a:rPr lang="en-GB" sz="1300" i="1" dirty="0" err="1"/>
              <a:t>öelda</a:t>
            </a:r>
            <a:endParaRPr lang="en-US" sz="1300" dirty="0"/>
          </a:p>
          <a:p>
            <a:pPr marL="0" indent="0" fontAlgn="base">
              <a:buNone/>
            </a:pPr>
            <a:endParaRPr lang="en-GB" i="1" dirty="0"/>
          </a:p>
          <a:p>
            <a:pPr marL="0" indent="0" fontAlgn="base">
              <a:buNone/>
            </a:pPr>
            <a:r>
              <a:rPr lang="en-GB" i="1" dirty="0"/>
              <a:t>K14 KÜSIDA, KUI K13=1:</a:t>
            </a:r>
            <a:endParaRPr lang="en-US" i="1" dirty="0"/>
          </a:p>
          <a:p>
            <a:pPr marL="0" indent="0" fontAlgn="base">
              <a:buNone/>
            </a:pPr>
            <a:r>
              <a:rPr lang="en-GB" b="1" dirty="0"/>
              <a:t>14. </a:t>
            </a:r>
            <a:r>
              <a:rPr lang="en-GB" b="1" dirty="0" err="1"/>
              <a:t>Miks</a:t>
            </a:r>
            <a:r>
              <a:rPr lang="en-GB" b="1" dirty="0"/>
              <a:t> </a:t>
            </a:r>
            <a:r>
              <a:rPr lang="en-GB" b="1" dirty="0" err="1"/>
              <a:t>Te</a:t>
            </a:r>
            <a:r>
              <a:rPr lang="en-GB" b="1" dirty="0"/>
              <a:t> </a:t>
            </a:r>
            <a:r>
              <a:rPr lang="en-GB" b="1" dirty="0" err="1"/>
              <a:t>ületasite</a:t>
            </a:r>
            <a:r>
              <a:rPr lang="en-GB" b="1" dirty="0"/>
              <a:t> teed </a:t>
            </a:r>
            <a:r>
              <a:rPr lang="en-GB" b="1" dirty="0" err="1"/>
              <a:t>punase</a:t>
            </a:r>
            <a:r>
              <a:rPr lang="en-GB" b="1" dirty="0"/>
              <a:t> </a:t>
            </a:r>
            <a:r>
              <a:rPr lang="en-GB" b="1" dirty="0" err="1"/>
              <a:t>fooritulega</a:t>
            </a:r>
            <a:r>
              <a:rPr lang="en-GB" b="1" dirty="0"/>
              <a:t>?</a:t>
            </a:r>
            <a:endParaRPr lang="en-US" dirty="0"/>
          </a:p>
          <a:p>
            <a:pPr lvl="1" fontAlgn="base"/>
            <a:r>
              <a:rPr lang="en-GB" dirty="0" err="1"/>
              <a:t>sõidukeid</a:t>
            </a:r>
            <a:r>
              <a:rPr lang="en-GB" dirty="0"/>
              <a:t> </a:t>
            </a:r>
            <a:r>
              <a:rPr lang="en-GB" dirty="0" err="1"/>
              <a:t>ei</a:t>
            </a:r>
            <a:r>
              <a:rPr lang="en-GB" dirty="0"/>
              <a:t> </a:t>
            </a:r>
            <a:r>
              <a:rPr lang="en-GB" dirty="0" err="1"/>
              <a:t>lähenenud</a:t>
            </a:r>
            <a:endParaRPr lang="en-US" dirty="0"/>
          </a:p>
          <a:p>
            <a:pPr lvl="1" fontAlgn="base"/>
            <a:r>
              <a:rPr lang="en-GB" dirty="0" err="1"/>
              <a:t>kiirustasin</a:t>
            </a:r>
            <a:endParaRPr lang="en-US" dirty="0"/>
          </a:p>
          <a:p>
            <a:pPr lvl="1" fontAlgn="base"/>
            <a:r>
              <a:rPr lang="en-GB" dirty="0" err="1"/>
              <a:t>samal</a:t>
            </a:r>
            <a:r>
              <a:rPr lang="en-GB" dirty="0"/>
              <a:t> </a:t>
            </a:r>
            <a:r>
              <a:rPr lang="en-GB" dirty="0" err="1"/>
              <a:t>ajal</a:t>
            </a:r>
            <a:r>
              <a:rPr lang="en-GB" dirty="0"/>
              <a:t> </a:t>
            </a:r>
            <a:r>
              <a:rPr lang="en-GB" dirty="0" err="1"/>
              <a:t>ületasid</a:t>
            </a:r>
            <a:r>
              <a:rPr lang="en-GB" dirty="0"/>
              <a:t> teed ka </a:t>
            </a:r>
            <a:r>
              <a:rPr lang="en-GB" dirty="0" err="1"/>
              <a:t>teised</a:t>
            </a:r>
            <a:r>
              <a:rPr lang="en-GB" dirty="0"/>
              <a:t> </a:t>
            </a:r>
            <a:r>
              <a:rPr lang="en-GB" dirty="0" err="1"/>
              <a:t>jalakäijad</a:t>
            </a:r>
            <a:endParaRPr lang="en-US" dirty="0"/>
          </a:p>
          <a:p>
            <a:pPr lvl="1"/>
            <a:r>
              <a:rPr lang="en-GB" dirty="0" err="1"/>
              <a:t>punane</a:t>
            </a:r>
            <a:r>
              <a:rPr lang="en-GB" dirty="0"/>
              <a:t> </a:t>
            </a:r>
            <a:r>
              <a:rPr lang="en-GB" dirty="0" err="1"/>
              <a:t>foorituli</a:t>
            </a:r>
            <a:r>
              <a:rPr lang="en-GB" dirty="0"/>
              <a:t> </a:t>
            </a:r>
            <a:r>
              <a:rPr lang="en-GB" dirty="0" err="1"/>
              <a:t>põleb</a:t>
            </a:r>
            <a:r>
              <a:rPr lang="en-GB" dirty="0"/>
              <a:t> </a:t>
            </a:r>
            <a:r>
              <a:rPr lang="en-GB" dirty="0" err="1"/>
              <a:t>jalakäijatele</a:t>
            </a:r>
            <a:r>
              <a:rPr lang="en-GB" dirty="0"/>
              <a:t> </a:t>
            </a:r>
            <a:r>
              <a:rPr lang="en-GB" dirty="0" err="1"/>
              <a:t>liiga</a:t>
            </a:r>
            <a:r>
              <a:rPr lang="en-GB" dirty="0"/>
              <a:t> </a:t>
            </a:r>
            <a:r>
              <a:rPr lang="en-GB" dirty="0" err="1"/>
              <a:t>kaua</a:t>
            </a:r>
            <a:endParaRPr lang="en-US" dirty="0"/>
          </a:p>
          <a:p>
            <a:pPr lvl="1" fontAlgn="base"/>
            <a:r>
              <a:rPr lang="en-GB" dirty="0" err="1"/>
              <a:t>muu</a:t>
            </a:r>
            <a:r>
              <a:rPr lang="en-GB" dirty="0"/>
              <a:t> </a:t>
            </a:r>
            <a:r>
              <a:rPr lang="en-GB" dirty="0" err="1"/>
              <a:t>põhjus</a:t>
            </a:r>
            <a:r>
              <a:rPr lang="en-GB" dirty="0"/>
              <a:t> (mis?) _________</a:t>
            </a:r>
            <a:endParaRPr lang="en-US" dirty="0"/>
          </a:p>
          <a:p>
            <a:pPr lvl="1" fontAlgn="base"/>
            <a:r>
              <a:rPr lang="en-GB" i="1" dirty="0" err="1"/>
              <a:t>ei</a:t>
            </a:r>
            <a:r>
              <a:rPr lang="en-GB" i="1" dirty="0"/>
              <a:t> </a:t>
            </a:r>
            <a:r>
              <a:rPr lang="en-GB" i="1" dirty="0" err="1"/>
              <a:t>oska</a:t>
            </a:r>
            <a:r>
              <a:rPr lang="en-GB" i="1" dirty="0"/>
              <a:t> </a:t>
            </a:r>
            <a:r>
              <a:rPr lang="en-GB" i="1" dirty="0" err="1"/>
              <a:t>öelda</a:t>
            </a:r>
            <a:endParaRPr lang="en-US" dirty="0"/>
          </a:p>
          <a:p>
            <a:endParaRPr lang="et-EE" dirty="0"/>
          </a:p>
        </p:txBody>
      </p:sp>
      <p:sp>
        <p:nvSpPr>
          <p:cNvPr id="7" name="Content Placeholder 6">
            <a:extLst>
              <a:ext uri="{FF2B5EF4-FFF2-40B4-BE49-F238E27FC236}">
                <a16:creationId xmlns:a16="http://schemas.microsoft.com/office/drawing/2014/main" id="{08FC6763-745D-8B42-B07A-24C027723227}"/>
              </a:ext>
            </a:extLst>
          </p:cNvPr>
          <p:cNvSpPr>
            <a:spLocks noGrp="1"/>
          </p:cNvSpPr>
          <p:nvPr>
            <p:ph sz="half" idx="13"/>
          </p:nvPr>
        </p:nvSpPr>
        <p:spPr/>
        <p:txBody>
          <a:bodyPr>
            <a:normAutofit lnSpcReduction="10000"/>
          </a:bodyPr>
          <a:lstStyle/>
          <a:p>
            <a:pPr marL="0" indent="0">
              <a:buNone/>
            </a:pPr>
            <a:r>
              <a:rPr lang="en-GB" i="1" dirty="0"/>
              <a:t>K15 KÜSIDA KÕIGILT:</a:t>
            </a:r>
            <a:endParaRPr lang="en-US" dirty="0"/>
          </a:p>
          <a:p>
            <a:pPr marL="0" indent="0">
              <a:buNone/>
            </a:pPr>
            <a:r>
              <a:rPr lang="en-GB" b="1" dirty="0"/>
              <a:t>15. Kas </a:t>
            </a:r>
            <a:r>
              <a:rPr lang="en-GB" b="1" dirty="0" err="1"/>
              <a:t>Te</a:t>
            </a:r>
            <a:r>
              <a:rPr lang="en-GB" b="1" dirty="0"/>
              <a:t> </a:t>
            </a:r>
            <a:r>
              <a:rPr lang="en-GB" b="1" dirty="0" err="1"/>
              <a:t>olete</a:t>
            </a:r>
            <a:r>
              <a:rPr lang="en-GB" b="1" dirty="0"/>
              <a:t> </a:t>
            </a:r>
            <a:r>
              <a:rPr lang="en-GB" b="1" dirty="0" err="1"/>
              <a:t>viimase</a:t>
            </a:r>
            <a:r>
              <a:rPr lang="en-GB" b="1" dirty="0"/>
              <a:t> 6 </a:t>
            </a:r>
            <a:r>
              <a:rPr lang="en-GB" b="1" dirty="0" err="1"/>
              <a:t>kuu</a:t>
            </a:r>
            <a:r>
              <a:rPr lang="en-GB" b="1" dirty="0"/>
              <a:t> </a:t>
            </a:r>
            <a:r>
              <a:rPr lang="en-GB" b="1" dirty="0" err="1"/>
              <a:t>jooksul</a:t>
            </a:r>
            <a:r>
              <a:rPr lang="en-GB" b="1" dirty="0"/>
              <a:t> (</a:t>
            </a:r>
            <a:r>
              <a:rPr lang="en-GB" b="1" dirty="0" err="1"/>
              <a:t>jalakäijana</a:t>
            </a:r>
            <a:r>
              <a:rPr lang="en-GB" b="1" dirty="0"/>
              <a:t>) </a:t>
            </a:r>
            <a:r>
              <a:rPr lang="en-GB" b="1" dirty="0" err="1"/>
              <a:t>ületanud</a:t>
            </a:r>
            <a:r>
              <a:rPr lang="en-GB" b="1" dirty="0"/>
              <a:t> teed </a:t>
            </a:r>
            <a:r>
              <a:rPr lang="en-GB" b="1" dirty="0" err="1"/>
              <a:t>selleks</a:t>
            </a:r>
            <a:r>
              <a:rPr lang="en-GB" b="1" dirty="0"/>
              <a:t> </a:t>
            </a:r>
            <a:r>
              <a:rPr lang="en-GB" b="1" dirty="0" err="1"/>
              <a:t>mitte-ettenähtud</a:t>
            </a:r>
            <a:r>
              <a:rPr lang="en-GB" b="1" dirty="0"/>
              <a:t> </a:t>
            </a:r>
            <a:r>
              <a:rPr lang="en-GB" b="1" dirty="0" err="1"/>
              <a:t>kohas</a:t>
            </a:r>
            <a:r>
              <a:rPr lang="en-GB" b="1" dirty="0"/>
              <a:t>? </a:t>
            </a:r>
          </a:p>
          <a:p>
            <a:pPr marL="0" indent="0">
              <a:buNone/>
            </a:pPr>
            <a:r>
              <a:rPr lang="en-GB" dirty="0"/>
              <a:t>(</a:t>
            </a:r>
            <a:r>
              <a:rPr lang="en-GB" dirty="0" err="1"/>
              <a:t>Kui</a:t>
            </a:r>
            <a:r>
              <a:rPr lang="en-GB" dirty="0"/>
              <a:t> </a:t>
            </a:r>
            <a:r>
              <a:rPr lang="en-GB" dirty="0" err="1"/>
              <a:t>käigusillale</a:t>
            </a:r>
            <a:r>
              <a:rPr lang="en-GB" dirty="0"/>
              <a:t> </a:t>
            </a:r>
            <a:r>
              <a:rPr lang="en-GB" dirty="0" err="1"/>
              <a:t>või</a:t>
            </a:r>
            <a:r>
              <a:rPr lang="en-GB" dirty="0"/>
              <a:t> -</a:t>
            </a:r>
            <a:r>
              <a:rPr lang="en-GB" dirty="0" err="1"/>
              <a:t>tunnelisse</a:t>
            </a:r>
            <a:r>
              <a:rPr lang="en-GB" dirty="0"/>
              <a:t> </a:t>
            </a:r>
            <a:r>
              <a:rPr lang="en-GB" dirty="0" err="1"/>
              <a:t>mineku</a:t>
            </a:r>
            <a:r>
              <a:rPr lang="en-GB" dirty="0"/>
              <a:t> </a:t>
            </a:r>
            <a:r>
              <a:rPr lang="en-GB" dirty="0" err="1"/>
              <a:t>koht</a:t>
            </a:r>
            <a:r>
              <a:rPr lang="en-GB" dirty="0"/>
              <a:t>, </a:t>
            </a:r>
            <a:r>
              <a:rPr lang="en-GB" dirty="0" err="1"/>
              <a:t>reguleeritud</a:t>
            </a:r>
            <a:r>
              <a:rPr lang="en-GB" dirty="0"/>
              <a:t> </a:t>
            </a:r>
            <a:r>
              <a:rPr lang="en-GB" dirty="0" err="1"/>
              <a:t>või</a:t>
            </a:r>
            <a:r>
              <a:rPr lang="en-GB" dirty="0"/>
              <a:t> </a:t>
            </a:r>
            <a:r>
              <a:rPr lang="en-GB" dirty="0" err="1"/>
              <a:t>reguleerimata</a:t>
            </a:r>
            <a:r>
              <a:rPr lang="en-GB" dirty="0"/>
              <a:t> </a:t>
            </a:r>
            <a:r>
              <a:rPr lang="en-GB" dirty="0" err="1"/>
              <a:t>ülekäigurada</a:t>
            </a:r>
            <a:r>
              <a:rPr lang="en-GB" dirty="0"/>
              <a:t>, </a:t>
            </a:r>
            <a:r>
              <a:rPr lang="en-GB" dirty="0" err="1"/>
              <a:t>ülekäigukoht</a:t>
            </a:r>
            <a:r>
              <a:rPr lang="en-GB" dirty="0"/>
              <a:t> </a:t>
            </a:r>
            <a:r>
              <a:rPr lang="en-GB" dirty="0" err="1"/>
              <a:t>või</a:t>
            </a:r>
            <a:r>
              <a:rPr lang="en-GB" dirty="0"/>
              <a:t> </a:t>
            </a:r>
            <a:r>
              <a:rPr lang="en-GB" dirty="0" err="1"/>
              <a:t>ristmik</a:t>
            </a:r>
            <a:r>
              <a:rPr lang="en-GB" dirty="0"/>
              <a:t> </a:t>
            </a:r>
            <a:r>
              <a:rPr lang="en-GB" dirty="0" err="1"/>
              <a:t>ei</a:t>
            </a:r>
            <a:r>
              <a:rPr lang="en-GB" dirty="0"/>
              <a:t> ole </a:t>
            </a:r>
            <a:r>
              <a:rPr lang="en-GB" dirty="0" err="1"/>
              <a:t>kaugemal</a:t>
            </a:r>
            <a:r>
              <a:rPr lang="en-GB" dirty="0"/>
              <a:t> </a:t>
            </a:r>
            <a:r>
              <a:rPr lang="en-GB" dirty="0" err="1"/>
              <a:t>kui</a:t>
            </a:r>
            <a:r>
              <a:rPr lang="en-GB" dirty="0"/>
              <a:t> 100 </a:t>
            </a:r>
            <a:r>
              <a:rPr lang="en-GB" dirty="0" err="1"/>
              <a:t>meetrit</a:t>
            </a:r>
            <a:r>
              <a:rPr lang="en-GB" dirty="0"/>
              <a:t>)</a:t>
            </a:r>
            <a:endParaRPr lang="en-US" dirty="0"/>
          </a:p>
          <a:p>
            <a:pPr lvl="1" fontAlgn="base"/>
            <a:r>
              <a:rPr lang="en-GB" dirty="0" err="1"/>
              <a:t>jah</a:t>
            </a:r>
            <a:endParaRPr lang="en-US" dirty="0"/>
          </a:p>
          <a:p>
            <a:pPr lvl="1" fontAlgn="base"/>
            <a:r>
              <a:rPr lang="en-GB" dirty="0" err="1"/>
              <a:t>ei</a:t>
            </a:r>
            <a:r>
              <a:rPr lang="en-GB" dirty="0"/>
              <a:t> </a:t>
            </a:r>
            <a:endParaRPr lang="en-US" dirty="0"/>
          </a:p>
          <a:p>
            <a:pPr lvl="1" fontAlgn="base"/>
            <a:r>
              <a:rPr lang="en-GB" i="1" dirty="0" err="1"/>
              <a:t>ei</a:t>
            </a:r>
            <a:r>
              <a:rPr lang="en-GB" i="1" dirty="0"/>
              <a:t> </a:t>
            </a:r>
            <a:r>
              <a:rPr lang="en-GB" i="1" dirty="0" err="1"/>
              <a:t>oska</a:t>
            </a:r>
            <a:r>
              <a:rPr lang="en-GB" i="1" dirty="0"/>
              <a:t> </a:t>
            </a:r>
            <a:r>
              <a:rPr lang="en-GB" i="1" dirty="0" err="1"/>
              <a:t>öelda</a:t>
            </a:r>
            <a:r>
              <a:rPr lang="en-GB" i="1" dirty="0"/>
              <a:t> </a:t>
            </a:r>
            <a:endParaRPr lang="en-US" dirty="0"/>
          </a:p>
          <a:p>
            <a:pPr marL="0" indent="0" fontAlgn="base">
              <a:buNone/>
            </a:pPr>
            <a:endParaRPr lang="en-GB" i="1" dirty="0"/>
          </a:p>
          <a:p>
            <a:pPr marL="0" indent="0" fontAlgn="base">
              <a:buNone/>
            </a:pPr>
            <a:r>
              <a:rPr lang="en-GB" i="1" dirty="0"/>
              <a:t>K16 KÜSIDA, KUI K15=1:</a:t>
            </a:r>
            <a:endParaRPr lang="en-US" dirty="0"/>
          </a:p>
          <a:p>
            <a:pPr marL="0" indent="0">
              <a:buNone/>
            </a:pPr>
            <a:r>
              <a:rPr lang="en-GB" b="1" dirty="0"/>
              <a:t>16. </a:t>
            </a:r>
            <a:r>
              <a:rPr lang="en-GB" b="1" dirty="0" err="1"/>
              <a:t>Miks</a:t>
            </a:r>
            <a:r>
              <a:rPr lang="en-GB" b="1" dirty="0"/>
              <a:t> </a:t>
            </a:r>
            <a:r>
              <a:rPr lang="en-GB" b="1" dirty="0" err="1"/>
              <a:t>Te</a:t>
            </a:r>
            <a:r>
              <a:rPr lang="en-GB" b="1" dirty="0"/>
              <a:t> </a:t>
            </a:r>
            <a:r>
              <a:rPr lang="en-GB" b="1" dirty="0" err="1"/>
              <a:t>ületasite</a:t>
            </a:r>
            <a:r>
              <a:rPr lang="en-GB" b="1" dirty="0"/>
              <a:t> teed </a:t>
            </a:r>
            <a:r>
              <a:rPr lang="en-GB" b="1" dirty="0" err="1"/>
              <a:t>selleks</a:t>
            </a:r>
            <a:r>
              <a:rPr lang="en-GB" b="1" dirty="0"/>
              <a:t> </a:t>
            </a:r>
            <a:r>
              <a:rPr lang="en-GB" b="1" dirty="0" err="1"/>
              <a:t>mitte-ettenähtud</a:t>
            </a:r>
            <a:r>
              <a:rPr lang="en-GB" b="1" dirty="0"/>
              <a:t> </a:t>
            </a:r>
            <a:r>
              <a:rPr lang="en-GB" b="1" dirty="0" err="1"/>
              <a:t>kohas</a:t>
            </a:r>
            <a:r>
              <a:rPr lang="en-GB" b="1" dirty="0"/>
              <a:t>?</a:t>
            </a:r>
            <a:endParaRPr lang="en-US" dirty="0"/>
          </a:p>
          <a:p>
            <a:pPr lvl="1" fontAlgn="base"/>
            <a:r>
              <a:rPr lang="en-GB" dirty="0" err="1"/>
              <a:t>sõidukeid</a:t>
            </a:r>
            <a:r>
              <a:rPr lang="en-GB" dirty="0"/>
              <a:t> </a:t>
            </a:r>
            <a:r>
              <a:rPr lang="en-GB" dirty="0" err="1"/>
              <a:t>ei</a:t>
            </a:r>
            <a:r>
              <a:rPr lang="en-GB" dirty="0"/>
              <a:t> </a:t>
            </a:r>
            <a:r>
              <a:rPr lang="en-GB" dirty="0" err="1"/>
              <a:t>lähenenud</a:t>
            </a:r>
            <a:endParaRPr lang="en-US" dirty="0"/>
          </a:p>
          <a:p>
            <a:pPr lvl="1" fontAlgn="base"/>
            <a:r>
              <a:rPr lang="en-GB" dirty="0" err="1"/>
              <a:t>kiirustasin</a:t>
            </a:r>
            <a:endParaRPr lang="en-US" dirty="0"/>
          </a:p>
          <a:p>
            <a:pPr lvl="1" fontAlgn="base"/>
            <a:r>
              <a:rPr lang="en-GB" dirty="0" err="1"/>
              <a:t>samal</a:t>
            </a:r>
            <a:r>
              <a:rPr lang="en-GB" dirty="0"/>
              <a:t> </a:t>
            </a:r>
            <a:r>
              <a:rPr lang="en-GB" dirty="0" err="1"/>
              <a:t>ajal</a:t>
            </a:r>
            <a:r>
              <a:rPr lang="en-GB" dirty="0"/>
              <a:t> </a:t>
            </a:r>
            <a:r>
              <a:rPr lang="en-GB" dirty="0" err="1"/>
              <a:t>ületasid</a:t>
            </a:r>
            <a:r>
              <a:rPr lang="en-GB" dirty="0"/>
              <a:t> teed ka </a:t>
            </a:r>
            <a:r>
              <a:rPr lang="en-GB" dirty="0" err="1"/>
              <a:t>teised</a:t>
            </a:r>
            <a:r>
              <a:rPr lang="en-GB" dirty="0"/>
              <a:t> </a:t>
            </a:r>
            <a:r>
              <a:rPr lang="en-GB" dirty="0" err="1"/>
              <a:t>jalakäijad</a:t>
            </a:r>
            <a:endParaRPr lang="en-GB" dirty="0"/>
          </a:p>
          <a:p>
            <a:pPr lvl="1" fontAlgn="base"/>
            <a:r>
              <a:rPr lang="en-US" dirty="0" err="1"/>
              <a:t>sobivas</a:t>
            </a:r>
            <a:r>
              <a:rPr lang="en-US" dirty="0"/>
              <a:t> </a:t>
            </a:r>
            <a:r>
              <a:rPr lang="en-US" dirty="0" err="1"/>
              <a:t>kohas</a:t>
            </a:r>
            <a:r>
              <a:rPr lang="en-US" dirty="0"/>
              <a:t> </a:t>
            </a:r>
            <a:r>
              <a:rPr lang="en-US" dirty="0" err="1"/>
              <a:t>puudub</a:t>
            </a:r>
            <a:r>
              <a:rPr lang="en-US" dirty="0"/>
              <a:t> </a:t>
            </a:r>
            <a:r>
              <a:rPr lang="en-US" dirty="0" err="1"/>
              <a:t>ametlik</a:t>
            </a:r>
            <a:r>
              <a:rPr lang="en-US" dirty="0"/>
              <a:t> </a:t>
            </a:r>
            <a:r>
              <a:rPr lang="en-US" dirty="0" err="1"/>
              <a:t>teeõletuse</a:t>
            </a:r>
            <a:r>
              <a:rPr lang="en-US" dirty="0"/>
              <a:t> </a:t>
            </a:r>
            <a:r>
              <a:rPr lang="en-US" dirty="0" err="1"/>
              <a:t>koht</a:t>
            </a:r>
            <a:r>
              <a:rPr lang="en-US" dirty="0"/>
              <a:t> </a:t>
            </a:r>
            <a:r>
              <a:rPr lang="en-US" dirty="0" err="1"/>
              <a:t>või</a:t>
            </a:r>
            <a:r>
              <a:rPr lang="en-US" dirty="0"/>
              <a:t> see </a:t>
            </a:r>
            <a:r>
              <a:rPr lang="en-US" dirty="0" err="1"/>
              <a:t>asub</a:t>
            </a:r>
            <a:r>
              <a:rPr lang="en-US" dirty="0"/>
              <a:t> </a:t>
            </a:r>
            <a:r>
              <a:rPr lang="en-US" dirty="0" err="1"/>
              <a:t>kaugel</a:t>
            </a:r>
            <a:endParaRPr lang="en-US" dirty="0"/>
          </a:p>
          <a:p>
            <a:pPr lvl="1" fontAlgn="base"/>
            <a:r>
              <a:rPr lang="en-GB" dirty="0" err="1"/>
              <a:t>muu</a:t>
            </a:r>
            <a:r>
              <a:rPr lang="en-GB" dirty="0"/>
              <a:t> </a:t>
            </a:r>
            <a:r>
              <a:rPr lang="en-GB" dirty="0" err="1"/>
              <a:t>põhjus</a:t>
            </a:r>
            <a:r>
              <a:rPr lang="en-GB" dirty="0"/>
              <a:t> (mis?) _________</a:t>
            </a:r>
            <a:endParaRPr lang="en-US" dirty="0"/>
          </a:p>
          <a:p>
            <a:pPr lvl="1" fontAlgn="base"/>
            <a:r>
              <a:rPr lang="en-GB" i="1" dirty="0" err="1"/>
              <a:t>ei</a:t>
            </a:r>
            <a:r>
              <a:rPr lang="en-GB" i="1" dirty="0"/>
              <a:t> </a:t>
            </a:r>
            <a:r>
              <a:rPr lang="en-GB" i="1" dirty="0" err="1"/>
              <a:t>oska</a:t>
            </a:r>
            <a:r>
              <a:rPr lang="en-GB" i="1" dirty="0"/>
              <a:t> </a:t>
            </a:r>
            <a:r>
              <a:rPr lang="en-GB" i="1" dirty="0" err="1"/>
              <a:t>öelda</a:t>
            </a:r>
            <a:endParaRPr lang="en-US" dirty="0"/>
          </a:p>
          <a:p>
            <a:endParaRPr lang="et-EE" dirty="0"/>
          </a:p>
        </p:txBody>
      </p:sp>
      <p:sp>
        <p:nvSpPr>
          <p:cNvPr id="3" name="Subtitle 2">
            <a:extLst>
              <a:ext uri="{FF2B5EF4-FFF2-40B4-BE49-F238E27FC236}">
                <a16:creationId xmlns:a16="http://schemas.microsoft.com/office/drawing/2014/main" id="{E224A272-3ED4-0046-A781-B7AEAE0AC7EE}"/>
              </a:ext>
            </a:extLst>
          </p:cNvPr>
          <p:cNvSpPr>
            <a:spLocks noGrp="1"/>
          </p:cNvSpPr>
          <p:nvPr>
            <p:ph type="subTitle" idx="14"/>
          </p:nvPr>
        </p:nvSpPr>
        <p:spPr/>
        <p:txBody>
          <a:bodyPr/>
          <a:lstStyle/>
          <a:p>
            <a:r>
              <a:rPr lang="et-EE" dirty="0"/>
              <a:t>Tee ületamine</a:t>
            </a:r>
          </a:p>
        </p:txBody>
      </p:sp>
    </p:spTree>
    <p:extLst>
      <p:ext uri="{BB962C8B-B14F-4D97-AF65-F5344CB8AC3E}">
        <p14:creationId xmlns:p14="http://schemas.microsoft.com/office/powerpoint/2010/main" val="34353813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09D35-04CB-1D42-B877-2E412CDE2668}"/>
              </a:ext>
            </a:extLst>
          </p:cNvPr>
          <p:cNvSpPr>
            <a:spLocks noGrp="1"/>
          </p:cNvSpPr>
          <p:nvPr>
            <p:ph type="title"/>
          </p:nvPr>
        </p:nvSpPr>
        <p:spPr/>
        <p:txBody>
          <a:bodyPr/>
          <a:lstStyle/>
          <a:p>
            <a:r>
              <a:rPr lang="et-EE" dirty="0"/>
              <a:t>Ankeet</a:t>
            </a:r>
          </a:p>
        </p:txBody>
      </p:sp>
      <p:sp>
        <p:nvSpPr>
          <p:cNvPr id="4" name="Content Placeholder 3">
            <a:extLst>
              <a:ext uri="{FF2B5EF4-FFF2-40B4-BE49-F238E27FC236}">
                <a16:creationId xmlns:a16="http://schemas.microsoft.com/office/drawing/2014/main" id="{D2F5F19C-E1C2-F541-BFDE-AA46125A6006}"/>
              </a:ext>
            </a:extLst>
          </p:cNvPr>
          <p:cNvSpPr>
            <a:spLocks noGrp="1"/>
          </p:cNvSpPr>
          <p:nvPr>
            <p:ph sz="half" idx="1"/>
          </p:nvPr>
        </p:nvSpPr>
        <p:spPr/>
        <p:txBody>
          <a:bodyPr>
            <a:normAutofit/>
          </a:bodyPr>
          <a:lstStyle/>
          <a:p>
            <a:pPr marL="0" indent="0">
              <a:buNone/>
            </a:pPr>
            <a:r>
              <a:rPr lang="en-GB" i="1" dirty="0"/>
              <a:t>K17 KÜSIDA KÕIGILT:</a:t>
            </a:r>
            <a:endParaRPr lang="en-US" dirty="0"/>
          </a:p>
          <a:p>
            <a:pPr marL="0" indent="0">
              <a:buNone/>
            </a:pPr>
            <a:r>
              <a:rPr lang="en-GB" b="1" dirty="0"/>
              <a:t>17. Mis </a:t>
            </a:r>
            <a:r>
              <a:rPr lang="en-GB" b="1" dirty="0" err="1"/>
              <a:t>põhjustel</a:t>
            </a:r>
            <a:r>
              <a:rPr lang="en-GB" b="1" dirty="0"/>
              <a:t> </a:t>
            </a:r>
            <a:r>
              <a:rPr lang="en-GB" b="1" dirty="0" err="1"/>
              <a:t>satuvad</a:t>
            </a:r>
            <a:r>
              <a:rPr lang="en-GB" b="1" dirty="0"/>
              <a:t> </a:t>
            </a:r>
            <a:r>
              <a:rPr lang="en-GB" b="1" dirty="0" err="1"/>
              <a:t>jalakäijad</a:t>
            </a:r>
            <a:r>
              <a:rPr lang="en-GB" b="1" dirty="0"/>
              <a:t> </a:t>
            </a:r>
            <a:r>
              <a:rPr lang="en-GB" b="1" dirty="0" err="1"/>
              <a:t>Teie</a:t>
            </a:r>
            <a:r>
              <a:rPr lang="en-GB" b="1" dirty="0"/>
              <a:t> </a:t>
            </a:r>
            <a:r>
              <a:rPr lang="en-GB" b="1" dirty="0" err="1"/>
              <a:t>arvates</a:t>
            </a:r>
            <a:r>
              <a:rPr lang="en-GB" b="1" dirty="0"/>
              <a:t> </a:t>
            </a:r>
            <a:r>
              <a:rPr lang="en-GB" b="1" dirty="0" err="1"/>
              <a:t>reguleerimata</a:t>
            </a:r>
            <a:r>
              <a:rPr lang="en-GB" b="1" dirty="0"/>
              <a:t> (</a:t>
            </a:r>
            <a:r>
              <a:rPr lang="en-GB" b="1" dirty="0" err="1"/>
              <a:t>valgusfoorita</a:t>
            </a:r>
            <a:r>
              <a:rPr lang="en-GB" b="1" dirty="0"/>
              <a:t>) </a:t>
            </a:r>
            <a:r>
              <a:rPr lang="en-GB" b="1" dirty="0" err="1"/>
              <a:t>ülekäigurajal</a:t>
            </a:r>
            <a:r>
              <a:rPr lang="en-GB" b="1" dirty="0"/>
              <a:t> </a:t>
            </a:r>
            <a:r>
              <a:rPr lang="en-GB" b="1" dirty="0" err="1"/>
              <a:t>liiklusõnnetusse</a:t>
            </a:r>
            <a:r>
              <a:rPr lang="en-GB" b="1" dirty="0"/>
              <a:t>? </a:t>
            </a:r>
          </a:p>
          <a:p>
            <a:pPr marL="0" indent="0">
              <a:buNone/>
            </a:pPr>
            <a:r>
              <a:rPr lang="en-GB" dirty="0"/>
              <a:t>VÕIB MITU VASTUST!</a:t>
            </a:r>
            <a:endParaRPr lang="en-US" dirty="0"/>
          </a:p>
          <a:p>
            <a:pPr lvl="1" fontAlgn="base"/>
            <a:r>
              <a:rPr lang="en-GB" dirty="0" err="1"/>
              <a:t>kiirustamine</a:t>
            </a:r>
            <a:endParaRPr lang="en-US" dirty="0"/>
          </a:p>
          <a:p>
            <a:pPr lvl="1" fontAlgn="base"/>
            <a:r>
              <a:rPr lang="en-GB" dirty="0" err="1"/>
              <a:t>ei</a:t>
            </a:r>
            <a:r>
              <a:rPr lang="en-GB" dirty="0"/>
              <a:t> </a:t>
            </a:r>
            <a:r>
              <a:rPr lang="en-GB" dirty="0" err="1"/>
              <a:t>veendu</a:t>
            </a:r>
            <a:r>
              <a:rPr lang="en-GB" dirty="0"/>
              <a:t> </a:t>
            </a:r>
            <a:r>
              <a:rPr lang="en-GB" dirty="0" err="1"/>
              <a:t>enne</a:t>
            </a:r>
            <a:r>
              <a:rPr lang="en-GB" dirty="0"/>
              <a:t> tee </a:t>
            </a:r>
            <a:r>
              <a:rPr lang="en-GB" dirty="0" err="1"/>
              <a:t>ületamist</a:t>
            </a:r>
            <a:r>
              <a:rPr lang="en-GB" dirty="0"/>
              <a:t> </a:t>
            </a:r>
            <a:r>
              <a:rPr lang="en-GB" dirty="0" err="1"/>
              <a:t>selle</a:t>
            </a:r>
            <a:r>
              <a:rPr lang="en-GB" dirty="0"/>
              <a:t> </a:t>
            </a:r>
            <a:r>
              <a:rPr lang="en-GB" dirty="0" err="1"/>
              <a:t>ohutuses</a:t>
            </a:r>
            <a:endParaRPr lang="en-US" dirty="0"/>
          </a:p>
          <a:p>
            <a:pPr lvl="1" fontAlgn="base"/>
            <a:r>
              <a:rPr lang="en-GB" dirty="0" err="1"/>
              <a:t>kasutavad</a:t>
            </a:r>
            <a:r>
              <a:rPr lang="en-GB" dirty="0"/>
              <a:t> teed </a:t>
            </a:r>
            <a:r>
              <a:rPr lang="en-GB" dirty="0" err="1"/>
              <a:t>ületades</a:t>
            </a:r>
            <a:r>
              <a:rPr lang="en-GB" dirty="0"/>
              <a:t> </a:t>
            </a:r>
            <a:r>
              <a:rPr lang="en-GB" dirty="0" err="1"/>
              <a:t>nutiseadmeid</a:t>
            </a:r>
            <a:r>
              <a:rPr lang="en-GB" dirty="0"/>
              <a:t> </a:t>
            </a:r>
            <a:r>
              <a:rPr lang="en-GB" dirty="0" err="1"/>
              <a:t>või</a:t>
            </a:r>
            <a:r>
              <a:rPr lang="en-GB" dirty="0"/>
              <a:t> </a:t>
            </a:r>
            <a:r>
              <a:rPr lang="en-GB" dirty="0" err="1"/>
              <a:t>kõrvaklappe</a:t>
            </a:r>
            <a:endParaRPr lang="en-US" dirty="0"/>
          </a:p>
          <a:p>
            <a:pPr lvl="1" fontAlgn="base"/>
            <a:r>
              <a:rPr lang="en-GB" dirty="0" err="1"/>
              <a:t>ei</a:t>
            </a:r>
            <a:r>
              <a:rPr lang="en-GB" dirty="0"/>
              <a:t> </a:t>
            </a:r>
            <a:r>
              <a:rPr lang="en-GB" dirty="0" err="1"/>
              <a:t>märka</a:t>
            </a:r>
            <a:r>
              <a:rPr lang="en-GB" dirty="0"/>
              <a:t> </a:t>
            </a:r>
            <a:r>
              <a:rPr lang="en-GB" dirty="0" err="1"/>
              <a:t>kaaslasega</a:t>
            </a:r>
            <a:r>
              <a:rPr lang="en-GB" dirty="0"/>
              <a:t> </a:t>
            </a:r>
            <a:r>
              <a:rPr lang="en-GB" dirty="0" err="1"/>
              <a:t>rääkides</a:t>
            </a:r>
            <a:r>
              <a:rPr lang="en-GB" dirty="0"/>
              <a:t> </a:t>
            </a:r>
            <a:r>
              <a:rPr lang="en-GB" dirty="0" err="1"/>
              <a:t>lähenevaid</a:t>
            </a:r>
            <a:r>
              <a:rPr lang="en-GB" dirty="0"/>
              <a:t> </a:t>
            </a:r>
            <a:r>
              <a:rPr lang="en-GB" dirty="0" err="1"/>
              <a:t>sõidukeid</a:t>
            </a:r>
            <a:endParaRPr lang="en-US" dirty="0"/>
          </a:p>
          <a:p>
            <a:pPr lvl="1" fontAlgn="base"/>
            <a:r>
              <a:rPr lang="en-GB" dirty="0" err="1"/>
              <a:t>vähene</a:t>
            </a:r>
            <a:r>
              <a:rPr lang="en-GB" dirty="0"/>
              <a:t> </a:t>
            </a:r>
            <a:r>
              <a:rPr lang="en-GB" dirty="0" err="1"/>
              <a:t>kogemus</a:t>
            </a:r>
            <a:r>
              <a:rPr lang="en-GB" dirty="0"/>
              <a:t> </a:t>
            </a:r>
            <a:r>
              <a:rPr lang="en-GB" dirty="0" err="1"/>
              <a:t>liiklemisel</a:t>
            </a:r>
            <a:r>
              <a:rPr lang="en-GB" dirty="0"/>
              <a:t> </a:t>
            </a:r>
            <a:endParaRPr lang="en-US" dirty="0"/>
          </a:p>
          <a:p>
            <a:pPr lvl="1" fontAlgn="base"/>
            <a:r>
              <a:rPr lang="en-GB" dirty="0" err="1"/>
              <a:t>autojuhid</a:t>
            </a:r>
            <a:r>
              <a:rPr lang="en-GB" dirty="0"/>
              <a:t> </a:t>
            </a:r>
            <a:r>
              <a:rPr lang="en-GB" dirty="0" err="1"/>
              <a:t>ei</a:t>
            </a:r>
            <a:r>
              <a:rPr lang="en-GB" dirty="0"/>
              <a:t> anna </a:t>
            </a:r>
            <a:r>
              <a:rPr lang="en-GB" dirty="0" err="1"/>
              <a:t>jalakäijatele</a:t>
            </a:r>
            <a:r>
              <a:rPr lang="en-GB" dirty="0"/>
              <a:t> teed</a:t>
            </a:r>
            <a:endParaRPr lang="en-US" dirty="0"/>
          </a:p>
          <a:p>
            <a:pPr lvl="1"/>
            <a:r>
              <a:rPr lang="en-US" dirty="0" err="1"/>
              <a:t>jalakäija</a:t>
            </a:r>
            <a:r>
              <a:rPr lang="en-US" dirty="0"/>
              <a:t> </a:t>
            </a:r>
            <a:r>
              <a:rPr lang="en-US" dirty="0" err="1"/>
              <a:t>tahab</a:t>
            </a:r>
            <a:r>
              <a:rPr lang="en-US" dirty="0"/>
              <a:t> </a:t>
            </a:r>
            <a:r>
              <a:rPr lang="en-US" dirty="0" err="1"/>
              <a:t>igal</a:t>
            </a:r>
            <a:r>
              <a:rPr lang="en-US" dirty="0"/>
              <a:t> </a:t>
            </a:r>
            <a:r>
              <a:rPr lang="en-US" dirty="0" err="1"/>
              <a:t>juhul</a:t>
            </a:r>
            <a:r>
              <a:rPr lang="en-US" dirty="0"/>
              <a:t> </a:t>
            </a:r>
            <a:r>
              <a:rPr lang="en-US" dirty="0" err="1"/>
              <a:t>kasutada</a:t>
            </a:r>
            <a:r>
              <a:rPr lang="en-US" dirty="0"/>
              <a:t> </a:t>
            </a:r>
            <a:r>
              <a:rPr lang="en-US" dirty="0" err="1"/>
              <a:t>oma</a:t>
            </a:r>
            <a:r>
              <a:rPr lang="en-US" dirty="0"/>
              <a:t> </a:t>
            </a:r>
            <a:r>
              <a:rPr lang="en-US" dirty="0" err="1"/>
              <a:t>eesõigust</a:t>
            </a:r>
            <a:endParaRPr lang="en-US" dirty="0"/>
          </a:p>
          <a:p>
            <a:pPr lvl="1" fontAlgn="base"/>
            <a:r>
              <a:rPr lang="en-GB" dirty="0" err="1"/>
              <a:t>muu</a:t>
            </a:r>
            <a:r>
              <a:rPr lang="en-GB" dirty="0"/>
              <a:t> </a:t>
            </a:r>
            <a:r>
              <a:rPr lang="en-GB" dirty="0" err="1"/>
              <a:t>põhjus</a:t>
            </a:r>
            <a:r>
              <a:rPr lang="en-GB" dirty="0"/>
              <a:t> (mis?) _________</a:t>
            </a:r>
            <a:endParaRPr lang="en-US" dirty="0"/>
          </a:p>
          <a:p>
            <a:pPr lvl="1" fontAlgn="base"/>
            <a:r>
              <a:rPr lang="en-GB" i="1" dirty="0" err="1"/>
              <a:t>ei</a:t>
            </a:r>
            <a:r>
              <a:rPr lang="en-GB" i="1" dirty="0"/>
              <a:t> </a:t>
            </a:r>
            <a:r>
              <a:rPr lang="en-GB" i="1" dirty="0" err="1"/>
              <a:t>oska</a:t>
            </a:r>
            <a:r>
              <a:rPr lang="en-GB" i="1" dirty="0"/>
              <a:t> </a:t>
            </a:r>
            <a:r>
              <a:rPr lang="en-GB" i="1" dirty="0" err="1"/>
              <a:t>öelda</a:t>
            </a:r>
            <a:endParaRPr lang="en-US" dirty="0"/>
          </a:p>
        </p:txBody>
      </p:sp>
      <p:sp>
        <p:nvSpPr>
          <p:cNvPr id="7" name="Content Placeholder 6">
            <a:extLst>
              <a:ext uri="{FF2B5EF4-FFF2-40B4-BE49-F238E27FC236}">
                <a16:creationId xmlns:a16="http://schemas.microsoft.com/office/drawing/2014/main" id="{08FC6763-745D-8B42-B07A-24C027723227}"/>
              </a:ext>
            </a:extLst>
          </p:cNvPr>
          <p:cNvSpPr>
            <a:spLocks noGrp="1"/>
          </p:cNvSpPr>
          <p:nvPr>
            <p:ph sz="half" idx="13"/>
          </p:nvPr>
        </p:nvSpPr>
        <p:spPr/>
        <p:txBody>
          <a:bodyPr>
            <a:normAutofit/>
          </a:bodyPr>
          <a:lstStyle/>
          <a:p>
            <a:pPr marL="0" indent="0">
              <a:buNone/>
            </a:pPr>
            <a:r>
              <a:rPr lang="en-GB" i="1" dirty="0"/>
              <a:t>K18-19 VASTAVAD JALAKÄIJAD/ÜHISTRANSPORDI KASUTAJAD (T2=1)</a:t>
            </a:r>
            <a:endParaRPr lang="en-US" dirty="0"/>
          </a:p>
          <a:p>
            <a:pPr marL="0" indent="0">
              <a:buNone/>
            </a:pPr>
            <a:r>
              <a:rPr lang="en-GB" b="1" dirty="0"/>
              <a:t>18. Kas </a:t>
            </a:r>
            <a:r>
              <a:rPr lang="en-GB" b="1" dirty="0" err="1"/>
              <a:t>Teie</a:t>
            </a:r>
            <a:r>
              <a:rPr lang="en-GB" b="1" dirty="0"/>
              <a:t> </a:t>
            </a:r>
            <a:r>
              <a:rPr lang="en-GB" b="1" dirty="0" err="1"/>
              <a:t>hinnangul</a:t>
            </a:r>
            <a:r>
              <a:rPr lang="en-GB" b="1" dirty="0"/>
              <a:t> </a:t>
            </a:r>
            <a:r>
              <a:rPr lang="en-GB" b="1" dirty="0" err="1"/>
              <a:t>jalakäijale</a:t>
            </a:r>
            <a:r>
              <a:rPr lang="en-GB" b="1" dirty="0"/>
              <a:t> tee </a:t>
            </a:r>
            <a:r>
              <a:rPr lang="en-GB" b="1" dirty="0" err="1"/>
              <a:t>andmine</a:t>
            </a:r>
            <a:r>
              <a:rPr lang="en-GB" b="1" dirty="0"/>
              <a:t> </a:t>
            </a:r>
            <a:r>
              <a:rPr lang="en-GB" b="1" dirty="0" err="1"/>
              <a:t>reguleerimata</a:t>
            </a:r>
            <a:r>
              <a:rPr lang="en-GB" b="1" dirty="0"/>
              <a:t> </a:t>
            </a:r>
            <a:r>
              <a:rPr lang="en-GB" b="1" dirty="0" err="1"/>
              <a:t>ülekäigurajal</a:t>
            </a:r>
            <a:r>
              <a:rPr lang="en-GB" b="1" dirty="0"/>
              <a:t> on </a:t>
            </a:r>
            <a:r>
              <a:rPr lang="en-GB" b="1" dirty="0" err="1"/>
              <a:t>paari</a:t>
            </a:r>
            <a:r>
              <a:rPr lang="en-GB" b="1" dirty="0"/>
              <a:t> </a:t>
            </a:r>
            <a:r>
              <a:rPr lang="en-GB" b="1" dirty="0" err="1"/>
              <a:t>viimase</a:t>
            </a:r>
            <a:r>
              <a:rPr lang="en-GB" b="1" dirty="0"/>
              <a:t> </a:t>
            </a:r>
            <a:r>
              <a:rPr lang="en-GB" b="1" dirty="0" err="1"/>
              <a:t>aastaga</a:t>
            </a:r>
            <a:r>
              <a:rPr lang="en-GB" b="1" dirty="0"/>
              <a:t> </a:t>
            </a:r>
            <a:r>
              <a:rPr lang="en-GB" b="1" dirty="0" err="1"/>
              <a:t>võrreldes</a:t>
            </a:r>
            <a:r>
              <a:rPr lang="en-GB" b="1" dirty="0"/>
              <a:t> …? </a:t>
            </a:r>
            <a:endParaRPr lang="en-US" dirty="0"/>
          </a:p>
          <a:p>
            <a:pPr lvl="1"/>
            <a:r>
              <a:rPr lang="en-GB" dirty="0" err="1"/>
              <a:t>Paranenud</a:t>
            </a:r>
            <a:r>
              <a:rPr lang="en-GB" dirty="0"/>
              <a:t> </a:t>
            </a:r>
            <a:endParaRPr lang="en-US" dirty="0"/>
          </a:p>
          <a:p>
            <a:pPr lvl="1"/>
            <a:r>
              <a:rPr lang="en-GB" dirty="0" err="1"/>
              <a:t>Halvenenud</a:t>
            </a:r>
            <a:r>
              <a:rPr lang="en-GB" dirty="0"/>
              <a:t> </a:t>
            </a:r>
            <a:endParaRPr lang="en-US" dirty="0"/>
          </a:p>
          <a:p>
            <a:pPr lvl="1"/>
            <a:r>
              <a:rPr lang="en-GB" dirty="0" err="1"/>
              <a:t>Ei</a:t>
            </a:r>
            <a:r>
              <a:rPr lang="en-GB" dirty="0"/>
              <a:t> ole </a:t>
            </a:r>
            <a:r>
              <a:rPr lang="en-GB" dirty="0" err="1"/>
              <a:t>muutunud</a:t>
            </a:r>
            <a:r>
              <a:rPr lang="en-GB" dirty="0"/>
              <a:t> </a:t>
            </a:r>
            <a:endParaRPr lang="en-US" dirty="0"/>
          </a:p>
          <a:p>
            <a:pPr lvl="1" fontAlgn="base"/>
            <a:r>
              <a:rPr lang="en-GB" i="1" dirty="0" err="1"/>
              <a:t>ei</a:t>
            </a:r>
            <a:r>
              <a:rPr lang="en-GB" i="1" dirty="0"/>
              <a:t> </a:t>
            </a:r>
            <a:r>
              <a:rPr lang="en-GB" i="1" dirty="0" err="1"/>
              <a:t>oska</a:t>
            </a:r>
            <a:r>
              <a:rPr lang="en-GB" i="1" dirty="0"/>
              <a:t> </a:t>
            </a:r>
            <a:r>
              <a:rPr lang="en-GB" i="1" dirty="0" err="1"/>
              <a:t>öelda</a:t>
            </a:r>
            <a:endParaRPr lang="en-US" dirty="0"/>
          </a:p>
          <a:p>
            <a:pPr marL="0" indent="0">
              <a:buNone/>
            </a:pPr>
            <a:endParaRPr lang="et-EE" b="1" dirty="0"/>
          </a:p>
          <a:p>
            <a:pPr marL="0" indent="0">
              <a:buNone/>
            </a:pPr>
            <a:r>
              <a:rPr lang="et-EE" b="1" dirty="0"/>
              <a:t>19. Kui Te soovite reguleerimata ülekäigurajal sõiduteed ületada, mitmes auto Teile üldjuhul teed annab? </a:t>
            </a:r>
            <a:endParaRPr lang="en-US" dirty="0"/>
          </a:p>
          <a:p>
            <a:pPr lvl="1"/>
            <a:r>
              <a:rPr lang="et-EE" dirty="0"/>
              <a:t>esimene </a:t>
            </a:r>
            <a:endParaRPr lang="en-US" dirty="0"/>
          </a:p>
          <a:p>
            <a:pPr lvl="1"/>
            <a:r>
              <a:rPr lang="et-EE" dirty="0"/>
              <a:t>teine </a:t>
            </a:r>
            <a:endParaRPr lang="en-US" dirty="0"/>
          </a:p>
          <a:p>
            <a:pPr lvl="1"/>
            <a:r>
              <a:rPr lang="et-EE" dirty="0"/>
              <a:t>kolmas </a:t>
            </a:r>
            <a:endParaRPr lang="en-US" dirty="0"/>
          </a:p>
          <a:p>
            <a:pPr lvl="1"/>
            <a:r>
              <a:rPr lang="et-EE" dirty="0"/>
              <a:t>neljas või enamas </a:t>
            </a:r>
            <a:endParaRPr lang="en-US" dirty="0"/>
          </a:p>
          <a:p>
            <a:pPr lvl="1" fontAlgn="base"/>
            <a:r>
              <a:rPr lang="en-GB" i="1" dirty="0" err="1"/>
              <a:t>ei</a:t>
            </a:r>
            <a:r>
              <a:rPr lang="en-GB" i="1" dirty="0"/>
              <a:t> </a:t>
            </a:r>
            <a:r>
              <a:rPr lang="en-GB" i="1" dirty="0" err="1"/>
              <a:t>oska</a:t>
            </a:r>
            <a:r>
              <a:rPr lang="en-GB" i="1" dirty="0"/>
              <a:t> </a:t>
            </a:r>
            <a:r>
              <a:rPr lang="en-GB" i="1" dirty="0" err="1"/>
              <a:t>öelda</a:t>
            </a:r>
            <a:endParaRPr lang="en-US" dirty="0"/>
          </a:p>
          <a:p>
            <a:endParaRPr lang="et-EE" dirty="0"/>
          </a:p>
        </p:txBody>
      </p:sp>
      <p:sp>
        <p:nvSpPr>
          <p:cNvPr id="3" name="Subtitle 2">
            <a:extLst>
              <a:ext uri="{FF2B5EF4-FFF2-40B4-BE49-F238E27FC236}">
                <a16:creationId xmlns:a16="http://schemas.microsoft.com/office/drawing/2014/main" id="{1D8DAB5F-941F-C348-B417-B7CC638B8AD9}"/>
              </a:ext>
            </a:extLst>
          </p:cNvPr>
          <p:cNvSpPr>
            <a:spLocks noGrp="1"/>
          </p:cNvSpPr>
          <p:nvPr>
            <p:ph type="subTitle" idx="14"/>
          </p:nvPr>
        </p:nvSpPr>
        <p:spPr/>
        <p:txBody>
          <a:bodyPr/>
          <a:lstStyle/>
          <a:p>
            <a:r>
              <a:rPr lang="en-GB" dirty="0" err="1"/>
              <a:t>Reguleerimata</a:t>
            </a:r>
            <a:r>
              <a:rPr lang="en-GB" dirty="0"/>
              <a:t> </a:t>
            </a:r>
            <a:r>
              <a:rPr lang="en-GB" dirty="0" err="1"/>
              <a:t>ülekõiguraja</a:t>
            </a:r>
            <a:r>
              <a:rPr lang="en-GB" dirty="0"/>
              <a:t> </a:t>
            </a:r>
            <a:r>
              <a:rPr lang="en-GB" dirty="0" err="1"/>
              <a:t>ületamine</a:t>
            </a:r>
            <a:endParaRPr lang="en-US" dirty="0"/>
          </a:p>
          <a:p>
            <a:endParaRPr lang="et-EE" dirty="0"/>
          </a:p>
        </p:txBody>
      </p:sp>
    </p:spTree>
    <p:extLst>
      <p:ext uri="{BB962C8B-B14F-4D97-AF65-F5344CB8AC3E}">
        <p14:creationId xmlns:p14="http://schemas.microsoft.com/office/powerpoint/2010/main" val="15871782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09D35-04CB-1D42-B877-2E412CDE2668}"/>
              </a:ext>
            </a:extLst>
          </p:cNvPr>
          <p:cNvSpPr>
            <a:spLocks noGrp="1"/>
          </p:cNvSpPr>
          <p:nvPr>
            <p:ph type="title"/>
          </p:nvPr>
        </p:nvSpPr>
        <p:spPr/>
        <p:txBody>
          <a:bodyPr/>
          <a:lstStyle/>
          <a:p>
            <a:r>
              <a:rPr lang="et-EE" dirty="0"/>
              <a:t>Ankeet</a:t>
            </a:r>
          </a:p>
        </p:txBody>
      </p:sp>
      <p:sp>
        <p:nvSpPr>
          <p:cNvPr id="4" name="Content Placeholder 3">
            <a:extLst>
              <a:ext uri="{FF2B5EF4-FFF2-40B4-BE49-F238E27FC236}">
                <a16:creationId xmlns:a16="http://schemas.microsoft.com/office/drawing/2014/main" id="{52B944AC-79DC-CC4B-9A09-BFBE79B9D7B9}"/>
              </a:ext>
            </a:extLst>
          </p:cNvPr>
          <p:cNvSpPr>
            <a:spLocks noGrp="1"/>
          </p:cNvSpPr>
          <p:nvPr>
            <p:ph sz="half" idx="1"/>
          </p:nvPr>
        </p:nvSpPr>
        <p:spPr/>
        <p:txBody>
          <a:bodyPr>
            <a:normAutofit/>
          </a:bodyPr>
          <a:lstStyle/>
          <a:p>
            <a:pPr marL="0" indent="0">
              <a:buNone/>
            </a:pPr>
            <a:r>
              <a:rPr lang="en-GB" i="1" dirty="0"/>
              <a:t>K20-21 KÜSIDA KÕIGILT:</a:t>
            </a:r>
            <a:endParaRPr lang="en-US" dirty="0"/>
          </a:p>
          <a:p>
            <a:pPr marL="0" indent="0" fontAlgn="base">
              <a:buNone/>
            </a:pPr>
            <a:r>
              <a:rPr lang="en-GB" b="1" dirty="0"/>
              <a:t>20. Mis on </a:t>
            </a:r>
            <a:r>
              <a:rPr lang="en-GB" b="1" dirty="0" err="1"/>
              <a:t>Teie</a:t>
            </a:r>
            <a:r>
              <a:rPr lang="en-GB" b="1" dirty="0"/>
              <a:t> </a:t>
            </a:r>
            <a:r>
              <a:rPr lang="en-GB" b="1" dirty="0" err="1"/>
              <a:t>arvates</a:t>
            </a:r>
            <a:r>
              <a:rPr lang="en-GB" b="1" dirty="0"/>
              <a:t> </a:t>
            </a:r>
            <a:r>
              <a:rPr lang="en-GB" b="1" dirty="0" err="1"/>
              <a:t>kujutatud</a:t>
            </a:r>
            <a:r>
              <a:rPr lang="en-GB" b="1" dirty="0"/>
              <a:t> </a:t>
            </a:r>
            <a:r>
              <a:rPr lang="en-GB" b="1" dirty="0" err="1"/>
              <a:t>juuresoleval</a:t>
            </a:r>
            <a:r>
              <a:rPr lang="en-GB" b="1" dirty="0"/>
              <a:t> </a:t>
            </a:r>
            <a:r>
              <a:rPr lang="en-GB" b="1" dirty="0" err="1"/>
              <a:t>fotol</a:t>
            </a:r>
            <a:r>
              <a:rPr lang="en-GB" b="1" dirty="0"/>
              <a:t>?</a:t>
            </a:r>
            <a:endParaRPr lang="en-US" dirty="0"/>
          </a:p>
          <a:p>
            <a:pPr lvl="1" fontAlgn="base"/>
            <a:r>
              <a:rPr lang="en-GB" dirty="0" err="1"/>
              <a:t>reguleerimata</a:t>
            </a:r>
            <a:r>
              <a:rPr lang="en-GB" dirty="0"/>
              <a:t> </a:t>
            </a:r>
            <a:r>
              <a:rPr lang="en-GB" dirty="0" err="1"/>
              <a:t>ülekäigurada</a:t>
            </a:r>
            <a:endParaRPr lang="en-US" dirty="0"/>
          </a:p>
          <a:p>
            <a:pPr lvl="1" fontAlgn="base"/>
            <a:r>
              <a:rPr lang="en-GB" dirty="0" err="1"/>
              <a:t>reguleeritud</a:t>
            </a:r>
            <a:r>
              <a:rPr lang="en-GB" dirty="0"/>
              <a:t> </a:t>
            </a:r>
            <a:r>
              <a:rPr lang="en-GB" dirty="0" err="1"/>
              <a:t>ülekäigurada</a:t>
            </a:r>
            <a:endParaRPr lang="en-US" dirty="0"/>
          </a:p>
          <a:p>
            <a:pPr lvl="1" fontAlgn="base"/>
            <a:r>
              <a:rPr lang="en-GB" dirty="0" err="1"/>
              <a:t>ülekäigukoht</a:t>
            </a:r>
            <a:endParaRPr lang="en-US" dirty="0"/>
          </a:p>
          <a:p>
            <a:pPr lvl="1" fontAlgn="base"/>
            <a:r>
              <a:rPr lang="en-GB" dirty="0" err="1"/>
              <a:t>koht</a:t>
            </a:r>
            <a:r>
              <a:rPr lang="en-GB" dirty="0"/>
              <a:t>, </a:t>
            </a:r>
            <a:r>
              <a:rPr lang="en-GB" dirty="0" err="1"/>
              <a:t>kus</a:t>
            </a:r>
            <a:r>
              <a:rPr lang="en-GB" dirty="0"/>
              <a:t> </a:t>
            </a:r>
            <a:r>
              <a:rPr lang="en-GB" dirty="0" err="1"/>
              <a:t>sõidutee</a:t>
            </a:r>
            <a:r>
              <a:rPr lang="en-GB" dirty="0"/>
              <a:t> </a:t>
            </a:r>
            <a:r>
              <a:rPr lang="en-GB" dirty="0" err="1"/>
              <a:t>ületamine</a:t>
            </a:r>
            <a:r>
              <a:rPr lang="en-GB" dirty="0"/>
              <a:t> on </a:t>
            </a:r>
            <a:r>
              <a:rPr lang="en-GB" dirty="0" err="1"/>
              <a:t>keelatud</a:t>
            </a:r>
            <a:r>
              <a:rPr lang="en-GB" dirty="0"/>
              <a:t> </a:t>
            </a:r>
            <a:endParaRPr lang="en-US" dirty="0"/>
          </a:p>
          <a:p>
            <a:pPr lvl="1" fontAlgn="base"/>
            <a:r>
              <a:rPr lang="en-GB" i="1" dirty="0" err="1"/>
              <a:t>ei</a:t>
            </a:r>
            <a:r>
              <a:rPr lang="en-GB" i="1" dirty="0"/>
              <a:t> </a:t>
            </a:r>
            <a:r>
              <a:rPr lang="en-GB" i="1" dirty="0" err="1"/>
              <a:t>oska</a:t>
            </a:r>
            <a:r>
              <a:rPr lang="en-GB" i="1" dirty="0"/>
              <a:t> </a:t>
            </a:r>
            <a:r>
              <a:rPr lang="en-GB" i="1" dirty="0" err="1"/>
              <a:t>öelda</a:t>
            </a:r>
            <a:endParaRPr lang="en-GB" i="1" dirty="0"/>
          </a:p>
          <a:p>
            <a:pPr marL="457189" lvl="1" indent="0" fontAlgn="base">
              <a:buNone/>
            </a:pPr>
            <a:endParaRPr lang="en-GB" i="1" dirty="0"/>
          </a:p>
          <a:p>
            <a:pPr marL="0" indent="0" fontAlgn="base">
              <a:buNone/>
            </a:pPr>
            <a:r>
              <a:rPr lang="en-GB" sz="1300" b="1" dirty="0"/>
              <a:t>21. </a:t>
            </a:r>
            <a:r>
              <a:rPr lang="en-GB" sz="1300" b="1" dirty="0" err="1"/>
              <a:t>Missugune</a:t>
            </a:r>
            <a:r>
              <a:rPr lang="en-GB" sz="1300" b="1" dirty="0"/>
              <a:t> </a:t>
            </a:r>
            <a:r>
              <a:rPr lang="en-GB" sz="1300" b="1" dirty="0" err="1"/>
              <a:t>liikluskord</a:t>
            </a:r>
            <a:r>
              <a:rPr lang="en-GB" sz="1300" b="1" dirty="0"/>
              <a:t> </a:t>
            </a:r>
            <a:r>
              <a:rPr lang="en-GB" sz="1300" b="1" dirty="0" err="1"/>
              <a:t>kehtib</a:t>
            </a:r>
            <a:r>
              <a:rPr lang="en-GB" sz="1300" b="1" dirty="0"/>
              <a:t> </a:t>
            </a:r>
            <a:r>
              <a:rPr lang="en-GB" sz="1300" b="1" dirty="0" err="1"/>
              <a:t>Teie</a:t>
            </a:r>
            <a:r>
              <a:rPr lang="en-GB" sz="1300" b="1" dirty="0"/>
              <a:t> </a:t>
            </a:r>
            <a:r>
              <a:rPr lang="en-GB" sz="1300" b="1" dirty="0" err="1"/>
              <a:t>arvates</a:t>
            </a:r>
            <a:r>
              <a:rPr lang="en-GB" sz="1300" b="1" dirty="0"/>
              <a:t> </a:t>
            </a:r>
            <a:r>
              <a:rPr lang="en-GB" sz="1300" b="1" dirty="0" err="1"/>
              <a:t>fotodel</a:t>
            </a:r>
            <a:r>
              <a:rPr lang="en-GB" sz="1300" b="1" dirty="0"/>
              <a:t> </a:t>
            </a:r>
            <a:r>
              <a:rPr lang="en-GB" sz="1300" b="1" dirty="0" err="1"/>
              <a:t>näidatud</a:t>
            </a:r>
            <a:r>
              <a:rPr lang="en-GB" sz="1300" b="1" dirty="0"/>
              <a:t> </a:t>
            </a:r>
            <a:r>
              <a:rPr lang="en-GB" sz="1300" b="1" dirty="0" err="1"/>
              <a:t>kohas</a:t>
            </a:r>
            <a:r>
              <a:rPr lang="en-GB" sz="1300" b="1" dirty="0"/>
              <a:t>? </a:t>
            </a:r>
            <a:r>
              <a:rPr lang="en-GB" sz="1300" i="1" dirty="0"/>
              <a:t>(</a:t>
            </a:r>
            <a:r>
              <a:rPr lang="en-GB" sz="1300" i="1" dirty="0" err="1"/>
              <a:t>fotodel</a:t>
            </a:r>
            <a:r>
              <a:rPr lang="en-GB" sz="1300" i="1" dirty="0"/>
              <a:t> on </a:t>
            </a:r>
            <a:r>
              <a:rPr lang="en-GB" sz="1300" i="1" dirty="0" err="1"/>
              <a:t>üks</a:t>
            </a:r>
            <a:r>
              <a:rPr lang="en-GB" sz="1300" i="1" dirty="0"/>
              <a:t> </a:t>
            </a:r>
            <a:r>
              <a:rPr lang="en-GB" sz="1300" i="1" dirty="0" err="1"/>
              <a:t>ja</a:t>
            </a:r>
            <a:r>
              <a:rPr lang="en-GB" sz="1300" i="1" dirty="0"/>
              <a:t> </a:t>
            </a:r>
            <a:r>
              <a:rPr lang="en-GB" sz="1300" i="1" dirty="0" err="1"/>
              <a:t>sama</a:t>
            </a:r>
            <a:r>
              <a:rPr lang="en-GB" sz="1300" i="1" dirty="0"/>
              <a:t> </a:t>
            </a:r>
            <a:r>
              <a:rPr lang="en-GB" sz="1300" i="1" dirty="0" err="1"/>
              <a:t>koht</a:t>
            </a:r>
            <a:r>
              <a:rPr lang="en-GB" sz="1300" i="1" dirty="0"/>
              <a:t> </a:t>
            </a:r>
            <a:r>
              <a:rPr lang="en-GB" sz="1300" i="1" dirty="0" err="1"/>
              <a:t>kahes</a:t>
            </a:r>
            <a:r>
              <a:rPr lang="en-GB" sz="1300" i="1" dirty="0"/>
              <a:t> </a:t>
            </a:r>
            <a:r>
              <a:rPr lang="en-GB" sz="1300" i="1" dirty="0" err="1"/>
              <a:t>vaates</a:t>
            </a:r>
            <a:r>
              <a:rPr lang="en-GB" sz="1300" i="1" dirty="0"/>
              <a:t>)</a:t>
            </a:r>
            <a:endParaRPr lang="en-US" sz="1300" dirty="0"/>
          </a:p>
          <a:p>
            <a:pPr lvl="1" fontAlgn="base"/>
            <a:r>
              <a:rPr lang="en-GB" sz="1300" dirty="0" err="1"/>
              <a:t>sõiduteed</a:t>
            </a:r>
            <a:r>
              <a:rPr lang="en-GB" sz="1300" dirty="0"/>
              <a:t> </a:t>
            </a:r>
            <a:r>
              <a:rPr lang="en-GB" sz="1300" dirty="0" err="1"/>
              <a:t>ületada</a:t>
            </a:r>
            <a:r>
              <a:rPr lang="en-GB" sz="1300" dirty="0"/>
              <a:t> </a:t>
            </a:r>
            <a:r>
              <a:rPr lang="en-GB" sz="1300" dirty="0" err="1"/>
              <a:t>sooviv</a:t>
            </a:r>
            <a:r>
              <a:rPr lang="en-GB" sz="1300" dirty="0"/>
              <a:t> </a:t>
            </a:r>
            <a:r>
              <a:rPr lang="en-GB" sz="1300" dirty="0" err="1"/>
              <a:t>jalakäija</a:t>
            </a:r>
            <a:r>
              <a:rPr lang="en-GB" sz="1300" dirty="0"/>
              <a:t> </a:t>
            </a:r>
            <a:r>
              <a:rPr lang="en-GB" sz="1300" dirty="0" err="1"/>
              <a:t>peab</a:t>
            </a:r>
            <a:r>
              <a:rPr lang="en-GB" sz="1300" dirty="0"/>
              <a:t> </a:t>
            </a:r>
            <a:r>
              <a:rPr lang="en-GB" sz="1300" dirty="0" err="1"/>
              <a:t>andma</a:t>
            </a:r>
            <a:r>
              <a:rPr lang="en-GB" sz="1300" dirty="0"/>
              <a:t> teed </a:t>
            </a:r>
            <a:r>
              <a:rPr lang="en-GB" sz="1300" dirty="0" err="1"/>
              <a:t>autojuhile</a:t>
            </a:r>
            <a:r>
              <a:rPr lang="en-GB" sz="1300" dirty="0"/>
              <a:t> </a:t>
            </a:r>
            <a:endParaRPr lang="en-US" sz="1300" dirty="0"/>
          </a:p>
          <a:p>
            <a:pPr lvl="1" fontAlgn="base"/>
            <a:r>
              <a:rPr lang="en-GB" sz="1300" dirty="0" err="1"/>
              <a:t>autojuht</a:t>
            </a:r>
            <a:r>
              <a:rPr lang="en-GB" sz="1300" dirty="0"/>
              <a:t> </a:t>
            </a:r>
            <a:r>
              <a:rPr lang="en-GB" sz="1300" dirty="0" err="1"/>
              <a:t>peab</a:t>
            </a:r>
            <a:r>
              <a:rPr lang="en-GB" sz="1300" dirty="0"/>
              <a:t> </a:t>
            </a:r>
            <a:r>
              <a:rPr lang="en-GB" sz="1300" dirty="0" err="1"/>
              <a:t>andma</a:t>
            </a:r>
            <a:r>
              <a:rPr lang="en-GB" sz="1300" dirty="0"/>
              <a:t> teed </a:t>
            </a:r>
            <a:r>
              <a:rPr lang="en-GB" sz="1300" dirty="0" err="1"/>
              <a:t>jalakäijale</a:t>
            </a:r>
            <a:r>
              <a:rPr lang="en-GB" sz="1300" dirty="0"/>
              <a:t> </a:t>
            </a:r>
            <a:endParaRPr lang="en-US" sz="1300" dirty="0"/>
          </a:p>
          <a:p>
            <a:pPr lvl="1" fontAlgn="base"/>
            <a:r>
              <a:rPr lang="en-GB" sz="1300" dirty="0" err="1"/>
              <a:t>selles</a:t>
            </a:r>
            <a:r>
              <a:rPr lang="en-GB" sz="1300" dirty="0"/>
              <a:t> </a:t>
            </a:r>
            <a:r>
              <a:rPr lang="en-GB" sz="1300" dirty="0" err="1"/>
              <a:t>kohas</a:t>
            </a:r>
            <a:r>
              <a:rPr lang="en-GB" sz="1300" dirty="0"/>
              <a:t> on </a:t>
            </a:r>
            <a:r>
              <a:rPr lang="en-GB" sz="1300" dirty="0" err="1"/>
              <a:t>sõidutee</a:t>
            </a:r>
            <a:r>
              <a:rPr lang="en-GB" sz="1300" dirty="0"/>
              <a:t> </a:t>
            </a:r>
            <a:r>
              <a:rPr lang="en-GB" sz="1300" dirty="0" err="1"/>
              <a:t>ületamine</a:t>
            </a:r>
            <a:r>
              <a:rPr lang="en-GB" sz="1300" dirty="0"/>
              <a:t> </a:t>
            </a:r>
            <a:r>
              <a:rPr lang="en-GB" sz="1300" dirty="0" err="1"/>
              <a:t>keelatud</a:t>
            </a:r>
            <a:endParaRPr lang="en-US" sz="1300" dirty="0"/>
          </a:p>
          <a:p>
            <a:pPr lvl="1" fontAlgn="base"/>
            <a:r>
              <a:rPr lang="en-GB" sz="1300" i="1" dirty="0" err="1"/>
              <a:t>ei</a:t>
            </a:r>
            <a:r>
              <a:rPr lang="en-GB" sz="1300" i="1" dirty="0"/>
              <a:t> </a:t>
            </a:r>
            <a:r>
              <a:rPr lang="en-GB" sz="1300" i="1" dirty="0" err="1"/>
              <a:t>oska</a:t>
            </a:r>
            <a:r>
              <a:rPr lang="en-GB" sz="1300" i="1" dirty="0"/>
              <a:t> </a:t>
            </a:r>
            <a:r>
              <a:rPr lang="en-GB" sz="1300" i="1" dirty="0" err="1"/>
              <a:t>öelda</a:t>
            </a:r>
            <a:endParaRPr lang="en-US" sz="1300" dirty="0"/>
          </a:p>
          <a:p>
            <a:pPr marL="457189" lvl="1" indent="0" fontAlgn="base">
              <a:buNone/>
            </a:pPr>
            <a:endParaRPr lang="en-US" dirty="0"/>
          </a:p>
          <a:p>
            <a:endParaRPr lang="et-EE" dirty="0"/>
          </a:p>
        </p:txBody>
      </p:sp>
      <p:pic>
        <p:nvPicPr>
          <p:cNvPr id="9" name="Content Placeholder 8" descr="C:\Raul\Kasutaja Raul dokumendid alates juuli 2014\Uuringud ja aruanded\KÜ hange 2017-2019\2017 küsitlusuuringud\Liiklemine pimeda ajal ja liiklusharidus\2011_05_25\IMG_6135.JPG">
            <a:extLst>
              <a:ext uri="{FF2B5EF4-FFF2-40B4-BE49-F238E27FC236}">
                <a16:creationId xmlns:a16="http://schemas.microsoft.com/office/drawing/2014/main" id="{11773B7E-629B-4C49-AF70-A999F3F4D8BB}"/>
              </a:ext>
            </a:extLst>
          </p:cNvPr>
          <p:cNvPicPr>
            <a:picLocks noGrp="1"/>
          </p:cNvPicPr>
          <p:nvPr>
            <p:ph sz="half" idx="13"/>
          </p:nvPr>
        </p:nvPicPr>
        <p:blipFill>
          <a:blip r:embed="rId2" cstate="print">
            <a:extLst>
              <a:ext uri="{28A0092B-C50C-407E-A947-70E740481C1C}">
                <a14:useLocalDpi xmlns:a14="http://schemas.microsoft.com/office/drawing/2010/main" val="0"/>
              </a:ext>
            </a:extLst>
          </a:blip>
          <a:stretch>
            <a:fillRect/>
          </a:stretch>
        </p:blipFill>
        <p:spPr bwMode="auto">
          <a:xfrm>
            <a:off x="6286782" y="1329861"/>
            <a:ext cx="3702003" cy="2210435"/>
          </a:xfrm>
          <a:prstGeom prst="rect">
            <a:avLst/>
          </a:prstGeom>
          <a:noFill/>
          <a:ln>
            <a:noFill/>
          </a:ln>
        </p:spPr>
      </p:pic>
      <p:sp>
        <p:nvSpPr>
          <p:cNvPr id="3" name="Subtitle 2">
            <a:extLst>
              <a:ext uri="{FF2B5EF4-FFF2-40B4-BE49-F238E27FC236}">
                <a16:creationId xmlns:a16="http://schemas.microsoft.com/office/drawing/2014/main" id="{6D822266-5B9E-0E44-968A-1339238EE654}"/>
              </a:ext>
            </a:extLst>
          </p:cNvPr>
          <p:cNvSpPr>
            <a:spLocks noGrp="1"/>
          </p:cNvSpPr>
          <p:nvPr>
            <p:ph type="subTitle" idx="14"/>
          </p:nvPr>
        </p:nvSpPr>
        <p:spPr/>
        <p:txBody>
          <a:bodyPr/>
          <a:lstStyle/>
          <a:p>
            <a:r>
              <a:rPr lang="et-EE" dirty="0"/>
              <a:t>Liiklusteadlikkus</a:t>
            </a:r>
          </a:p>
        </p:txBody>
      </p:sp>
      <p:sp>
        <p:nvSpPr>
          <p:cNvPr id="6" name="Content Placeholder 3">
            <a:extLst>
              <a:ext uri="{FF2B5EF4-FFF2-40B4-BE49-F238E27FC236}">
                <a16:creationId xmlns:a16="http://schemas.microsoft.com/office/drawing/2014/main" id="{67E2CCE7-17AB-1047-A7B0-D83546A5EFBA}"/>
              </a:ext>
            </a:extLst>
          </p:cNvPr>
          <p:cNvSpPr txBox="1">
            <a:spLocks/>
          </p:cNvSpPr>
          <p:nvPr/>
        </p:nvSpPr>
        <p:spPr>
          <a:xfrm>
            <a:off x="6286782" y="1621463"/>
            <a:ext cx="4860000" cy="4885901"/>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Tx/>
              <a:buBlip>
                <a:blip r:embed="rId3"/>
              </a:buBlip>
              <a:defRPr sz="1400" kern="1200" baseline="0">
                <a:solidFill>
                  <a:schemeClr val="tx2"/>
                </a:solidFill>
                <a:latin typeface="+mn-lt"/>
                <a:ea typeface="+mn-ea"/>
                <a:cs typeface="+mn-cs"/>
              </a:defRPr>
            </a:lvl1pPr>
            <a:lvl2pPr marL="685783" indent="-228594" algn="l" defTabSz="914377" rtl="0" eaLnBrk="1" latinLnBrk="0" hangingPunct="1">
              <a:lnSpc>
                <a:spcPct val="90000"/>
              </a:lnSpc>
              <a:spcBef>
                <a:spcPts val="500"/>
              </a:spcBef>
              <a:buFontTx/>
              <a:buBlip>
                <a:blip r:embed="rId3"/>
              </a:buBlip>
              <a:defRPr sz="1400" kern="1200" baseline="0">
                <a:solidFill>
                  <a:schemeClr val="tx2"/>
                </a:solidFill>
                <a:latin typeface="+mn-lt"/>
                <a:ea typeface="+mn-ea"/>
                <a:cs typeface="+mn-cs"/>
              </a:defRPr>
            </a:lvl2pPr>
            <a:lvl3pPr marL="1142971" indent="-228594" algn="l" defTabSz="914377" rtl="0" eaLnBrk="1" latinLnBrk="0" hangingPunct="1">
              <a:lnSpc>
                <a:spcPct val="90000"/>
              </a:lnSpc>
              <a:spcBef>
                <a:spcPts val="500"/>
              </a:spcBef>
              <a:buFontTx/>
              <a:buBlip>
                <a:blip r:embed="rId3"/>
              </a:buBlip>
              <a:defRPr sz="1400" kern="1200" baseline="0">
                <a:solidFill>
                  <a:schemeClr val="tx2"/>
                </a:solidFill>
                <a:latin typeface="+mn-lt"/>
                <a:ea typeface="+mn-ea"/>
                <a:cs typeface="+mn-cs"/>
              </a:defRPr>
            </a:lvl3pPr>
            <a:lvl4pPr marL="1600160" indent="-228594" algn="l" defTabSz="914377" rtl="0" eaLnBrk="1" latinLnBrk="0" hangingPunct="1">
              <a:lnSpc>
                <a:spcPct val="90000"/>
              </a:lnSpc>
              <a:spcBef>
                <a:spcPts val="500"/>
              </a:spcBef>
              <a:buFontTx/>
              <a:buBlip>
                <a:blip r:embed="rId3"/>
              </a:buBlip>
              <a:defRPr sz="1400" kern="1200" baseline="0">
                <a:solidFill>
                  <a:schemeClr val="tx2"/>
                </a:solidFill>
                <a:latin typeface="+mn-lt"/>
                <a:ea typeface="+mn-ea"/>
                <a:cs typeface="+mn-cs"/>
              </a:defRPr>
            </a:lvl4pPr>
            <a:lvl5pPr marL="2057349" indent="-228594" algn="l" defTabSz="914377" rtl="0" eaLnBrk="1" latinLnBrk="0" hangingPunct="1">
              <a:lnSpc>
                <a:spcPct val="90000"/>
              </a:lnSpc>
              <a:spcBef>
                <a:spcPts val="500"/>
              </a:spcBef>
              <a:buFontTx/>
              <a:buBlip>
                <a:blip r:embed="rId3"/>
              </a:buBlip>
              <a:defRPr sz="1400" kern="1200" baseline="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t-EE" dirty="0"/>
          </a:p>
        </p:txBody>
      </p:sp>
      <p:pic>
        <p:nvPicPr>
          <p:cNvPr id="7" name="Picture 6" descr="C:\Raul\Kasutaja Raul dokumendid alates juuli 2014\Uuringud ja aruanded\KÜ hange 2017-2019\2017 küsitlusuuringud\Liiklemine pimeda ajal ja liiklusharidus\2011_05_25\IMG_6144.JPG">
            <a:extLst>
              <a:ext uri="{FF2B5EF4-FFF2-40B4-BE49-F238E27FC236}">
                <a16:creationId xmlns:a16="http://schemas.microsoft.com/office/drawing/2014/main" id="{07F4ECFD-B011-7A49-8F47-4FB48B1A8E85}"/>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61102" y="3683653"/>
            <a:ext cx="2492698" cy="2210435"/>
          </a:xfrm>
          <a:prstGeom prst="rect">
            <a:avLst/>
          </a:prstGeom>
          <a:noFill/>
          <a:ln>
            <a:noFill/>
          </a:ln>
        </p:spPr>
      </p:pic>
      <p:pic>
        <p:nvPicPr>
          <p:cNvPr id="8" name="Picture 7" descr="C:\Raul\Kasutaja Raul dokumendid alates juuli 2014\Uuringud ja aruanded\KÜ hange 2017-2019\2017 küsitlusuuringud\Liiklemine pimeda ajal ja liiklusharidus\2011_05_25\IMG_6145.JPG">
            <a:extLst>
              <a:ext uri="{FF2B5EF4-FFF2-40B4-BE49-F238E27FC236}">
                <a16:creationId xmlns:a16="http://schemas.microsoft.com/office/drawing/2014/main" id="{986F173F-4489-C84B-979C-342004E5530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86782" y="3687463"/>
            <a:ext cx="2525424" cy="2206625"/>
          </a:xfrm>
          <a:prstGeom prst="rect">
            <a:avLst/>
          </a:prstGeom>
          <a:noFill/>
          <a:ln>
            <a:noFill/>
          </a:ln>
        </p:spPr>
      </p:pic>
    </p:spTree>
    <p:extLst>
      <p:ext uri="{BB962C8B-B14F-4D97-AF65-F5344CB8AC3E}">
        <p14:creationId xmlns:p14="http://schemas.microsoft.com/office/powerpoint/2010/main" val="4167230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09D35-04CB-1D42-B877-2E412CDE2668}"/>
              </a:ext>
            </a:extLst>
          </p:cNvPr>
          <p:cNvSpPr>
            <a:spLocks noGrp="1"/>
          </p:cNvSpPr>
          <p:nvPr>
            <p:ph type="title"/>
          </p:nvPr>
        </p:nvSpPr>
        <p:spPr/>
        <p:txBody>
          <a:bodyPr/>
          <a:lstStyle/>
          <a:p>
            <a:r>
              <a:rPr lang="et-EE" dirty="0"/>
              <a:t>Metoodika</a:t>
            </a:r>
          </a:p>
        </p:txBody>
      </p:sp>
      <p:sp>
        <p:nvSpPr>
          <p:cNvPr id="5" name="Subtitle 4">
            <a:extLst>
              <a:ext uri="{FF2B5EF4-FFF2-40B4-BE49-F238E27FC236}">
                <a16:creationId xmlns:a16="http://schemas.microsoft.com/office/drawing/2014/main" id="{3DA07F84-EDB6-8F47-A308-5D708CFB39A7}"/>
              </a:ext>
            </a:extLst>
          </p:cNvPr>
          <p:cNvSpPr>
            <a:spLocks noGrp="1"/>
          </p:cNvSpPr>
          <p:nvPr>
            <p:ph type="subTitle" idx="14"/>
          </p:nvPr>
        </p:nvSpPr>
        <p:spPr/>
        <p:txBody>
          <a:bodyPr/>
          <a:lstStyle/>
          <a:p>
            <a:r>
              <a:rPr lang="et-EE" dirty="0"/>
              <a:t>Valimi jagunemine, n=10</a:t>
            </a:r>
            <a:r>
              <a:rPr lang="en-US" dirty="0"/>
              <a:t>03</a:t>
            </a:r>
            <a:r>
              <a:rPr lang="et-EE" dirty="0"/>
              <a:t>, %</a:t>
            </a:r>
          </a:p>
        </p:txBody>
      </p:sp>
      <p:pic>
        <p:nvPicPr>
          <p:cNvPr id="6" name="Sisu kohatäide 5">
            <a:extLst>
              <a:ext uri="{FF2B5EF4-FFF2-40B4-BE49-F238E27FC236}">
                <a16:creationId xmlns:a16="http://schemas.microsoft.com/office/drawing/2014/main" id="{7724E587-DCDE-26AA-1B9A-452A61B78D32}"/>
              </a:ext>
            </a:extLst>
          </p:cNvPr>
          <p:cNvPicPr>
            <a:picLocks noGrp="1" noChangeAspect="1"/>
          </p:cNvPicPr>
          <p:nvPr>
            <p:ph sz="half" idx="1"/>
          </p:nvPr>
        </p:nvPicPr>
        <p:blipFill>
          <a:blip r:embed="rId2"/>
          <a:stretch>
            <a:fillRect/>
          </a:stretch>
        </p:blipFill>
        <p:spPr>
          <a:xfrm>
            <a:off x="1595379" y="1579358"/>
            <a:ext cx="4273666" cy="4724809"/>
          </a:xfrm>
          <a:prstGeom prst="rect">
            <a:avLst/>
          </a:prstGeom>
        </p:spPr>
      </p:pic>
      <p:pic>
        <p:nvPicPr>
          <p:cNvPr id="11" name="Sisu kohatäide 10">
            <a:extLst>
              <a:ext uri="{FF2B5EF4-FFF2-40B4-BE49-F238E27FC236}">
                <a16:creationId xmlns:a16="http://schemas.microsoft.com/office/drawing/2014/main" id="{D393DCDC-5BFC-527A-3D00-01B282B1D2B9}"/>
              </a:ext>
            </a:extLst>
          </p:cNvPr>
          <p:cNvPicPr>
            <a:picLocks noGrp="1" noChangeAspect="1"/>
          </p:cNvPicPr>
          <p:nvPr>
            <p:ph sz="half" idx="13"/>
          </p:nvPr>
        </p:nvPicPr>
        <p:blipFill>
          <a:blip r:embed="rId3"/>
          <a:stretch>
            <a:fillRect/>
          </a:stretch>
        </p:blipFill>
        <p:spPr>
          <a:xfrm>
            <a:off x="6784250" y="1579358"/>
            <a:ext cx="4279763" cy="4724809"/>
          </a:xfrm>
          <a:prstGeom prst="rect">
            <a:avLst/>
          </a:prstGeom>
        </p:spPr>
      </p:pic>
    </p:spTree>
    <p:extLst>
      <p:ext uri="{BB962C8B-B14F-4D97-AF65-F5344CB8AC3E}">
        <p14:creationId xmlns:p14="http://schemas.microsoft.com/office/powerpoint/2010/main" val="2607962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A9FA8-8671-4549-8C83-CB13F9821138}"/>
              </a:ext>
            </a:extLst>
          </p:cNvPr>
          <p:cNvSpPr>
            <a:spLocks noGrp="1"/>
          </p:cNvSpPr>
          <p:nvPr>
            <p:ph type="ctrTitle"/>
          </p:nvPr>
        </p:nvSpPr>
        <p:spPr>
          <a:xfrm>
            <a:off x="2612489" y="2982982"/>
            <a:ext cx="9051380" cy="861238"/>
          </a:xfrm>
        </p:spPr>
        <p:txBody>
          <a:bodyPr>
            <a:normAutofit fontScale="90000"/>
          </a:bodyPr>
          <a:lstStyle/>
          <a:p>
            <a:r>
              <a:rPr lang="et-EE" dirty="0"/>
              <a:t>Helkuri kandmine</a:t>
            </a:r>
          </a:p>
        </p:txBody>
      </p:sp>
    </p:spTree>
    <p:extLst>
      <p:ext uri="{BB962C8B-B14F-4D97-AF65-F5344CB8AC3E}">
        <p14:creationId xmlns:p14="http://schemas.microsoft.com/office/powerpoint/2010/main" val="3158496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543B1-E7C3-8042-B644-90D93B87FDF5}"/>
              </a:ext>
            </a:extLst>
          </p:cNvPr>
          <p:cNvSpPr>
            <a:spLocks noGrp="1"/>
          </p:cNvSpPr>
          <p:nvPr>
            <p:ph type="title"/>
          </p:nvPr>
        </p:nvSpPr>
        <p:spPr/>
        <p:txBody>
          <a:bodyPr/>
          <a:lstStyle/>
          <a:p>
            <a:r>
              <a:rPr lang="et-EE" dirty="0"/>
              <a:t>Helkuri kandmine</a:t>
            </a:r>
          </a:p>
        </p:txBody>
      </p:sp>
      <p:sp>
        <p:nvSpPr>
          <p:cNvPr id="13" name="Content Placeholder 12">
            <a:extLst>
              <a:ext uri="{FF2B5EF4-FFF2-40B4-BE49-F238E27FC236}">
                <a16:creationId xmlns:a16="http://schemas.microsoft.com/office/drawing/2014/main" id="{566EE804-4BEC-BD40-A57E-C51C154E274D}"/>
              </a:ext>
            </a:extLst>
          </p:cNvPr>
          <p:cNvSpPr>
            <a:spLocks noGrp="1"/>
          </p:cNvSpPr>
          <p:nvPr>
            <p:ph sz="half" idx="1"/>
          </p:nvPr>
        </p:nvSpPr>
        <p:spPr/>
        <p:txBody>
          <a:bodyPr/>
          <a:lstStyle/>
          <a:p>
            <a:r>
              <a:rPr lang="et-EE" dirty="0"/>
              <a:t>Enam kui pool elanikkonnast liigub peamiselt autojuhina või jalgsi, ühistranspordiga; 28% liikleb peamiselt kaassõitjana autos, 12% jalgrattaga ja 3% </a:t>
            </a:r>
            <a:r>
              <a:rPr lang="et-EE" dirty="0" err="1"/>
              <a:t>kergliikuri</a:t>
            </a:r>
            <a:r>
              <a:rPr lang="et-EE" dirty="0"/>
              <a:t> juhina - seega pool elanikkonnast liigub kombineeritud võimalustel. Koroonapiirangute mõjul jalgsi liiklejate osakaal langes ja autot juhtivate elanike osakaal sagenes, samas on mõlemad trendid ka tasapisi tõusmas.</a:t>
            </a:r>
          </a:p>
          <a:p>
            <a:r>
              <a:rPr lang="et-EE" dirty="0">
                <a:solidFill>
                  <a:schemeClr val="accent1"/>
                </a:solidFill>
              </a:rPr>
              <a:t>Jalgsi</a:t>
            </a:r>
            <a:r>
              <a:rPr lang="et-EE" dirty="0"/>
              <a:t> liiklevad sagedamini naised, 15-24-, kuid ka üle 64-aastased, Tallinna, Tartu ja linnaliste piirkondade elanikud.</a:t>
            </a:r>
          </a:p>
          <a:p>
            <a:r>
              <a:rPr lang="et-EE" dirty="0">
                <a:solidFill>
                  <a:schemeClr val="accent1"/>
                </a:solidFill>
              </a:rPr>
              <a:t>Autojuhina</a:t>
            </a:r>
            <a:r>
              <a:rPr lang="et-EE" dirty="0"/>
              <a:t> liiklejate seas on enam mehi, 35-49-aastaseid, kõrgeimasse sissetulekugruppi </a:t>
            </a:r>
            <a:r>
              <a:rPr lang="et-EE" dirty="0" err="1"/>
              <a:t>kuulujaid</a:t>
            </a:r>
            <a:r>
              <a:rPr lang="et-EE" dirty="0"/>
              <a:t> ning maapiirkondade, piirkonniti Põhja-Eesti elanikke.</a:t>
            </a:r>
          </a:p>
          <a:p>
            <a:r>
              <a:rPr lang="et-EE" dirty="0">
                <a:solidFill>
                  <a:schemeClr val="accent1"/>
                </a:solidFill>
              </a:rPr>
              <a:t>Autos kaassõitjana </a:t>
            </a:r>
            <a:r>
              <a:rPr lang="et-EE" dirty="0"/>
              <a:t>liiklevad sagedamini samuti naised, 15-24- kui ka üle 64-aastased ja maapiirkondade elanikud.</a:t>
            </a:r>
          </a:p>
          <a:p>
            <a:r>
              <a:rPr lang="et-EE" dirty="0" err="1">
                <a:solidFill>
                  <a:schemeClr val="accent1"/>
                </a:solidFill>
              </a:rPr>
              <a:t>Kergliikuri</a:t>
            </a:r>
            <a:r>
              <a:rPr lang="et-EE" dirty="0">
                <a:solidFill>
                  <a:schemeClr val="accent1"/>
                </a:solidFill>
              </a:rPr>
              <a:t> juhtide</a:t>
            </a:r>
            <a:r>
              <a:rPr lang="et-EE" dirty="0"/>
              <a:t> seas on enam mehi ja mitte-eestlasi.</a:t>
            </a:r>
          </a:p>
        </p:txBody>
      </p:sp>
      <p:sp>
        <p:nvSpPr>
          <p:cNvPr id="5" name="Subtitle 4">
            <a:extLst>
              <a:ext uri="{FF2B5EF4-FFF2-40B4-BE49-F238E27FC236}">
                <a16:creationId xmlns:a16="http://schemas.microsoft.com/office/drawing/2014/main" id="{BA1ABE05-4B4F-AB49-8473-333A3FE62FFF}"/>
              </a:ext>
            </a:extLst>
          </p:cNvPr>
          <p:cNvSpPr>
            <a:spLocks noGrp="1"/>
          </p:cNvSpPr>
          <p:nvPr>
            <p:ph type="subTitle" idx="14"/>
          </p:nvPr>
        </p:nvSpPr>
        <p:spPr/>
        <p:txBody>
          <a:bodyPr/>
          <a:lstStyle/>
          <a:p>
            <a:r>
              <a:rPr lang="et-EE" dirty="0"/>
              <a:t>Peamine liikumise viis</a:t>
            </a:r>
          </a:p>
        </p:txBody>
      </p:sp>
      <p:pic>
        <p:nvPicPr>
          <p:cNvPr id="10" name="Sisu kohatäide 9">
            <a:extLst>
              <a:ext uri="{FF2B5EF4-FFF2-40B4-BE49-F238E27FC236}">
                <a16:creationId xmlns:a16="http://schemas.microsoft.com/office/drawing/2014/main" id="{DD1AB155-DE20-C2D6-1229-8038CEA94139}"/>
              </a:ext>
            </a:extLst>
          </p:cNvPr>
          <p:cNvPicPr>
            <a:picLocks noGrp="1" noChangeAspect="1"/>
          </p:cNvPicPr>
          <p:nvPr>
            <p:ph sz="half" idx="13"/>
          </p:nvPr>
        </p:nvPicPr>
        <p:blipFill>
          <a:blip r:embed="rId2"/>
          <a:stretch>
            <a:fillRect/>
          </a:stretch>
        </p:blipFill>
        <p:spPr>
          <a:xfrm>
            <a:off x="6494665" y="1500103"/>
            <a:ext cx="4858933" cy="4883319"/>
          </a:xfrm>
          <a:prstGeom prst="rect">
            <a:avLst/>
          </a:prstGeom>
        </p:spPr>
      </p:pic>
    </p:spTree>
    <p:extLst>
      <p:ext uri="{BB962C8B-B14F-4D97-AF65-F5344CB8AC3E}">
        <p14:creationId xmlns:p14="http://schemas.microsoft.com/office/powerpoint/2010/main" val="2217088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0CD542-3127-A14F-9D88-CB692463F69D}"/>
              </a:ext>
            </a:extLst>
          </p:cNvPr>
          <p:cNvSpPr>
            <a:spLocks noGrp="1"/>
          </p:cNvSpPr>
          <p:nvPr>
            <p:ph sz="half" idx="1"/>
          </p:nvPr>
        </p:nvSpPr>
        <p:spPr/>
        <p:txBody>
          <a:bodyPr>
            <a:normAutofit/>
          </a:bodyPr>
          <a:lstStyle/>
          <a:p>
            <a:r>
              <a:rPr lang="et-EE" dirty="0"/>
              <a:t>46% vähemalt 15-aastasest elanikkonnast peab helkuri kandmist vajalikuks, seejuures väga vajalikuks pidajaid on 78%; helkuri kandmist ei pea vajalikuks vaid 5%.  </a:t>
            </a:r>
          </a:p>
          <a:p>
            <a:r>
              <a:rPr lang="et-EE" dirty="0"/>
              <a:t>Helkuri kandmist väga vajalikuks pidajate osakaal on viimasel kolmel aastal varasemast veidi madalam.</a:t>
            </a:r>
          </a:p>
          <a:p>
            <a:r>
              <a:rPr lang="et-EE" dirty="0"/>
              <a:t>Helkuri kandmist peetakse vajalikuks kõigis taustrühmades. Keskmisest veidi vähem tähtsustatakse seda aga meeste ja  alla 25-aastaste seas.</a:t>
            </a:r>
          </a:p>
          <a:p>
            <a:endParaRPr lang="et-EE" dirty="0"/>
          </a:p>
          <a:p>
            <a:endParaRPr lang="et-EE" dirty="0"/>
          </a:p>
          <a:p>
            <a:endParaRPr lang="et-EE" dirty="0"/>
          </a:p>
        </p:txBody>
      </p:sp>
      <p:sp>
        <p:nvSpPr>
          <p:cNvPr id="3" name="Title 2">
            <a:extLst>
              <a:ext uri="{FF2B5EF4-FFF2-40B4-BE49-F238E27FC236}">
                <a16:creationId xmlns:a16="http://schemas.microsoft.com/office/drawing/2014/main" id="{C1E3509F-B9C3-7144-9915-F4C16708C5FC}"/>
              </a:ext>
            </a:extLst>
          </p:cNvPr>
          <p:cNvSpPr>
            <a:spLocks noGrp="1"/>
          </p:cNvSpPr>
          <p:nvPr>
            <p:ph type="title"/>
          </p:nvPr>
        </p:nvSpPr>
        <p:spPr/>
        <p:txBody>
          <a:bodyPr/>
          <a:lstStyle/>
          <a:p>
            <a:r>
              <a:rPr lang="et-EE" dirty="0"/>
              <a:t>Helkuri kandmine</a:t>
            </a:r>
          </a:p>
        </p:txBody>
      </p:sp>
      <p:sp>
        <p:nvSpPr>
          <p:cNvPr id="4" name="Subtitle 3">
            <a:extLst>
              <a:ext uri="{FF2B5EF4-FFF2-40B4-BE49-F238E27FC236}">
                <a16:creationId xmlns:a16="http://schemas.microsoft.com/office/drawing/2014/main" id="{3E2E0AC1-88EC-DE45-8BDF-7098D76CD73F}"/>
              </a:ext>
            </a:extLst>
          </p:cNvPr>
          <p:cNvSpPr>
            <a:spLocks noGrp="1"/>
          </p:cNvSpPr>
          <p:nvPr>
            <p:ph type="subTitle" idx="14"/>
          </p:nvPr>
        </p:nvSpPr>
        <p:spPr/>
        <p:txBody>
          <a:bodyPr/>
          <a:lstStyle/>
          <a:p>
            <a:r>
              <a:rPr lang="et-EE" dirty="0"/>
              <a:t>Helkuri kandmise vajalikkus (Slaid 8)</a:t>
            </a:r>
          </a:p>
        </p:txBody>
      </p:sp>
    </p:spTree>
    <p:extLst>
      <p:ext uri="{BB962C8B-B14F-4D97-AF65-F5344CB8AC3E}">
        <p14:creationId xmlns:p14="http://schemas.microsoft.com/office/powerpoint/2010/main" val="3312324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543B1-E7C3-8042-B644-90D93B87FDF5}"/>
              </a:ext>
            </a:extLst>
          </p:cNvPr>
          <p:cNvSpPr>
            <a:spLocks noGrp="1"/>
          </p:cNvSpPr>
          <p:nvPr>
            <p:ph type="title"/>
          </p:nvPr>
        </p:nvSpPr>
        <p:spPr/>
        <p:txBody>
          <a:bodyPr/>
          <a:lstStyle/>
          <a:p>
            <a:r>
              <a:rPr lang="et-EE" dirty="0"/>
              <a:t>Helkuri kandmine</a:t>
            </a:r>
          </a:p>
        </p:txBody>
      </p:sp>
      <p:sp>
        <p:nvSpPr>
          <p:cNvPr id="5" name="Subtitle 4">
            <a:extLst>
              <a:ext uri="{FF2B5EF4-FFF2-40B4-BE49-F238E27FC236}">
                <a16:creationId xmlns:a16="http://schemas.microsoft.com/office/drawing/2014/main" id="{BA1ABE05-4B4F-AB49-8473-333A3FE62FFF}"/>
              </a:ext>
            </a:extLst>
          </p:cNvPr>
          <p:cNvSpPr>
            <a:spLocks noGrp="1"/>
          </p:cNvSpPr>
          <p:nvPr>
            <p:ph type="subTitle" idx="14"/>
          </p:nvPr>
        </p:nvSpPr>
        <p:spPr/>
        <p:txBody>
          <a:bodyPr/>
          <a:lstStyle/>
          <a:p>
            <a:r>
              <a:rPr lang="et-EE" dirty="0"/>
              <a:t>Helkuri kandmise vajalikkus</a:t>
            </a:r>
          </a:p>
        </p:txBody>
      </p:sp>
      <p:pic>
        <p:nvPicPr>
          <p:cNvPr id="6" name="Sisu kohatäide 5">
            <a:extLst>
              <a:ext uri="{FF2B5EF4-FFF2-40B4-BE49-F238E27FC236}">
                <a16:creationId xmlns:a16="http://schemas.microsoft.com/office/drawing/2014/main" id="{08CAC149-1A86-EE8D-5E11-E54537714710}"/>
              </a:ext>
            </a:extLst>
          </p:cNvPr>
          <p:cNvPicPr>
            <a:picLocks noGrp="1" noChangeAspect="1"/>
          </p:cNvPicPr>
          <p:nvPr>
            <p:ph sz="half" idx="1"/>
          </p:nvPr>
        </p:nvPicPr>
        <p:blipFill>
          <a:blip r:embed="rId2"/>
          <a:stretch>
            <a:fillRect/>
          </a:stretch>
        </p:blipFill>
        <p:spPr>
          <a:xfrm>
            <a:off x="1589283" y="1542778"/>
            <a:ext cx="4285859" cy="4797968"/>
          </a:xfrm>
          <a:prstGeom prst="rect">
            <a:avLst/>
          </a:prstGeom>
        </p:spPr>
      </p:pic>
      <p:pic>
        <p:nvPicPr>
          <p:cNvPr id="7" name="Sisu kohatäide 6">
            <a:extLst>
              <a:ext uri="{FF2B5EF4-FFF2-40B4-BE49-F238E27FC236}">
                <a16:creationId xmlns:a16="http://schemas.microsoft.com/office/drawing/2014/main" id="{571C7647-E2CB-661B-A39D-CC6CD62E2720}"/>
              </a:ext>
            </a:extLst>
          </p:cNvPr>
          <p:cNvPicPr>
            <a:picLocks noGrp="1" noChangeAspect="1"/>
          </p:cNvPicPr>
          <p:nvPr>
            <p:ph sz="half" idx="13"/>
          </p:nvPr>
        </p:nvPicPr>
        <p:blipFill>
          <a:blip r:embed="rId3"/>
          <a:stretch>
            <a:fillRect/>
          </a:stretch>
        </p:blipFill>
        <p:spPr>
          <a:xfrm>
            <a:off x="6494463" y="1590960"/>
            <a:ext cx="4859337" cy="4701605"/>
          </a:xfrm>
          <a:prstGeom prst="rect">
            <a:avLst/>
          </a:prstGeom>
        </p:spPr>
      </p:pic>
    </p:spTree>
    <p:extLst>
      <p:ext uri="{BB962C8B-B14F-4D97-AF65-F5344CB8AC3E}">
        <p14:creationId xmlns:p14="http://schemas.microsoft.com/office/powerpoint/2010/main" val="1872774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0CD542-3127-A14F-9D88-CB692463F69D}"/>
              </a:ext>
            </a:extLst>
          </p:cNvPr>
          <p:cNvSpPr>
            <a:spLocks noGrp="1"/>
          </p:cNvSpPr>
          <p:nvPr>
            <p:ph sz="half" idx="1"/>
          </p:nvPr>
        </p:nvSpPr>
        <p:spPr>
          <a:xfrm>
            <a:off x="1302488" y="1499191"/>
            <a:ext cx="10051312" cy="5222451"/>
          </a:xfrm>
        </p:spPr>
        <p:txBody>
          <a:bodyPr>
            <a:normAutofit/>
          </a:bodyPr>
          <a:lstStyle/>
          <a:p>
            <a:r>
              <a:rPr lang="et-EE" dirty="0"/>
              <a:t>Helkurit </a:t>
            </a:r>
            <a:r>
              <a:rPr lang="et-EE" dirty="0" err="1"/>
              <a:t>vmt</a:t>
            </a:r>
            <a:r>
              <a:rPr lang="et-EE" dirty="0"/>
              <a:t> kannab alati pea 2/3 täiskasvanuist, lisaks kannab 20% seda küllalt sageli. Kunagi ei kanna helkurit 6% täiskasvanuist. Viimase viie aasta jooksul on resoluutselt helkuri </a:t>
            </a:r>
            <a:r>
              <a:rPr lang="et-EE" dirty="0" err="1"/>
              <a:t>vmt</a:t>
            </a:r>
            <a:r>
              <a:rPr lang="et-EE" dirty="0"/>
              <a:t> kandmisest hoiduvate täiskasvanute osakaal püsinud pea samal tasemel.</a:t>
            </a:r>
          </a:p>
          <a:p>
            <a:r>
              <a:rPr lang="et-EE" dirty="0"/>
              <a:t>Keskmisest märksa enam on helkurikandjaid naiste, üle 34-aastaste, väiksemate linnaliste elanike seas ning peamiselt jalgrattaga liiklejate seas. Keskmisest vähem kannavad helkurit mehed ja kuni 25-aastased. </a:t>
            </a:r>
          </a:p>
          <a:p>
            <a:endParaRPr lang="et-EE" dirty="0"/>
          </a:p>
          <a:p>
            <a:r>
              <a:rPr lang="et-EE" dirty="0"/>
              <a:t>82% lapsevanematest  arvab, et nende lapsed kannavad alati helkurit, lisaks usub 12%, et nad teevad seda küllalt sageli. 4-15-aastaste laste vanematest 3% arvas, et nende lapsed kannavad helkurit mõnikord ja 2%, et nad ei kanna seda mitte kunagi. Statistiliselt olulisi muutusi vastavate näitajate osas ajas toimunud ei ole.</a:t>
            </a:r>
          </a:p>
          <a:p>
            <a:pPr marL="0" indent="0">
              <a:buNone/>
            </a:pPr>
            <a:endParaRPr lang="et-EE" dirty="0"/>
          </a:p>
          <a:p>
            <a:pPr marL="0" indent="0">
              <a:buNone/>
            </a:pPr>
            <a:endParaRPr lang="et-EE" dirty="0"/>
          </a:p>
        </p:txBody>
      </p:sp>
      <p:sp>
        <p:nvSpPr>
          <p:cNvPr id="3" name="Title 2">
            <a:extLst>
              <a:ext uri="{FF2B5EF4-FFF2-40B4-BE49-F238E27FC236}">
                <a16:creationId xmlns:a16="http://schemas.microsoft.com/office/drawing/2014/main" id="{C1E3509F-B9C3-7144-9915-F4C16708C5FC}"/>
              </a:ext>
            </a:extLst>
          </p:cNvPr>
          <p:cNvSpPr>
            <a:spLocks noGrp="1"/>
          </p:cNvSpPr>
          <p:nvPr>
            <p:ph type="title"/>
          </p:nvPr>
        </p:nvSpPr>
        <p:spPr/>
        <p:txBody>
          <a:bodyPr/>
          <a:lstStyle/>
          <a:p>
            <a:r>
              <a:rPr lang="et-EE" dirty="0"/>
              <a:t>Helkuri kandmine</a:t>
            </a:r>
          </a:p>
        </p:txBody>
      </p:sp>
      <p:sp>
        <p:nvSpPr>
          <p:cNvPr id="4" name="Subtitle 3">
            <a:extLst>
              <a:ext uri="{FF2B5EF4-FFF2-40B4-BE49-F238E27FC236}">
                <a16:creationId xmlns:a16="http://schemas.microsoft.com/office/drawing/2014/main" id="{3E2E0AC1-88EC-DE45-8BDF-7098D76CD73F}"/>
              </a:ext>
            </a:extLst>
          </p:cNvPr>
          <p:cNvSpPr>
            <a:spLocks noGrp="1"/>
          </p:cNvSpPr>
          <p:nvPr>
            <p:ph type="subTitle" idx="14"/>
          </p:nvPr>
        </p:nvSpPr>
        <p:spPr/>
        <p:txBody>
          <a:bodyPr/>
          <a:lstStyle/>
          <a:p>
            <a:r>
              <a:rPr lang="et-EE" dirty="0"/>
              <a:t>Helkuri kandmine (Slaidid 10-11)</a:t>
            </a:r>
          </a:p>
        </p:txBody>
      </p:sp>
    </p:spTree>
    <p:extLst>
      <p:ext uri="{BB962C8B-B14F-4D97-AF65-F5344CB8AC3E}">
        <p14:creationId xmlns:p14="http://schemas.microsoft.com/office/powerpoint/2010/main" val="3186056660"/>
      </p:ext>
    </p:extLst>
  </p:cSld>
  <p:clrMapOvr>
    <a:masterClrMapping/>
  </p:clrMapOvr>
</p:sld>
</file>

<file path=ppt/theme/theme1.xml><?xml version="1.0" encoding="utf-8"?>
<a:theme xmlns:a="http://schemas.openxmlformats.org/drawingml/2006/main" name="TU_2018_ppt">
  <a:themeElements>
    <a:clrScheme name="TU_Diverge">
      <a:dk1>
        <a:srgbClr val="3F3F3F"/>
      </a:dk1>
      <a:lt1>
        <a:srgbClr val="FFFFFF"/>
      </a:lt1>
      <a:dk2>
        <a:srgbClr val="242424"/>
      </a:dk2>
      <a:lt2>
        <a:srgbClr val="E6E6E6"/>
      </a:lt2>
      <a:accent1>
        <a:srgbClr val="B2182B"/>
      </a:accent1>
      <a:accent2>
        <a:srgbClr val="EF8A62"/>
      </a:accent2>
      <a:accent3>
        <a:srgbClr val="FDDBC7"/>
      </a:accent3>
      <a:accent4>
        <a:srgbClr val="D1E5F0"/>
      </a:accent4>
      <a:accent5>
        <a:srgbClr val="67A9CF"/>
      </a:accent5>
      <a:accent6>
        <a:srgbClr val="2166AC"/>
      </a:accent6>
      <a:hlink>
        <a:srgbClr val="21ABF5"/>
      </a:hlink>
      <a:folHlink>
        <a:srgbClr val="EA7E89"/>
      </a:folHlink>
    </a:clrScheme>
    <a:fontScheme name="TU_2018">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U template" id="{1235B8A7-D9A6-614A-BA4E-07A723CE86A8}" vid="{1B4F7CCA-7AA5-3448-A875-7F64CF9C061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U_Diverge">
    <a:dk1>
      <a:srgbClr val="3F3F3F"/>
    </a:dk1>
    <a:lt1>
      <a:srgbClr val="FFFFFF"/>
    </a:lt1>
    <a:dk2>
      <a:srgbClr val="242424"/>
    </a:dk2>
    <a:lt2>
      <a:srgbClr val="E6E6E6"/>
    </a:lt2>
    <a:accent1>
      <a:srgbClr val="B2182B"/>
    </a:accent1>
    <a:accent2>
      <a:srgbClr val="EF8A62"/>
    </a:accent2>
    <a:accent3>
      <a:srgbClr val="FDDBC7"/>
    </a:accent3>
    <a:accent4>
      <a:srgbClr val="D1E5F0"/>
    </a:accent4>
    <a:accent5>
      <a:srgbClr val="67A9CF"/>
    </a:accent5>
    <a:accent6>
      <a:srgbClr val="2166AC"/>
    </a:accent6>
    <a:hlink>
      <a:srgbClr val="21ABF5"/>
    </a:hlink>
    <a:folHlink>
      <a:srgbClr val="EA7E89"/>
    </a:folHlink>
  </a:clrScheme>
  <a:fontScheme name="TURU_UURINGU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8340</TotalTime>
  <Words>3107</Words>
  <Application>Microsoft Office PowerPoint</Application>
  <PresentationFormat>Laiekraan</PresentationFormat>
  <Paragraphs>382</Paragraphs>
  <Slides>38</Slides>
  <Notes>0</Notes>
  <HiddenSlides>0</HiddenSlides>
  <MMClips>0</MMClips>
  <ScaleCrop>false</ScaleCrop>
  <HeadingPairs>
    <vt:vector size="6" baseType="variant">
      <vt:variant>
        <vt:lpstr>Kasutatud fondid</vt:lpstr>
      </vt:variant>
      <vt:variant>
        <vt:i4>3</vt:i4>
      </vt:variant>
      <vt:variant>
        <vt:lpstr>Kujundus</vt:lpstr>
      </vt:variant>
      <vt:variant>
        <vt:i4>1</vt:i4>
      </vt:variant>
      <vt:variant>
        <vt:lpstr>Slaidipealkirjad</vt:lpstr>
      </vt:variant>
      <vt:variant>
        <vt:i4>38</vt:i4>
      </vt:variant>
    </vt:vector>
  </HeadingPairs>
  <TitlesOfParts>
    <vt:vector size="42" baseType="lpstr">
      <vt:lpstr>Arial</vt:lpstr>
      <vt:lpstr>Calibri</vt:lpstr>
      <vt:lpstr>Helvetica</vt:lpstr>
      <vt:lpstr>TU_2018_ppt</vt:lpstr>
      <vt:lpstr>Liiklemine  pimeda ajal, liikluskasvatus ja  tee ületamine</vt:lpstr>
      <vt:lpstr>Teemad</vt:lpstr>
      <vt:lpstr>Metoodika ja vastutajad</vt:lpstr>
      <vt:lpstr>Metoodika</vt:lpstr>
      <vt:lpstr>Helkuri kandmine</vt:lpstr>
      <vt:lpstr>Helkuri kandmine</vt:lpstr>
      <vt:lpstr>Helkuri kandmine</vt:lpstr>
      <vt:lpstr>Helkuri kandmine</vt:lpstr>
      <vt:lpstr>Helkuri kandmine</vt:lpstr>
      <vt:lpstr>Helkuri kandmine</vt:lpstr>
      <vt:lpstr>Helkuri kandmine</vt:lpstr>
      <vt:lpstr>Helkuri kandmine</vt:lpstr>
      <vt:lpstr>Helkuri kandmine</vt:lpstr>
      <vt:lpstr>Helkuri kandmine</vt:lpstr>
      <vt:lpstr>Helkuri kandmine</vt:lpstr>
      <vt:lpstr>Helkuri kandmine</vt:lpstr>
      <vt:lpstr>Helkuri kandmine</vt:lpstr>
      <vt:lpstr>Liikluskasvatus</vt:lpstr>
      <vt:lpstr>Liikluskasvatus</vt:lpstr>
      <vt:lpstr>Liikluskasvatus</vt:lpstr>
      <vt:lpstr>Liikluskasvatus</vt:lpstr>
      <vt:lpstr>Tee ületamine</vt:lpstr>
      <vt:lpstr>Tee ületamine</vt:lpstr>
      <vt:lpstr>Tee ületamine</vt:lpstr>
      <vt:lpstr>Tee ületamine</vt:lpstr>
      <vt:lpstr>Tee ületamine</vt:lpstr>
      <vt:lpstr>Tee ületamine</vt:lpstr>
      <vt:lpstr>Tee ületamine</vt:lpstr>
      <vt:lpstr>Tee ületamine</vt:lpstr>
      <vt:lpstr>Ankeet</vt:lpstr>
      <vt:lpstr>Ankeet</vt:lpstr>
      <vt:lpstr>Ankeet</vt:lpstr>
      <vt:lpstr>Ankeet</vt:lpstr>
      <vt:lpstr>Ankeet</vt:lpstr>
      <vt:lpstr>Ankeet</vt:lpstr>
      <vt:lpstr>Ankeet</vt:lpstr>
      <vt:lpstr>Ankeet</vt:lpstr>
      <vt:lpstr>Ankeet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Liikumine  pimeda ajal, liikluskasvatus ja  tee ületamine</dc:title>
  <dc:creator>Liis Grünberg</dc:creator>
  <cp:lastModifiedBy>Raul Rom</cp:lastModifiedBy>
  <cp:revision>54</cp:revision>
  <dcterms:created xsi:type="dcterms:W3CDTF">2020-12-11T09:47:11Z</dcterms:created>
  <dcterms:modified xsi:type="dcterms:W3CDTF">2022-12-21T14:10:59Z</dcterms:modified>
</cp:coreProperties>
</file>