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276" r:id="rId3"/>
    <p:sldId id="258" r:id="rId4"/>
    <p:sldId id="343" r:id="rId5"/>
    <p:sldId id="344" r:id="rId6"/>
    <p:sldId id="351" r:id="rId7"/>
    <p:sldId id="353" r:id="rId8"/>
    <p:sldId id="378" r:id="rId9"/>
    <p:sldId id="259" r:id="rId10"/>
    <p:sldId id="267" r:id="rId11"/>
    <p:sldId id="376" r:id="rId12"/>
    <p:sldId id="394" r:id="rId13"/>
    <p:sldId id="395" r:id="rId14"/>
    <p:sldId id="407" r:id="rId15"/>
    <p:sldId id="396" r:id="rId16"/>
    <p:sldId id="345" r:id="rId17"/>
    <p:sldId id="355" r:id="rId18"/>
    <p:sldId id="357" r:id="rId19"/>
    <p:sldId id="358" r:id="rId20"/>
    <p:sldId id="356" r:id="rId21"/>
    <p:sldId id="361" r:id="rId22"/>
    <p:sldId id="397" r:id="rId23"/>
    <p:sldId id="379" r:id="rId24"/>
    <p:sldId id="365" r:id="rId25"/>
    <p:sldId id="360" r:id="rId26"/>
    <p:sldId id="400" r:id="rId27"/>
    <p:sldId id="362" r:id="rId28"/>
    <p:sldId id="384" r:id="rId29"/>
    <p:sldId id="398" r:id="rId30"/>
    <p:sldId id="380" r:id="rId31"/>
    <p:sldId id="346" r:id="rId32"/>
    <p:sldId id="369" r:id="rId33"/>
    <p:sldId id="387" r:id="rId34"/>
    <p:sldId id="359" r:id="rId35"/>
    <p:sldId id="399" r:id="rId36"/>
    <p:sldId id="370" r:id="rId37"/>
    <p:sldId id="401" r:id="rId38"/>
    <p:sldId id="372" r:id="rId39"/>
    <p:sldId id="371" r:id="rId40"/>
    <p:sldId id="347" r:id="rId41"/>
    <p:sldId id="375" r:id="rId42"/>
    <p:sldId id="391" r:id="rId43"/>
    <p:sldId id="373" r:id="rId44"/>
    <p:sldId id="374" r:id="rId45"/>
    <p:sldId id="383" r:id="rId46"/>
    <p:sldId id="337" r:id="rId47"/>
    <p:sldId id="338" r:id="rId48"/>
    <p:sldId id="340" r:id="rId49"/>
    <p:sldId id="403" r:id="rId50"/>
    <p:sldId id="406" r:id="rId51"/>
    <p:sldId id="405" r:id="rId52"/>
    <p:sldId id="404" r:id="rId53"/>
    <p:sldId id="382" r:id="rId54"/>
    <p:sldId id="392" r:id="rId55"/>
    <p:sldId id="393" r:id="rId56"/>
  </p:sldIdLst>
  <p:sldSz cx="12192000" cy="6858000"/>
  <p:notesSz cx="6858000" cy="9144000"/>
  <p:defaultTextStyle>
    <a:defPPr>
      <a:defRPr lang="et-EE"/>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22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is Grünberg" initials="LG" lastIdx="1" clrIdx="0">
    <p:extLst>
      <p:ext uri="{19B8F6BF-5375-455C-9EA6-DF929625EA0E}">
        <p15:presenceInfo xmlns:p15="http://schemas.microsoft.com/office/powerpoint/2012/main" userId="6ddec8af903642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1E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1734" autoAdjust="0"/>
    <p:restoredTop sz="86520"/>
  </p:normalViewPr>
  <p:slideViewPr>
    <p:cSldViewPr snapToGrid="0">
      <p:cViewPr>
        <p:scale>
          <a:sx n="60" d="100"/>
          <a:sy n="60" d="100"/>
        </p:scale>
        <p:origin x="-197" y="302"/>
      </p:cViewPr>
      <p:guideLst>
        <p:guide orient="horz" pos="2160"/>
        <p:guide pos="3840"/>
        <p:guide orient="horz" pos="2260"/>
      </p:guideLst>
    </p:cSldViewPr>
  </p:slideViewPr>
  <p:outlineViewPr>
    <p:cViewPr>
      <p:scale>
        <a:sx n="33" d="100"/>
        <a:sy n="33" d="100"/>
      </p:scale>
      <p:origin x="0" y="-966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iis\Documents\TUAS\Transpordiamet\10%20Laste%20liiklusohutus%20-%20OB\2022%2010%20LLO\2022%2010%20LLO%20joonis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a:pPr>
            <a:r>
              <a:rPr lang="et-EE" sz="1050"/>
              <a:t>Ratturid, kes kannavad eredaid riideid</a:t>
            </a:r>
          </a:p>
          <a:p>
            <a:pPr>
              <a:defRPr sz="1050"/>
            </a:pPr>
            <a:r>
              <a:rPr lang="et-EE" sz="1050"/>
              <a:t>(alati + sageli)</a:t>
            </a:r>
          </a:p>
        </c:rich>
      </c:tx>
      <c:overlay val="0"/>
    </c:title>
    <c:autoTitleDeleted val="0"/>
    <c:plotArea>
      <c:layout>
        <c:manualLayout>
          <c:layoutTarget val="inner"/>
          <c:xMode val="edge"/>
          <c:yMode val="edge"/>
          <c:x val="0.40915127195639006"/>
          <c:y val="0.139884417710817"/>
          <c:w val="0.46569844033918839"/>
          <c:h val="0.83197175889356101"/>
        </c:manualLayout>
      </c:layout>
      <c:barChart>
        <c:barDir val="bar"/>
        <c:grouping val="clustered"/>
        <c:varyColors val="0"/>
        <c:ser>
          <c:idx val="0"/>
          <c:order val="0"/>
          <c:spPr>
            <a:solidFill>
              <a:schemeClr val="accent2"/>
            </a:solidFill>
            <a:ln>
              <a:no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demod!$P$211:$P$232</c:f>
              <c:strCache>
                <c:ptCount val="22"/>
                <c:pt idx="0">
                  <c:v>KÕIK</c:v>
                </c:pt>
                <c:pt idx="1">
                  <c:v>SUGU</c:v>
                </c:pt>
                <c:pt idx="2">
                  <c:v>Poiss</c:v>
                </c:pt>
                <c:pt idx="3">
                  <c:v>Tüdruk</c:v>
                </c:pt>
                <c:pt idx="4">
                  <c:v>VANUS</c:v>
                </c:pt>
                <c:pt idx="5">
                  <c:v>6-9</c:v>
                </c:pt>
                <c:pt idx="6">
                  <c:v>10-14</c:v>
                </c:pt>
                <c:pt idx="7">
                  <c:v>RAHVUS</c:v>
                </c:pt>
                <c:pt idx="8">
                  <c:v>Eesti</c:v>
                </c:pt>
                <c:pt idx="9">
                  <c:v>Muu</c:v>
                </c:pt>
                <c:pt idx="10">
                  <c:v>REGIOON</c:v>
                </c:pt>
                <c:pt idx="11">
                  <c:v>Tallinn</c:v>
                </c:pt>
                <c:pt idx="12">
                  <c:v>Põhja- Eesti</c:v>
                </c:pt>
                <c:pt idx="13">
                  <c:v>Lääne-Eesti</c:v>
                </c:pt>
                <c:pt idx="14">
                  <c:v>Kesk-Eesti</c:v>
                </c:pt>
                <c:pt idx="15">
                  <c:v>Kirde-Eesti</c:v>
                </c:pt>
                <c:pt idx="16">
                  <c:v>Lõuna-Eesti</c:v>
                </c:pt>
                <c:pt idx="17">
                  <c:v>ELUKOHT</c:v>
                </c:pt>
                <c:pt idx="18">
                  <c:v>pealinn</c:v>
                </c:pt>
                <c:pt idx="19">
                  <c:v>suurlinn</c:v>
                </c:pt>
                <c:pt idx="20">
                  <c:v>muu linnaline</c:v>
                </c:pt>
                <c:pt idx="21">
                  <c:v>maaline</c:v>
                </c:pt>
              </c:strCache>
            </c:strRef>
          </c:cat>
          <c:val>
            <c:numRef>
              <c:f>demod!$AA$211:$AA$232</c:f>
              <c:numCache>
                <c:formatCode>General</c:formatCode>
                <c:ptCount val="22"/>
                <c:pt idx="0" formatCode="0">
                  <c:v>36.462196460346668</c:v>
                </c:pt>
                <c:pt idx="2" formatCode="0">
                  <c:v>32.809497912419786</c:v>
                </c:pt>
                <c:pt idx="3" formatCode="0">
                  <c:v>40.252714806467147</c:v>
                </c:pt>
                <c:pt idx="5" formatCode="0">
                  <c:v>41.001164176735884</c:v>
                </c:pt>
                <c:pt idx="6" formatCode="0">
                  <c:v>32.08394024783739</c:v>
                </c:pt>
                <c:pt idx="8" formatCode="0">
                  <c:v>36.370498623041506</c:v>
                </c:pt>
                <c:pt idx="9" formatCode="0">
                  <c:v>36.788044544921746</c:v>
                </c:pt>
                <c:pt idx="11" formatCode="0">
                  <c:v>31.359218933266103</c:v>
                </c:pt>
                <c:pt idx="12" formatCode="0">
                  <c:v>42.223855113535606</c:v>
                </c:pt>
                <c:pt idx="13" formatCode="0">
                  <c:v>36.884882575801889</c:v>
                </c:pt>
                <c:pt idx="14" formatCode="0">
                  <c:v>33.577339212187582</c:v>
                </c:pt>
                <c:pt idx="15" formatCode="0">
                  <c:v>42.793791072109144</c:v>
                </c:pt>
                <c:pt idx="16" formatCode="0">
                  <c:v>37.397313436043014</c:v>
                </c:pt>
                <c:pt idx="18" formatCode="0">
                  <c:v>31.359218933266103</c:v>
                </c:pt>
                <c:pt idx="19" formatCode="0">
                  <c:v>34.05785561115475</c:v>
                </c:pt>
                <c:pt idx="20" formatCode="0">
                  <c:v>38.374210618032762</c:v>
                </c:pt>
                <c:pt idx="21" formatCode="0">
                  <c:v>40.867157636702153</c:v>
                </c:pt>
              </c:numCache>
            </c:numRef>
          </c:val>
          <c:extLst>
            <c:ext xmlns:c16="http://schemas.microsoft.com/office/drawing/2014/chart" uri="{C3380CC4-5D6E-409C-BE32-E72D297353CC}">
              <c16:uniqueId val="{00000000-3B2B-4C10-B591-DB22B9B5C68A}"/>
            </c:ext>
          </c:extLst>
        </c:ser>
        <c:dLbls>
          <c:showLegendKey val="0"/>
          <c:showVal val="0"/>
          <c:showCatName val="0"/>
          <c:showSerName val="0"/>
          <c:showPercent val="0"/>
          <c:showBubbleSize val="0"/>
        </c:dLbls>
        <c:gapWidth val="50"/>
        <c:overlap val="100"/>
        <c:axId val="-519042160"/>
        <c:axId val="-682788672"/>
      </c:barChart>
      <c:catAx>
        <c:axId val="-519042160"/>
        <c:scaling>
          <c:orientation val="maxMin"/>
        </c:scaling>
        <c:delete val="0"/>
        <c:axPos val="l"/>
        <c:numFmt formatCode="General" sourceLinked="0"/>
        <c:majorTickMark val="none"/>
        <c:minorTickMark val="none"/>
        <c:tickLblPos val="nextTo"/>
        <c:crossAx val="-682788672"/>
        <c:crosses val="autoZero"/>
        <c:auto val="1"/>
        <c:lblAlgn val="ctr"/>
        <c:lblOffset val="100"/>
        <c:noMultiLvlLbl val="0"/>
      </c:catAx>
      <c:valAx>
        <c:axId val="-682788672"/>
        <c:scaling>
          <c:orientation val="minMax"/>
          <c:max val="100"/>
          <c:min val="0"/>
        </c:scaling>
        <c:delete val="1"/>
        <c:axPos val="t"/>
        <c:numFmt formatCode="0" sourceLinked="1"/>
        <c:majorTickMark val="out"/>
        <c:minorTickMark val="none"/>
        <c:tickLblPos val="none"/>
        <c:crossAx val="-519042160"/>
        <c:crosses val="autoZero"/>
        <c:crossBetween val="between"/>
        <c:majorUnit val="20"/>
      </c:valAx>
      <c:spPr>
        <a:noFill/>
        <a:ln w="25400">
          <a:noFill/>
        </a:ln>
      </c:spPr>
    </c:plotArea>
    <c:plotVisOnly val="1"/>
    <c:dispBlanksAs val="gap"/>
    <c:showDLblsOverMax val="0"/>
  </c:chart>
  <c:spPr>
    <a:solidFill>
      <a:schemeClr val="bg1"/>
    </a:solidFill>
    <a:ln>
      <a:noFill/>
    </a:ln>
  </c:spPr>
  <c:txPr>
    <a:bodyPr/>
    <a:lstStyle/>
    <a:p>
      <a:pPr>
        <a:defRPr sz="1100">
          <a:solidFill>
            <a:schemeClr val="tx1"/>
          </a:solidFill>
          <a:latin typeface="Helvetica" pitchFamily="2" charset="0"/>
          <a:ea typeface="Verdana" pitchFamily="34" charset="0"/>
          <a:cs typeface="Verdana" pitchFamily="34" charset="0"/>
        </a:defRPr>
      </a:pPr>
      <a:endParaRPr lang="et-EE"/>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2AD5E-C75F-F842-BE74-607062F85ECE}" type="datetimeFigureOut">
              <a:rPr lang="et-EE" smtClean="0"/>
              <a:t>07.11.2022</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94939-B342-9643-9851-91D4B974B06B}" type="slidenum">
              <a:rPr lang="et-EE" smtClean="0"/>
              <a:t>‹#›</a:t>
            </a:fld>
            <a:endParaRPr lang="et-EE"/>
          </a:p>
        </p:txBody>
      </p:sp>
    </p:spTree>
    <p:extLst>
      <p:ext uri="{BB962C8B-B14F-4D97-AF65-F5344CB8AC3E}">
        <p14:creationId xmlns:p14="http://schemas.microsoft.com/office/powerpoint/2010/main" val="59726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2</a:t>
            </a:fld>
            <a:endParaRPr lang="et-EE"/>
          </a:p>
        </p:txBody>
      </p:sp>
    </p:spTree>
    <p:extLst>
      <p:ext uri="{BB962C8B-B14F-4D97-AF65-F5344CB8AC3E}">
        <p14:creationId xmlns:p14="http://schemas.microsoft.com/office/powerpoint/2010/main" val="267358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38</a:t>
            </a:fld>
            <a:endParaRPr lang="et-EE"/>
          </a:p>
        </p:txBody>
      </p:sp>
    </p:spTree>
    <p:extLst>
      <p:ext uri="{BB962C8B-B14F-4D97-AF65-F5344CB8AC3E}">
        <p14:creationId xmlns:p14="http://schemas.microsoft.com/office/powerpoint/2010/main" val="3491289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41</a:t>
            </a:fld>
            <a:endParaRPr lang="et-EE"/>
          </a:p>
        </p:txBody>
      </p:sp>
    </p:spTree>
    <p:extLst>
      <p:ext uri="{BB962C8B-B14F-4D97-AF65-F5344CB8AC3E}">
        <p14:creationId xmlns:p14="http://schemas.microsoft.com/office/powerpoint/2010/main" val="3898454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43</a:t>
            </a:fld>
            <a:endParaRPr lang="et-EE"/>
          </a:p>
        </p:txBody>
      </p:sp>
    </p:spTree>
    <p:extLst>
      <p:ext uri="{BB962C8B-B14F-4D97-AF65-F5344CB8AC3E}">
        <p14:creationId xmlns:p14="http://schemas.microsoft.com/office/powerpoint/2010/main" val="1963627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48</a:t>
            </a:fld>
            <a:endParaRPr lang="et-EE"/>
          </a:p>
        </p:txBody>
      </p:sp>
    </p:spTree>
    <p:extLst>
      <p:ext uri="{BB962C8B-B14F-4D97-AF65-F5344CB8AC3E}">
        <p14:creationId xmlns:p14="http://schemas.microsoft.com/office/powerpoint/2010/main" val="741141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49</a:t>
            </a:fld>
            <a:endParaRPr lang="et-EE"/>
          </a:p>
        </p:txBody>
      </p:sp>
    </p:spTree>
    <p:extLst>
      <p:ext uri="{BB962C8B-B14F-4D97-AF65-F5344CB8AC3E}">
        <p14:creationId xmlns:p14="http://schemas.microsoft.com/office/powerpoint/2010/main" val="2240967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3</a:t>
            </a:fld>
            <a:endParaRPr lang="et-EE"/>
          </a:p>
        </p:txBody>
      </p:sp>
    </p:spTree>
    <p:extLst>
      <p:ext uri="{BB962C8B-B14F-4D97-AF65-F5344CB8AC3E}">
        <p14:creationId xmlns:p14="http://schemas.microsoft.com/office/powerpoint/2010/main" val="362452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4</a:t>
            </a:fld>
            <a:endParaRPr lang="et-EE"/>
          </a:p>
        </p:txBody>
      </p:sp>
    </p:spTree>
    <p:extLst>
      <p:ext uri="{BB962C8B-B14F-4D97-AF65-F5344CB8AC3E}">
        <p14:creationId xmlns:p14="http://schemas.microsoft.com/office/powerpoint/2010/main" val="394930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10"/>
          </p:nvPr>
        </p:nvSpPr>
        <p:spPr/>
        <p:txBody>
          <a:bodyPr/>
          <a:lstStyle/>
          <a:p>
            <a:fld id="{28F94939-B342-9643-9851-91D4B974B06B}" type="slidenum">
              <a:rPr lang="et-EE" smtClean="0"/>
              <a:t>10</a:t>
            </a:fld>
            <a:endParaRPr lang="et-EE"/>
          </a:p>
        </p:txBody>
      </p:sp>
    </p:spTree>
    <p:extLst>
      <p:ext uri="{BB962C8B-B14F-4D97-AF65-F5344CB8AC3E}">
        <p14:creationId xmlns:p14="http://schemas.microsoft.com/office/powerpoint/2010/main" val="185302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13</a:t>
            </a:fld>
            <a:endParaRPr lang="et-EE"/>
          </a:p>
        </p:txBody>
      </p:sp>
    </p:spTree>
    <p:extLst>
      <p:ext uri="{BB962C8B-B14F-4D97-AF65-F5344CB8AC3E}">
        <p14:creationId xmlns:p14="http://schemas.microsoft.com/office/powerpoint/2010/main" val="1306356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15</a:t>
            </a:fld>
            <a:endParaRPr lang="et-EE"/>
          </a:p>
        </p:txBody>
      </p:sp>
    </p:spTree>
    <p:extLst>
      <p:ext uri="{BB962C8B-B14F-4D97-AF65-F5344CB8AC3E}">
        <p14:creationId xmlns:p14="http://schemas.microsoft.com/office/powerpoint/2010/main" val="672972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fld id="{28F94939-B342-9643-9851-91D4B974B06B}" type="slidenum">
              <a:rPr lang="et-EE" smtClean="0"/>
              <a:t>18</a:t>
            </a:fld>
            <a:endParaRPr lang="et-EE"/>
          </a:p>
        </p:txBody>
      </p:sp>
    </p:spTree>
    <p:extLst>
      <p:ext uri="{BB962C8B-B14F-4D97-AF65-F5344CB8AC3E}">
        <p14:creationId xmlns:p14="http://schemas.microsoft.com/office/powerpoint/2010/main" val="202762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28F94939-B342-9643-9851-91D4B974B06B}" type="slidenum">
              <a:rPr lang="et-EE" smtClean="0"/>
              <a:t>19</a:t>
            </a:fld>
            <a:endParaRPr lang="et-EE"/>
          </a:p>
        </p:txBody>
      </p:sp>
    </p:spTree>
    <p:extLst>
      <p:ext uri="{BB962C8B-B14F-4D97-AF65-F5344CB8AC3E}">
        <p14:creationId xmlns:p14="http://schemas.microsoft.com/office/powerpoint/2010/main" val="3123243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n-US" dirty="0"/>
          </a:p>
        </p:txBody>
      </p:sp>
      <p:sp>
        <p:nvSpPr>
          <p:cNvPr id="4" name="Slaidinumbri kohatäide 3"/>
          <p:cNvSpPr>
            <a:spLocks noGrp="1"/>
          </p:cNvSpPr>
          <p:nvPr>
            <p:ph type="sldNum" sz="quarter" idx="5"/>
          </p:nvPr>
        </p:nvSpPr>
        <p:spPr/>
        <p:txBody>
          <a:bodyPr/>
          <a:lstStyle/>
          <a:p>
            <a:fld id="{28F94939-B342-9643-9851-91D4B974B06B}" type="slidenum">
              <a:rPr lang="et-EE" smtClean="0"/>
              <a:t>22</a:t>
            </a:fld>
            <a:endParaRPr lang="et-EE"/>
          </a:p>
        </p:txBody>
      </p:sp>
    </p:spTree>
    <p:extLst>
      <p:ext uri="{BB962C8B-B14F-4D97-AF65-F5344CB8AC3E}">
        <p14:creationId xmlns:p14="http://schemas.microsoft.com/office/powerpoint/2010/main" val="4073252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itel Pilt vasakul">
    <p:bg>
      <p:bgPr>
        <a:solidFill>
          <a:schemeClr val="bg1"/>
        </a:solidFill>
        <a:effectLst/>
      </p:bgPr>
    </p:bg>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575999" y="0"/>
            <a:ext cx="4408923" cy="6858000"/>
          </a:xfrm>
          <a:custGeom>
            <a:avLst/>
            <a:gdLst>
              <a:gd name="connsiteX0" fmla="*/ 0 w 4408923"/>
              <a:gd name="connsiteY0" fmla="*/ 0 h 6858000"/>
              <a:gd name="connsiteX1" fmla="*/ 4408923 w 4408923"/>
              <a:gd name="connsiteY1" fmla="*/ 0 h 6858000"/>
              <a:gd name="connsiteX2" fmla="*/ 4408923 w 4408923"/>
              <a:gd name="connsiteY2" fmla="*/ 6858000 h 6858000"/>
              <a:gd name="connsiteX3" fmla="*/ 0 w 4408923"/>
              <a:gd name="connsiteY3" fmla="*/ 6858000 h 6858000"/>
              <a:gd name="connsiteX4" fmla="*/ 0 w 4408923"/>
              <a:gd name="connsiteY4" fmla="*/ 6034725 h 6858000"/>
              <a:gd name="connsiteX5" fmla="*/ 208 w 4408923"/>
              <a:gd name="connsiteY5" fmla="*/ 6034804 h 6858000"/>
              <a:gd name="connsiteX6" fmla="*/ 376702 w 4408923"/>
              <a:gd name="connsiteY6" fmla="*/ 6098185 h 6858000"/>
              <a:gd name="connsiteX7" fmla="*/ 1681141 w 4408923"/>
              <a:gd name="connsiteY7" fmla="*/ 4860459 h 6858000"/>
              <a:gd name="connsiteX8" fmla="*/ 460294 w 4408923"/>
              <a:gd name="connsiteY8" fmla="*/ 3540207 h 6858000"/>
              <a:gd name="connsiteX9" fmla="*/ 387188 w 4408923"/>
              <a:gd name="connsiteY9" fmla="*/ 3538866 h 6858000"/>
              <a:gd name="connsiteX10" fmla="*/ 10193 w 4408923"/>
              <a:gd name="connsiteY10" fmla="*/ 3599167 h 6858000"/>
              <a:gd name="connsiteX11" fmla="*/ 0 w 4408923"/>
              <a:gd name="connsiteY11" fmla="*/ 36029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8923" h="6858000">
                <a:moveTo>
                  <a:pt x="0" y="0"/>
                </a:moveTo>
                <a:lnTo>
                  <a:pt x="4408923" y="0"/>
                </a:lnTo>
                <a:lnTo>
                  <a:pt x="4408923" y="6858000"/>
                </a:lnTo>
                <a:lnTo>
                  <a:pt x="0" y="6858000"/>
                </a:lnTo>
                <a:lnTo>
                  <a:pt x="0" y="6034725"/>
                </a:lnTo>
                <a:lnTo>
                  <a:pt x="208" y="6034804"/>
                </a:lnTo>
                <a:cubicBezTo>
                  <a:pt x="118918" y="6073701"/>
                  <a:pt x="245346" y="6095777"/>
                  <a:pt x="376702" y="6098185"/>
                </a:cubicBezTo>
                <a:cubicBezTo>
                  <a:pt x="1077218" y="6111027"/>
                  <a:pt x="1658225" y="5559734"/>
                  <a:pt x="1681141" y="4860459"/>
                </a:cubicBezTo>
                <a:cubicBezTo>
                  <a:pt x="1704060" y="4161093"/>
                  <a:pt x="1160249" y="3573003"/>
                  <a:pt x="460294" y="3540207"/>
                </a:cubicBezTo>
                <a:lnTo>
                  <a:pt x="387188" y="3538866"/>
                </a:lnTo>
                <a:cubicBezTo>
                  <a:pt x="255819" y="3540201"/>
                  <a:pt x="129216" y="3561243"/>
                  <a:pt x="10193" y="3599167"/>
                </a:cubicBezTo>
                <a:lnTo>
                  <a:pt x="0" y="3602972"/>
                </a:lnTo>
                <a:close/>
              </a:path>
            </a:pathLst>
          </a:custGeom>
          <a:pattFill prst="pct5">
            <a:fgClr>
              <a:schemeClr val="accent1"/>
            </a:fgClr>
            <a:bgClr>
              <a:schemeClr val="bg1"/>
            </a:bgClr>
          </a:pattFill>
        </p:spPr>
        <p:txBody>
          <a:bodyPr wrap="square">
            <a:noAutofit/>
          </a:bodyPr>
          <a:lstStyle/>
          <a:p>
            <a:r>
              <a:rPr lang="en-US"/>
              <a:t>Click icon to add picture</a:t>
            </a:r>
            <a:endParaRPr lang="en-GB"/>
          </a:p>
        </p:txBody>
      </p:sp>
      <p:sp>
        <p:nvSpPr>
          <p:cNvPr id="2" name="Title 1"/>
          <p:cNvSpPr>
            <a:spLocks noGrp="1"/>
          </p:cNvSpPr>
          <p:nvPr>
            <p:ph type="ctrTitle"/>
          </p:nvPr>
        </p:nvSpPr>
        <p:spPr>
          <a:xfrm>
            <a:off x="5736841" y="2533153"/>
            <a:ext cx="6121239" cy="2387600"/>
          </a:xfrm>
        </p:spPr>
        <p:txBody>
          <a:bodyPr anchor="b"/>
          <a:lstStyle>
            <a:lvl1pPr algn="l">
              <a:defRPr lang="en-GB" sz="6000" b="1" i="0" u="none" strike="noStrike" baseline="0" smtClean="0"/>
            </a:lvl1pPr>
          </a:lstStyle>
          <a:p>
            <a:r>
              <a:rPr lang="en-US"/>
              <a:t>Click to edit Master title style</a:t>
            </a:r>
            <a:endParaRPr lang="et-EE" dirty="0"/>
          </a:p>
        </p:txBody>
      </p:sp>
      <p:sp>
        <p:nvSpPr>
          <p:cNvPr id="6" name="Slide Number Placeholder 5"/>
          <p:cNvSpPr>
            <a:spLocks noGrp="1"/>
          </p:cNvSpPr>
          <p:nvPr>
            <p:ph type="sldNum" sz="quarter" idx="12"/>
          </p:nvPr>
        </p:nvSpPr>
        <p:spPr/>
        <p:txBody>
          <a:bodyPr/>
          <a:lstStyle/>
          <a:p>
            <a:fld id="{9C3A84B4-50EE-4E03-B6D7-AB5456BA3390}" type="slidenum">
              <a:rPr lang="et-EE" smtClean="0"/>
              <a:t>‹#›</a:t>
            </a:fld>
            <a:endParaRPr lang="et-EE"/>
          </a:p>
        </p:txBody>
      </p:sp>
      <p:sp>
        <p:nvSpPr>
          <p:cNvPr id="8" name="Subtitle 2"/>
          <p:cNvSpPr>
            <a:spLocks noGrp="1"/>
          </p:cNvSpPr>
          <p:nvPr>
            <p:ph type="subTitle" idx="1"/>
          </p:nvPr>
        </p:nvSpPr>
        <p:spPr>
          <a:xfrm>
            <a:off x="5736839" y="5059254"/>
            <a:ext cx="6121239" cy="1559261"/>
          </a:xfrm>
        </p:spPr>
        <p:txBody>
          <a:bodyPr/>
          <a:lstStyle>
            <a:lvl1pPr marL="0" indent="0" algn="l">
              <a:buNone/>
              <a:defRPr sz="24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001" y="3538801"/>
            <a:ext cx="1974433" cy="2567689"/>
          </a:xfrm>
          <a:prstGeom prst="rect">
            <a:avLst/>
          </a:prstGeom>
        </p:spPr>
      </p:pic>
    </p:spTree>
    <p:extLst>
      <p:ext uri="{BB962C8B-B14F-4D97-AF65-F5344CB8AC3E}">
        <p14:creationId xmlns:p14="http://schemas.microsoft.com/office/powerpoint/2010/main" val="847376207"/>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itel pilt paremal">
    <p:bg>
      <p:bgPr>
        <a:solidFill>
          <a:schemeClr val="bg1"/>
        </a:solidFill>
        <a:effectLst/>
      </p:bgPr>
    </p:bg>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7783513" y="0"/>
            <a:ext cx="4408487" cy="6867525"/>
          </a:xfrm>
          <a:custGeom>
            <a:avLst/>
            <a:gdLst>
              <a:gd name="connsiteX0" fmla="*/ 0 w 4408487"/>
              <a:gd name="connsiteY0" fmla="*/ 0 h 6867525"/>
              <a:gd name="connsiteX1" fmla="*/ 4408487 w 4408487"/>
              <a:gd name="connsiteY1" fmla="*/ 0 h 6867525"/>
              <a:gd name="connsiteX2" fmla="*/ 4408487 w 4408487"/>
              <a:gd name="connsiteY2" fmla="*/ 6867525 h 6867525"/>
              <a:gd name="connsiteX3" fmla="*/ 0 w 4408487"/>
              <a:gd name="connsiteY3" fmla="*/ 6867525 h 6867525"/>
              <a:gd name="connsiteX4" fmla="*/ 0 w 4408487"/>
              <a:gd name="connsiteY4" fmla="*/ 6032186 h 6867525"/>
              <a:gd name="connsiteX5" fmla="*/ 108414 w 4408487"/>
              <a:gd name="connsiteY5" fmla="*/ 6062418 h 6867525"/>
              <a:gd name="connsiteX6" fmla="*/ 365715 w 4408487"/>
              <a:gd name="connsiteY6" fmla="*/ 6094106 h 6867525"/>
              <a:gd name="connsiteX7" fmla="*/ 1685089 w 4408487"/>
              <a:gd name="connsiteY7" fmla="*/ 4855586 h 6867525"/>
              <a:gd name="connsiteX8" fmla="*/ 456140 w 4408487"/>
              <a:gd name="connsiteY8" fmla="*/ 3527283 h 6867525"/>
              <a:gd name="connsiteX9" fmla="*/ 395862 w 4408487"/>
              <a:gd name="connsiteY9" fmla="*/ 3525881 h 6867525"/>
              <a:gd name="connsiteX10" fmla="*/ 15171 w 4408487"/>
              <a:gd name="connsiteY10" fmla="*/ 3582733 h 6867525"/>
              <a:gd name="connsiteX11" fmla="*/ 0 w 4408487"/>
              <a:gd name="connsiteY11" fmla="*/ 3588214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08487" h="6867525">
                <a:moveTo>
                  <a:pt x="0" y="0"/>
                </a:moveTo>
                <a:lnTo>
                  <a:pt x="4408487" y="0"/>
                </a:lnTo>
                <a:lnTo>
                  <a:pt x="4408487" y="6867525"/>
                </a:lnTo>
                <a:lnTo>
                  <a:pt x="0" y="6867525"/>
                </a:lnTo>
                <a:lnTo>
                  <a:pt x="0" y="6032186"/>
                </a:lnTo>
                <a:lnTo>
                  <a:pt x="108414" y="6062418"/>
                </a:lnTo>
                <a:cubicBezTo>
                  <a:pt x="191366" y="6081203"/>
                  <a:pt x="277410" y="6092051"/>
                  <a:pt x="365715" y="6094106"/>
                </a:cubicBezTo>
                <a:cubicBezTo>
                  <a:pt x="1071950" y="6110541"/>
                  <a:pt x="1660107" y="5558428"/>
                  <a:pt x="1685089" y="4855586"/>
                </a:cubicBezTo>
                <a:cubicBezTo>
                  <a:pt x="1710082" y="4152430"/>
                  <a:pt x="1162112" y="3560159"/>
                  <a:pt x="456140" y="3527283"/>
                </a:cubicBezTo>
                <a:lnTo>
                  <a:pt x="395862" y="3525881"/>
                </a:lnTo>
                <a:cubicBezTo>
                  <a:pt x="263387" y="3525881"/>
                  <a:pt x="135534" y="3545773"/>
                  <a:pt x="15171" y="3582733"/>
                </a:cubicBezTo>
                <a:lnTo>
                  <a:pt x="0" y="3588214"/>
                </a:lnTo>
                <a:close/>
              </a:path>
            </a:pathLst>
          </a:custGeom>
          <a:pattFill prst="pct5">
            <a:fgClr>
              <a:schemeClr val="accent1"/>
            </a:fgClr>
            <a:bgClr>
              <a:schemeClr val="bg1"/>
            </a:bgClr>
          </a:pattFill>
        </p:spPr>
        <p:txBody>
          <a:bodyPr wrap="square">
            <a:noAutofit/>
          </a:bodyPr>
          <a:lstStyle/>
          <a:p>
            <a:r>
              <a:rPr lang="en-US"/>
              <a:t>Click icon to add picture</a:t>
            </a:r>
            <a:endParaRPr lang="en-GB"/>
          </a:p>
        </p:txBody>
      </p:sp>
      <p:sp>
        <p:nvSpPr>
          <p:cNvPr id="2" name="Title 1"/>
          <p:cNvSpPr>
            <a:spLocks noGrp="1"/>
          </p:cNvSpPr>
          <p:nvPr>
            <p:ph type="ctrTitle"/>
          </p:nvPr>
        </p:nvSpPr>
        <p:spPr>
          <a:xfrm>
            <a:off x="1033103" y="2432434"/>
            <a:ext cx="6121239" cy="2387600"/>
          </a:xfrm>
        </p:spPr>
        <p:txBody>
          <a:bodyPr anchor="b"/>
          <a:lstStyle>
            <a:lvl1pPr algn="l">
              <a:defRPr lang="en-GB" sz="6000" b="1" i="0" u="none" strike="noStrike" baseline="0" smtClean="0"/>
            </a:lvl1pPr>
          </a:lstStyle>
          <a:p>
            <a:r>
              <a:rPr lang="en-US"/>
              <a:t>Click to edit Master title style</a:t>
            </a:r>
            <a:endParaRPr lang="et-EE" dirty="0"/>
          </a:p>
        </p:txBody>
      </p:sp>
      <p:sp>
        <p:nvSpPr>
          <p:cNvPr id="6" name="Slide Number Placeholder 5"/>
          <p:cNvSpPr>
            <a:spLocks noGrp="1"/>
          </p:cNvSpPr>
          <p:nvPr>
            <p:ph type="sldNum" sz="quarter" idx="12"/>
          </p:nvPr>
        </p:nvSpPr>
        <p:spPr/>
        <p:txBody>
          <a:bodyPr/>
          <a:lstStyle/>
          <a:p>
            <a:fld id="{9C3A84B4-50EE-4E03-B6D7-AB5456BA3390}" type="slidenum">
              <a:rPr lang="et-EE" smtClean="0"/>
              <a:t>‹#›</a:t>
            </a:fld>
            <a:endParaRPr lang="et-EE"/>
          </a:p>
        </p:txBody>
      </p:sp>
      <p:sp>
        <p:nvSpPr>
          <p:cNvPr id="8" name="Subtitle 2"/>
          <p:cNvSpPr>
            <a:spLocks noGrp="1"/>
          </p:cNvSpPr>
          <p:nvPr>
            <p:ph type="subTitle" idx="1"/>
          </p:nvPr>
        </p:nvSpPr>
        <p:spPr>
          <a:xfrm>
            <a:off x="1033103" y="4989511"/>
            <a:ext cx="6121239" cy="1559261"/>
          </a:xfrm>
        </p:spPr>
        <p:txBody>
          <a:bodyPr/>
          <a:lstStyle>
            <a:lvl1pPr marL="0" indent="0" algn="l">
              <a:buNone/>
              <a:defRPr sz="24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7355" y="3521459"/>
            <a:ext cx="1982054" cy="2577600"/>
          </a:xfrm>
          <a:prstGeom prst="rect">
            <a:avLst/>
          </a:prstGeom>
        </p:spPr>
      </p:pic>
    </p:spTree>
    <p:extLst>
      <p:ext uri="{BB962C8B-B14F-4D97-AF65-F5344CB8AC3E}">
        <p14:creationId xmlns:p14="http://schemas.microsoft.com/office/powerpoint/2010/main" val="46334863"/>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itel pilttaust tekst vasak">
    <p:bg>
      <p:bgPr>
        <a:solidFill>
          <a:schemeClr val="bg1"/>
        </a:solidFill>
        <a:effectLst/>
      </p:bgPr>
    </p:bg>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76000" y="0"/>
            <a:ext cx="11615999" cy="6858000"/>
          </a:xfrm>
          <a:custGeom>
            <a:avLst/>
            <a:gdLst>
              <a:gd name="connsiteX0" fmla="*/ 0 w 11615999"/>
              <a:gd name="connsiteY0" fmla="*/ 0 h 6858000"/>
              <a:gd name="connsiteX1" fmla="*/ 11615999 w 11615999"/>
              <a:gd name="connsiteY1" fmla="*/ 0 h 6858000"/>
              <a:gd name="connsiteX2" fmla="*/ 11615999 w 11615999"/>
              <a:gd name="connsiteY2" fmla="*/ 6858000 h 6858000"/>
              <a:gd name="connsiteX3" fmla="*/ 0 w 11615999"/>
              <a:gd name="connsiteY3" fmla="*/ 6858000 h 6858000"/>
              <a:gd name="connsiteX4" fmla="*/ 0 w 11615999"/>
              <a:gd name="connsiteY4" fmla="*/ 1594962 h 6858000"/>
              <a:gd name="connsiteX5" fmla="*/ 82764 w 11615999"/>
              <a:gd name="connsiteY5" fmla="*/ 1588262 h 6858000"/>
              <a:gd name="connsiteX6" fmla="*/ 509299 w 11615999"/>
              <a:gd name="connsiteY6" fmla="*/ 1095208 h 6858000"/>
              <a:gd name="connsiteX7" fmla="*/ 12380 w 11615999"/>
              <a:gd name="connsiteY7" fmla="*/ 560124 h 6858000"/>
              <a:gd name="connsiteX8" fmla="*/ 0 w 11615999"/>
              <a:gd name="connsiteY8" fmla="*/ 5598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5999" h="6858000">
                <a:moveTo>
                  <a:pt x="0" y="0"/>
                </a:moveTo>
                <a:lnTo>
                  <a:pt x="11615999" y="0"/>
                </a:lnTo>
                <a:lnTo>
                  <a:pt x="11615999" y="6858000"/>
                </a:lnTo>
                <a:lnTo>
                  <a:pt x="0" y="6858000"/>
                </a:lnTo>
                <a:lnTo>
                  <a:pt x="0" y="1594962"/>
                </a:lnTo>
                <a:lnTo>
                  <a:pt x="82764" y="1588262"/>
                </a:lnTo>
                <a:cubicBezTo>
                  <a:pt x="319087" y="1545109"/>
                  <a:pt x="501107" y="1343116"/>
                  <a:pt x="509299" y="1095208"/>
                </a:cubicBezTo>
                <a:cubicBezTo>
                  <a:pt x="518668" y="811736"/>
                  <a:pt x="297295" y="573361"/>
                  <a:pt x="12380" y="560124"/>
                </a:cubicBezTo>
                <a:lnTo>
                  <a:pt x="0" y="559899"/>
                </a:lnTo>
                <a:close/>
              </a:path>
            </a:pathLst>
          </a:custGeom>
          <a:pattFill prst="pct5">
            <a:fgClr>
              <a:schemeClr val="accent1"/>
            </a:fgClr>
            <a:bgClr>
              <a:schemeClr val="bg1"/>
            </a:bgClr>
          </a:pattFill>
        </p:spPr>
        <p:txBody>
          <a:bodyPr wrap="square">
            <a:noAutofit/>
          </a:bodyPr>
          <a:lstStyle>
            <a:lvl1pPr marL="0" indent="0">
              <a:buNone/>
              <a:defRPr/>
            </a:lvl1pPr>
          </a:lstStyle>
          <a:p>
            <a:r>
              <a:rPr lang="en-US"/>
              <a:t>Click icon to add picture</a:t>
            </a: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000" y="559559"/>
            <a:ext cx="797581" cy="1037230"/>
          </a:xfrm>
          <a:prstGeom prst="rect">
            <a:avLst/>
          </a:prstGeom>
        </p:spPr>
      </p:pic>
      <p:sp>
        <p:nvSpPr>
          <p:cNvPr id="4" name="Rectangle 3"/>
          <p:cNvSpPr/>
          <p:nvPr/>
        </p:nvSpPr>
        <p:spPr>
          <a:xfrm>
            <a:off x="11000284" y="6179439"/>
            <a:ext cx="880369" cy="308418"/>
          </a:xfrm>
          <a:prstGeom prst="rect">
            <a:avLst/>
          </a:prstGeom>
        </p:spPr>
        <p:txBody>
          <a:bodyPr wrap="none">
            <a:spAutoFit/>
          </a:bodyPr>
          <a:lstStyle/>
          <a:p>
            <a:fld id="{17CE275A-E327-4030-B2D3-F354B9DDFA2B}" type="datetime3">
              <a:rPr lang="et-EE" sz="1404" smtClean="0">
                <a:solidFill>
                  <a:schemeClr val="bg2">
                    <a:lumMod val="95000"/>
                  </a:schemeClr>
                </a:solidFill>
              </a:rPr>
              <a:pPr/>
              <a:t>07/11/22</a:t>
            </a:fld>
            <a:endParaRPr lang="en-GB" sz="1404">
              <a:solidFill>
                <a:schemeClr val="bg2">
                  <a:lumMod val="95000"/>
                </a:schemeClr>
              </a:solidFill>
            </a:endParaRPr>
          </a:p>
        </p:txBody>
      </p:sp>
      <p:sp>
        <p:nvSpPr>
          <p:cNvPr id="2" name="Title 1"/>
          <p:cNvSpPr>
            <a:spLocks noGrp="1"/>
          </p:cNvSpPr>
          <p:nvPr>
            <p:ph type="ctrTitle"/>
          </p:nvPr>
        </p:nvSpPr>
        <p:spPr>
          <a:xfrm>
            <a:off x="1033103" y="2327659"/>
            <a:ext cx="6121239" cy="2387600"/>
          </a:xfrm>
        </p:spPr>
        <p:txBody>
          <a:bodyPr anchor="b"/>
          <a:lstStyle>
            <a:lvl1pPr algn="l">
              <a:defRPr lang="en-GB" sz="6000" b="1" i="0" u="none" strike="noStrike" baseline="0" smtClean="0">
                <a:solidFill>
                  <a:schemeClr val="bg2">
                    <a:lumMod val="95000"/>
                  </a:schemeClr>
                </a:solidFill>
              </a:defRPr>
            </a:lvl1pPr>
          </a:lstStyle>
          <a:p>
            <a:r>
              <a:rPr lang="en-US"/>
              <a:t>Click to edit Master title style</a:t>
            </a:r>
            <a:endParaRPr lang="et-EE" dirty="0"/>
          </a:p>
        </p:txBody>
      </p:sp>
      <p:sp>
        <p:nvSpPr>
          <p:cNvPr id="8" name="Subtitle 2"/>
          <p:cNvSpPr>
            <a:spLocks noGrp="1"/>
          </p:cNvSpPr>
          <p:nvPr>
            <p:ph type="subTitle" idx="1"/>
          </p:nvPr>
        </p:nvSpPr>
        <p:spPr>
          <a:xfrm>
            <a:off x="1033103" y="4989511"/>
            <a:ext cx="6121239" cy="1559261"/>
          </a:xfrm>
        </p:spPr>
        <p:txBody>
          <a:bodyPr/>
          <a:lstStyle>
            <a:lvl1pPr marL="0" indent="0" algn="l">
              <a:buNone/>
              <a:defRPr sz="2400">
                <a:solidFill>
                  <a:schemeClr val="bg2">
                    <a:lumMod val="95000"/>
                  </a:schemeClr>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spTree>
    <p:extLst>
      <p:ext uri="{BB962C8B-B14F-4D97-AF65-F5344CB8AC3E}">
        <p14:creationId xmlns:p14="http://schemas.microsoft.com/office/powerpoint/2010/main" val="3794240691"/>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itel pilttaust tekst parem">
    <p:bg>
      <p:bgPr>
        <a:solidFill>
          <a:schemeClr val="bg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576000" y="0"/>
            <a:ext cx="11615999" cy="6858000"/>
          </a:xfrm>
          <a:custGeom>
            <a:avLst/>
            <a:gdLst>
              <a:gd name="connsiteX0" fmla="*/ 0 w 11615999"/>
              <a:gd name="connsiteY0" fmla="*/ 0 h 6858000"/>
              <a:gd name="connsiteX1" fmla="*/ 11615999 w 11615999"/>
              <a:gd name="connsiteY1" fmla="*/ 0 h 6858000"/>
              <a:gd name="connsiteX2" fmla="*/ 11615999 w 11615999"/>
              <a:gd name="connsiteY2" fmla="*/ 6858000 h 6858000"/>
              <a:gd name="connsiteX3" fmla="*/ 0 w 11615999"/>
              <a:gd name="connsiteY3" fmla="*/ 6858000 h 6858000"/>
              <a:gd name="connsiteX4" fmla="*/ 0 w 11615999"/>
              <a:gd name="connsiteY4" fmla="*/ 1594962 h 6858000"/>
              <a:gd name="connsiteX5" fmla="*/ 82764 w 11615999"/>
              <a:gd name="connsiteY5" fmla="*/ 1588262 h 6858000"/>
              <a:gd name="connsiteX6" fmla="*/ 509299 w 11615999"/>
              <a:gd name="connsiteY6" fmla="*/ 1095208 h 6858000"/>
              <a:gd name="connsiteX7" fmla="*/ 12380 w 11615999"/>
              <a:gd name="connsiteY7" fmla="*/ 560124 h 6858000"/>
              <a:gd name="connsiteX8" fmla="*/ 0 w 11615999"/>
              <a:gd name="connsiteY8" fmla="*/ 5598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5999" h="6858000">
                <a:moveTo>
                  <a:pt x="0" y="0"/>
                </a:moveTo>
                <a:lnTo>
                  <a:pt x="11615999" y="0"/>
                </a:lnTo>
                <a:lnTo>
                  <a:pt x="11615999" y="6858000"/>
                </a:lnTo>
                <a:lnTo>
                  <a:pt x="0" y="6858000"/>
                </a:lnTo>
                <a:lnTo>
                  <a:pt x="0" y="1594962"/>
                </a:lnTo>
                <a:lnTo>
                  <a:pt x="82764" y="1588262"/>
                </a:lnTo>
                <a:cubicBezTo>
                  <a:pt x="319087" y="1545109"/>
                  <a:pt x="501107" y="1343116"/>
                  <a:pt x="509299" y="1095208"/>
                </a:cubicBezTo>
                <a:cubicBezTo>
                  <a:pt x="518668" y="811736"/>
                  <a:pt x="297295" y="573361"/>
                  <a:pt x="12380" y="560124"/>
                </a:cubicBezTo>
                <a:lnTo>
                  <a:pt x="0" y="559899"/>
                </a:lnTo>
                <a:close/>
              </a:path>
            </a:pathLst>
          </a:custGeom>
          <a:pattFill prst="pct5">
            <a:fgClr>
              <a:schemeClr val="accent1"/>
            </a:fgClr>
            <a:bgClr>
              <a:schemeClr val="bg1"/>
            </a:bgClr>
          </a:pattFill>
        </p:spPr>
        <p:txBody>
          <a:bodyPr wrap="square">
            <a:noAutofit/>
          </a:bodyPr>
          <a:lstStyle>
            <a:lvl1pPr marL="0" indent="0">
              <a:buNone/>
              <a:defRPr/>
            </a:lvl1pPr>
          </a:lstStyle>
          <a:p>
            <a:r>
              <a:rPr lang="en-US"/>
              <a:t>Click icon to add picture</a:t>
            </a: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000" y="559559"/>
            <a:ext cx="797581" cy="1037230"/>
          </a:xfrm>
          <a:prstGeom prst="rect">
            <a:avLst/>
          </a:prstGeom>
        </p:spPr>
      </p:pic>
      <p:sp>
        <p:nvSpPr>
          <p:cNvPr id="4" name="Rectangle 3"/>
          <p:cNvSpPr/>
          <p:nvPr/>
        </p:nvSpPr>
        <p:spPr>
          <a:xfrm>
            <a:off x="686792" y="6179439"/>
            <a:ext cx="880369" cy="308418"/>
          </a:xfrm>
          <a:prstGeom prst="rect">
            <a:avLst/>
          </a:prstGeom>
        </p:spPr>
        <p:txBody>
          <a:bodyPr wrap="none">
            <a:spAutoFit/>
          </a:bodyPr>
          <a:lstStyle/>
          <a:p>
            <a:fld id="{17CE275A-E327-4030-B2D3-F354B9DDFA2B}" type="datetime3">
              <a:rPr lang="et-EE" sz="1404" smtClean="0">
                <a:solidFill>
                  <a:schemeClr val="bg2">
                    <a:lumMod val="95000"/>
                  </a:schemeClr>
                </a:solidFill>
              </a:rPr>
              <a:pPr/>
              <a:t>07/11/22</a:t>
            </a:fld>
            <a:endParaRPr lang="en-GB" sz="1404">
              <a:solidFill>
                <a:schemeClr val="bg2">
                  <a:lumMod val="95000"/>
                </a:schemeClr>
              </a:solidFill>
            </a:endParaRPr>
          </a:p>
        </p:txBody>
      </p:sp>
      <p:sp>
        <p:nvSpPr>
          <p:cNvPr id="2" name="Title 1"/>
          <p:cNvSpPr>
            <a:spLocks noGrp="1"/>
          </p:cNvSpPr>
          <p:nvPr>
            <p:ph type="ctrTitle"/>
          </p:nvPr>
        </p:nvSpPr>
        <p:spPr>
          <a:xfrm>
            <a:off x="5550513" y="2327659"/>
            <a:ext cx="6121239" cy="2387600"/>
          </a:xfrm>
        </p:spPr>
        <p:txBody>
          <a:bodyPr anchor="b"/>
          <a:lstStyle>
            <a:lvl1pPr algn="r">
              <a:defRPr lang="en-GB" sz="6000" b="1" i="0" u="none" strike="noStrike" baseline="0" smtClean="0">
                <a:solidFill>
                  <a:schemeClr val="bg2">
                    <a:lumMod val="95000"/>
                  </a:schemeClr>
                </a:solidFill>
              </a:defRPr>
            </a:lvl1pPr>
          </a:lstStyle>
          <a:p>
            <a:r>
              <a:rPr lang="en-US"/>
              <a:t>Click to edit Master title style</a:t>
            </a:r>
            <a:endParaRPr lang="et-EE" dirty="0"/>
          </a:p>
        </p:txBody>
      </p:sp>
      <p:sp>
        <p:nvSpPr>
          <p:cNvPr id="8" name="Subtitle 2"/>
          <p:cNvSpPr>
            <a:spLocks noGrp="1"/>
          </p:cNvSpPr>
          <p:nvPr>
            <p:ph type="subTitle" idx="1"/>
          </p:nvPr>
        </p:nvSpPr>
        <p:spPr>
          <a:xfrm>
            <a:off x="5550513" y="4989511"/>
            <a:ext cx="6121239" cy="1559261"/>
          </a:xfrm>
        </p:spPr>
        <p:txBody>
          <a:bodyPr/>
          <a:lstStyle>
            <a:lvl1pPr marL="0" indent="0" algn="r">
              <a:buNone/>
              <a:defRPr sz="2400">
                <a:solidFill>
                  <a:schemeClr val="bg2">
                    <a:lumMod val="95000"/>
                  </a:schemeClr>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spTree>
    <p:extLst>
      <p:ext uri="{BB962C8B-B14F-4D97-AF65-F5344CB8AC3E}">
        <p14:creationId xmlns:p14="http://schemas.microsoft.com/office/powerpoint/2010/main" val="2038704683"/>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itel vahele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20371" y="2573079"/>
            <a:ext cx="9051380" cy="861238"/>
          </a:xfrm>
        </p:spPr>
        <p:txBody>
          <a:bodyPr anchor="b"/>
          <a:lstStyle>
            <a:lvl1pPr algn="l">
              <a:defRPr lang="en-GB" sz="6000" b="1" i="0" u="none" strike="noStrike" baseline="0" smtClean="0">
                <a:solidFill>
                  <a:srgbClr val="AA1E3C"/>
                </a:solidFill>
                <a:latin typeface="Helvetica" panose="020B0604020202030204" pitchFamily="34" charset="0"/>
              </a:defRPr>
            </a:lvl1pPr>
          </a:lstStyle>
          <a:p>
            <a:r>
              <a:rPr lang="en-US"/>
              <a:t>Click to edit Master title style</a:t>
            </a:r>
            <a:endParaRPr lang="et-EE" dirty="0"/>
          </a:p>
        </p:txBody>
      </p:sp>
      <p:sp>
        <p:nvSpPr>
          <p:cNvPr id="8" name="Subtitle 2"/>
          <p:cNvSpPr>
            <a:spLocks noGrp="1"/>
          </p:cNvSpPr>
          <p:nvPr>
            <p:ph type="subTitle" idx="1"/>
          </p:nvPr>
        </p:nvSpPr>
        <p:spPr>
          <a:xfrm>
            <a:off x="2620371" y="3452844"/>
            <a:ext cx="9051380" cy="794602"/>
          </a:xfrm>
        </p:spPr>
        <p:txBody>
          <a:bodyPr>
            <a:normAutofit/>
          </a:bodyPr>
          <a:lstStyle>
            <a:lvl1pPr marL="0" indent="0" algn="l">
              <a:buNone/>
              <a:defRPr sz="60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162" y="2169001"/>
            <a:ext cx="1972111" cy="2567689"/>
          </a:xfrm>
          <a:prstGeom prst="rect">
            <a:avLst/>
          </a:prstGeom>
        </p:spPr>
      </p:pic>
    </p:spTree>
    <p:extLst>
      <p:ext uri="{BB962C8B-B14F-4D97-AF65-F5344CB8AC3E}">
        <p14:creationId xmlns:p14="http://schemas.microsoft.com/office/powerpoint/2010/main" val="1248446753"/>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Slaid üks sisukast">
    <p:spTree>
      <p:nvGrpSpPr>
        <p:cNvPr id="1" name=""/>
        <p:cNvGrpSpPr/>
        <p:nvPr/>
      </p:nvGrpSpPr>
      <p:grpSpPr>
        <a:xfrm>
          <a:off x="0" y="0"/>
          <a:ext cx="0" cy="0"/>
          <a:chOff x="0" y="0"/>
          <a:chExt cx="0" cy="0"/>
        </a:xfrm>
      </p:grpSpPr>
      <p:sp>
        <p:nvSpPr>
          <p:cNvPr id="6" name="Slide Number Placeholder 5"/>
          <p:cNvSpPr txBox="1">
            <a:spLocks/>
          </p:cNvSpPr>
          <p:nvPr/>
        </p:nvSpPr>
        <p:spPr>
          <a:xfrm>
            <a:off x="186071" y="6031614"/>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9" name="Slide Number Placeholder 5"/>
          <p:cNvSpPr txBox="1">
            <a:spLocks/>
          </p:cNvSpPr>
          <p:nvPr/>
        </p:nvSpPr>
        <p:spPr>
          <a:xfrm>
            <a:off x="186071" y="6482245"/>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10" name="Content Placeholder 2"/>
          <p:cNvSpPr>
            <a:spLocks noGrp="1"/>
          </p:cNvSpPr>
          <p:nvPr>
            <p:ph sz="half" idx="1"/>
          </p:nvPr>
        </p:nvSpPr>
        <p:spPr>
          <a:xfrm>
            <a:off x="1302488" y="1499191"/>
            <a:ext cx="10051312"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11" name="Title 1"/>
          <p:cNvSpPr>
            <a:spLocks noGrp="1"/>
          </p:cNvSpPr>
          <p:nvPr>
            <p:ph type="title"/>
          </p:nvPr>
        </p:nvSpPr>
        <p:spPr>
          <a:xfrm>
            <a:off x="1302488" y="457202"/>
            <a:ext cx="10051312" cy="425303"/>
          </a:xfrm>
        </p:spPr>
        <p:txBody>
          <a:bodyPr anchor="t">
            <a:noAutofit/>
          </a:bodyPr>
          <a:lstStyle>
            <a:lvl1pPr>
              <a:defRPr sz="3200">
                <a:solidFill>
                  <a:srgbClr val="A01E28"/>
                </a:solidFill>
                <a:latin typeface="Helvetica" panose="020B0604020202030204" pitchFamily="34" charset="0"/>
              </a:defRPr>
            </a:lvl1pPr>
          </a:lstStyle>
          <a:p>
            <a:r>
              <a:rPr lang="en-US"/>
              <a:t>Click to edit Master title style</a:t>
            </a:r>
            <a:endParaRPr lang="et-EE" dirty="0"/>
          </a:p>
        </p:txBody>
      </p:sp>
      <p:sp>
        <p:nvSpPr>
          <p:cNvPr id="12" name="Subtitle 2"/>
          <p:cNvSpPr>
            <a:spLocks noGrp="1"/>
          </p:cNvSpPr>
          <p:nvPr>
            <p:ph type="subTitle" idx="14"/>
          </p:nvPr>
        </p:nvSpPr>
        <p:spPr>
          <a:xfrm>
            <a:off x="1302488" y="940987"/>
            <a:ext cx="10051312" cy="435932"/>
          </a:xfrm>
        </p:spPr>
        <p:txBody>
          <a:bodyPr anchor="t">
            <a:normAutofit/>
          </a:bodyPr>
          <a:lstStyle>
            <a:lvl1pPr marL="0" indent="0" algn="l">
              <a:buNone/>
              <a:defRPr sz="18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spTree>
    <p:extLst>
      <p:ext uri="{BB962C8B-B14F-4D97-AF65-F5344CB8AC3E}">
        <p14:creationId xmlns:p14="http://schemas.microsoft.com/office/powerpoint/2010/main" val="3701399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Slaid kaks sisukas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02488" y="457202"/>
            <a:ext cx="10051312" cy="425303"/>
          </a:xfrm>
        </p:spPr>
        <p:txBody>
          <a:bodyPr anchor="t">
            <a:noAutofit/>
          </a:bodyPr>
          <a:lstStyle>
            <a:lvl1pPr>
              <a:defRPr sz="3200">
                <a:solidFill>
                  <a:srgbClr val="A01E28"/>
                </a:solidFill>
                <a:latin typeface="Helvetica" panose="020B0604020202030204" pitchFamily="34" charset="0"/>
              </a:defRPr>
            </a:lvl1pPr>
          </a:lstStyle>
          <a:p>
            <a:r>
              <a:rPr lang="et-EE" dirty="0" err="1"/>
              <a:t>kljahsdkljhalkjshd</a:t>
            </a:r>
            <a:endParaRPr lang="et-EE" dirty="0"/>
          </a:p>
        </p:txBody>
      </p:sp>
      <p:sp>
        <p:nvSpPr>
          <p:cNvPr id="3" name="Content Placeholder 2"/>
          <p:cNvSpPr>
            <a:spLocks noGrp="1"/>
          </p:cNvSpPr>
          <p:nvPr>
            <p:ph sz="half" idx="1"/>
          </p:nvPr>
        </p:nvSpPr>
        <p:spPr>
          <a:xfrm>
            <a:off x="1302488" y="1499191"/>
            <a:ext cx="4860000"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6" name="Slide Number Placeholder 5"/>
          <p:cNvSpPr txBox="1">
            <a:spLocks/>
          </p:cNvSpPr>
          <p:nvPr/>
        </p:nvSpPr>
        <p:spPr>
          <a:xfrm>
            <a:off x="186071" y="6031614"/>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9" name="Slide Number Placeholder 5"/>
          <p:cNvSpPr txBox="1">
            <a:spLocks/>
          </p:cNvSpPr>
          <p:nvPr/>
        </p:nvSpPr>
        <p:spPr>
          <a:xfrm>
            <a:off x="186071" y="6482245"/>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11" name="Content Placeholder 2"/>
          <p:cNvSpPr>
            <a:spLocks noGrp="1"/>
          </p:cNvSpPr>
          <p:nvPr>
            <p:ph sz="half" idx="13"/>
          </p:nvPr>
        </p:nvSpPr>
        <p:spPr>
          <a:xfrm>
            <a:off x="6493800" y="1499191"/>
            <a:ext cx="4860000"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14" name="Subtitle 2"/>
          <p:cNvSpPr>
            <a:spLocks noGrp="1"/>
          </p:cNvSpPr>
          <p:nvPr>
            <p:ph type="subTitle" idx="14"/>
          </p:nvPr>
        </p:nvSpPr>
        <p:spPr>
          <a:xfrm>
            <a:off x="1302488" y="940987"/>
            <a:ext cx="10051312" cy="435932"/>
          </a:xfrm>
        </p:spPr>
        <p:txBody>
          <a:bodyPr anchor="t">
            <a:normAutofit/>
          </a:bodyPr>
          <a:lstStyle>
            <a:lvl1pPr marL="0" indent="0" algn="l">
              <a:buNone/>
              <a:defRPr sz="18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spTree>
    <p:extLst>
      <p:ext uri="{BB962C8B-B14F-4D97-AF65-F5344CB8AC3E}">
        <p14:creationId xmlns:p14="http://schemas.microsoft.com/office/powerpoint/2010/main" val="3081868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laid kolm sisukasti">
    <p:spTree>
      <p:nvGrpSpPr>
        <p:cNvPr id="1" name=""/>
        <p:cNvGrpSpPr/>
        <p:nvPr/>
      </p:nvGrpSpPr>
      <p:grpSpPr>
        <a:xfrm>
          <a:off x="0" y="0"/>
          <a:ext cx="0" cy="0"/>
          <a:chOff x="0" y="0"/>
          <a:chExt cx="0" cy="0"/>
        </a:xfrm>
      </p:grpSpPr>
      <p:sp>
        <p:nvSpPr>
          <p:cNvPr id="6" name="Slide Number Placeholder 5"/>
          <p:cNvSpPr txBox="1">
            <a:spLocks/>
          </p:cNvSpPr>
          <p:nvPr/>
        </p:nvSpPr>
        <p:spPr>
          <a:xfrm>
            <a:off x="186071" y="6031614"/>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9" name="Slide Number Placeholder 5"/>
          <p:cNvSpPr txBox="1">
            <a:spLocks/>
          </p:cNvSpPr>
          <p:nvPr/>
        </p:nvSpPr>
        <p:spPr>
          <a:xfrm>
            <a:off x="186071" y="6482245"/>
            <a:ext cx="572387" cy="365125"/>
          </a:xfrm>
          <a:prstGeom prst="rect">
            <a:avLst/>
          </a:prstGeom>
        </p:spPr>
        <p:txBody>
          <a:bodyPr vert="horz" lIns="91440" tIns="45720" rIns="91440" bIns="45720" rtlCol="0" anchor="ctr"/>
          <a:lstStyle>
            <a:defPPr>
              <a:defRPr lang="et-E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3A84B4-50EE-4E03-B6D7-AB5456BA3390}" type="slidenum">
              <a:rPr lang="et-EE" sz="1200" smtClean="0"/>
              <a:pPr/>
              <a:t>‹#›</a:t>
            </a:fld>
            <a:endParaRPr lang="et-EE" sz="1200"/>
          </a:p>
        </p:txBody>
      </p:sp>
      <p:sp>
        <p:nvSpPr>
          <p:cNvPr id="11" name="Title 1"/>
          <p:cNvSpPr>
            <a:spLocks noGrp="1"/>
          </p:cNvSpPr>
          <p:nvPr>
            <p:ph type="title"/>
          </p:nvPr>
        </p:nvSpPr>
        <p:spPr>
          <a:xfrm>
            <a:off x="1302488" y="457202"/>
            <a:ext cx="10051312" cy="425303"/>
          </a:xfrm>
        </p:spPr>
        <p:txBody>
          <a:bodyPr anchor="t">
            <a:noAutofit/>
          </a:bodyPr>
          <a:lstStyle>
            <a:lvl1pPr>
              <a:defRPr sz="3200">
                <a:solidFill>
                  <a:srgbClr val="A01E28"/>
                </a:solidFill>
                <a:latin typeface="Helvetica" panose="020B0604020202030204" pitchFamily="34" charset="0"/>
              </a:defRPr>
            </a:lvl1pPr>
          </a:lstStyle>
          <a:p>
            <a:r>
              <a:rPr lang="en-US"/>
              <a:t>Click to edit Master title style</a:t>
            </a:r>
            <a:endParaRPr lang="et-EE" dirty="0"/>
          </a:p>
        </p:txBody>
      </p:sp>
      <p:sp>
        <p:nvSpPr>
          <p:cNvPr id="12" name="Subtitle 2"/>
          <p:cNvSpPr>
            <a:spLocks noGrp="1"/>
          </p:cNvSpPr>
          <p:nvPr>
            <p:ph type="subTitle" idx="14"/>
          </p:nvPr>
        </p:nvSpPr>
        <p:spPr>
          <a:xfrm>
            <a:off x="1302488" y="940987"/>
            <a:ext cx="10051312" cy="435932"/>
          </a:xfrm>
        </p:spPr>
        <p:txBody>
          <a:bodyPr anchor="t">
            <a:normAutofit/>
          </a:bodyPr>
          <a:lstStyle>
            <a:lvl1pPr marL="0" indent="0" algn="l">
              <a:buNone/>
              <a:defRPr sz="1800">
                <a:solidFill>
                  <a:srgbClr val="AA1E3C"/>
                </a:solidFill>
                <a:latin typeface="Helvetica" panose="020B060402020203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t-EE" dirty="0"/>
          </a:p>
        </p:txBody>
      </p:sp>
      <p:sp>
        <p:nvSpPr>
          <p:cNvPr id="7" name="Content Placeholder 2"/>
          <p:cNvSpPr>
            <a:spLocks noGrp="1"/>
          </p:cNvSpPr>
          <p:nvPr>
            <p:ph sz="half" idx="1"/>
          </p:nvPr>
        </p:nvSpPr>
        <p:spPr>
          <a:xfrm>
            <a:off x="1302487" y="1499191"/>
            <a:ext cx="3240000"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13" name="Content Placeholder 2"/>
          <p:cNvSpPr>
            <a:spLocks noGrp="1"/>
          </p:cNvSpPr>
          <p:nvPr>
            <p:ph sz="half" idx="15"/>
          </p:nvPr>
        </p:nvSpPr>
        <p:spPr>
          <a:xfrm>
            <a:off x="4708144" y="1499190"/>
            <a:ext cx="3240000"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
        <p:nvSpPr>
          <p:cNvPr id="14" name="Content Placeholder 2"/>
          <p:cNvSpPr>
            <a:spLocks noGrp="1"/>
          </p:cNvSpPr>
          <p:nvPr>
            <p:ph sz="half" idx="16"/>
          </p:nvPr>
        </p:nvSpPr>
        <p:spPr>
          <a:xfrm>
            <a:off x="8113801" y="1499189"/>
            <a:ext cx="3240000" cy="4885901"/>
          </a:xfrm>
        </p:spPr>
        <p:txBody>
          <a:bodyPr>
            <a:normAutofit/>
          </a:bodyPr>
          <a:lstStyle>
            <a:lvl1pPr marL="228594" indent="-228594">
              <a:buFontTx/>
              <a:buBlip>
                <a:blip r:embed="rId2"/>
              </a:buBlip>
              <a:defRPr sz="1400" baseline="0">
                <a:solidFill>
                  <a:schemeClr val="tx2"/>
                </a:solidFill>
              </a:defRPr>
            </a:lvl1pPr>
            <a:lvl2pPr marL="685783" indent="-228594">
              <a:buFontTx/>
              <a:buBlip>
                <a:blip r:embed="rId2"/>
              </a:buBlip>
              <a:defRPr sz="1400" baseline="0">
                <a:solidFill>
                  <a:schemeClr val="tx2"/>
                </a:solidFill>
              </a:defRPr>
            </a:lvl2pPr>
            <a:lvl3pPr marL="1142971" indent="-228594">
              <a:buFontTx/>
              <a:buBlip>
                <a:blip r:embed="rId2"/>
              </a:buBlip>
              <a:defRPr sz="1400" baseline="0">
                <a:solidFill>
                  <a:schemeClr val="tx2"/>
                </a:solidFill>
              </a:defRPr>
            </a:lvl3pPr>
            <a:lvl4pPr marL="1600160" indent="-228594">
              <a:buFontTx/>
              <a:buBlip>
                <a:blip r:embed="rId2"/>
              </a:buBlip>
              <a:defRPr sz="1400" baseline="0">
                <a:solidFill>
                  <a:schemeClr val="tx2"/>
                </a:solidFill>
              </a:defRPr>
            </a:lvl4pPr>
            <a:lvl5pPr marL="2057349" indent="-228594">
              <a:buFontTx/>
              <a:buBlip>
                <a:blip r:embed="rId2"/>
              </a:buBlip>
              <a:defRPr sz="1400"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dirty="0"/>
          </a:p>
        </p:txBody>
      </p:sp>
    </p:spTree>
    <p:extLst>
      <p:ext uri="{BB962C8B-B14F-4D97-AF65-F5344CB8AC3E}">
        <p14:creationId xmlns:p14="http://schemas.microsoft.com/office/powerpoint/2010/main" val="1206140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2488" y="365125"/>
            <a:ext cx="10051312" cy="1325563"/>
          </a:xfrm>
          <a:prstGeom prst="rect">
            <a:avLst/>
          </a:prstGeom>
        </p:spPr>
        <p:txBody>
          <a:bodyPr vert="horz" lIns="91440" tIns="45720" rIns="91440" bIns="45720" rtlCol="0" anchor="ctr">
            <a:normAutofit/>
          </a:bodyPr>
          <a:lstStyle/>
          <a:p>
            <a:r>
              <a:rPr lang="en-US"/>
              <a:t>Click to edit Master title style</a:t>
            </a:r>
            <a:endParaRPr lang="et-EE" dirty="0"/>
          </a:p>
        </p:txBody>
      </p:sp>
      <p:sp>
        <p:nvSpPr>
          <p:cNvPr id="3" name="Text Placeholder 2"/>
          <p:cNvSpPr>
            <a:spLocks noGrp="1"/>
          </p:cNvSpPr>
          <p:nvPr>
            <p:ph type="body" idx="1"/>
          </p:nvPr>
        </p:nvSpPr>
        <p:spPr>
          <a:xfrm>
            <a:off x="1302488" y="1825625"/>
            <a:ext cx="10051312"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t-EE" dirty="0"/>
          </a:p>
        </p:txBody>
      </p:sp>
      <p:sp>
        <p:nvSpPr>
          <p:cNvPr id="6" name="Slide Number Placeholder 5"/>
          <p:cNvSpPr>
            <a:spLocks noGrp="1"/>
          </p:cNvSpPr>
          <p:nvPr>
            <p:ph type="sldNum" sz="quarter" idx="4"/>
          </p:nvPr>
        </p:nvSpPr>
        <p:spPr>
          <a:xfrm>
            <a:off x="186072" y="6031614"/>
            <a:ext cx="452104" cy="365125"/>
          </a:xfrm>
          <a:prstGeom prst="rect">
            <a:avLst/>
          </a:prstGeom>
        </p:spPr>
        <p:txBody>
          <a:bodyPr vert="horz" lIns="91440" tIns="45720" rIns="91440" bIns="45720" rtlCol="0" anchor="ctr"/>
          <a:lstStyle>
            <a:lvl1pPr algn="r">
              <a:defRPr sz="1200">
                <a:solidFill>
                  <a:schemeClr val="bg1"/>
                </a:solidFill>
              </a:defRPr>
            </a:lvl1pPr>
          </a:lstStyle>
          <a:p>
            <a:fld id="{9C3A84B4-50EE-4E03-B6D7-AB5456BA3390}" type="slidenum">
              <a:rPr lang="et-EE" smtClean="0"/>
              <a:pPr/>
              <a:t>‹#›</a:t>
            </a:fld>
            <a:endParaRPr lang="et-EE"/>
          </a:p>
        </p:txBody>
      </p:sp>
    </p:spTree>
    <p:extLst>
      <p:ext uri="{BB962C8B-B14F-4D97-AF65-F5344CB8AC3E}">
        <p14:creationId xmlns:p14="http://schemas.microsoft.com/office/powerpoint/2010/main" val="358243805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52" r:id="rId7"/>
    <p:sldLayoutId id="2147483666" r:id="rId8"/>
  </p:sldLayoutIdLst>
  <p:hf hdr="0" ftr="0" dt="0"/>
  <p:txStyles>
    <p:titleStyle>
      <a:lvl1pPr algn="l" defTabSz="914377" rtl="0" eaLnBrk="1" latinLnBrk="0" hangingPunct="1">
        <a:lnSpc>
          <a:spcPct val="90000"/>
        </a:lnSpc>
        <a:spcBef>
          <a:spcPct val="0"/>
        </a:spcBef>
        <a:buNone/>
        <a:defRPr sz="5000" kern="1200">
          <a:solidFill>
            <a:srgbClr val="A01E28"/>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liis@turu-uuringute.ee"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66"/>
          <p:cNvSpPr>
            <a:spLocks noGrp="1"/>
          </p:cNvSpPr>
          <p:nvPr>
            <p:ph type="ctrTitle"/>
          </p:nvPr>
        </p:nvSpPr>
        <p:spPr/>
        <p:txBody>
          <a:bodyPr>
            <a:normAutofit/>
          </a:bodyPr>
          <a:lstStyle/>
          <a:p>
            <a:r>
              <a:rPr lang="en-GB" sz="5400" dirty="0" err="1"/>
              <a:t>Laste</a:t>
            </a:r>
            <a:r>
              <a:rPr lang="en-GB" sz="5400" dirty="0"/>
              <a:t> </a:t>
            </a:r>
            <a:r>
              <a:rPr lang="en-GB" sz="5400" dirty="0" err="1"/>
              <a:t>liiklusohutus</a:t>
            </a:r>
            <a:endParaRPr lang="en-GB" sz="5400" dirty="0"/>
          </a:p>
        </p:txBody>
      </p:sp>
      <p:sp>
        <p:nvSpPr>
          <p:cNvPr id="68" name="Subtitle 67"/>
          <p:cNvSpPr>
            <a:spLocks noGrp="1"/>
          </p:cNvSpPr>
          <p:nvPr>
            <p:ph type="subTitle" idx="1"/>
          </p:nvPr>
        </p:nvSpPr>
        <p:spPr/>
        <p:txBody>
          <a:bodyPr/>
          <a:lstStyle/>
          <a:p>
            <a:r>
              <a:rPr lang="en-GB" dirty="0" err="1"/>
              <a:t>Transpordiamet</a:t>
            </a:r>
            <a:endParaRPr lang="en-GB" dirty="0"/>
          </a:p>
          <a:p>
            <a:r>
              <a:rPr lang="en-GB" dirty="0"/>
              <a:t>10/202</a:t>
            </a:r>
            <a:r>
              <a:rPr lang="et-EE" dirty="0"/>
              <a:t>2</a:t>
            </a:r>
            <a:endParaRPr lang="en-GB" dirty="0"/>
          </a:p>
        </p:txBody>
      </p:sp>
      <p:pic>
        <p:nvPicPr>
          <p:cNvPr id="10" name="Picture Placeholder 9">
            <a:extLst>
              <a:ext uri="{FF2B5EF4-FFF2-40B4-BE49-F238E27FC236}">
                <a16:creationId xmlns:a16="http://schemas.microsoft.com/office/drawing/2014/main" id="{BA012BAB-54B7-1C46-9434-F34995A9424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33929" r="33929"/>
          <a:stretch>
            <a:fillRect/>
          </a:stretch>
        </p:blipFill>
        <p:spPr/>
      </p:pic>
    </p:spTree>
    <p:extLst>
      <p:ext uri="{BB962C8B-B14F-4D97-AF65-F5344CB8AC3E}">
        <p14:creationId xmlns:p14="http://schemas.microsoft.com/office/powerpoint/2010/main" val="2088540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487FE-DD67-6D45-BED4-D4E7F9641E11}"/>
              </a:ext>
            </a:extLst>
          </p:cNvPr>
          <p:cNvSpPr>
            <a:spLocks noGrp="1"/>
          </p:cNvSpPr>
          <p:nvPr>
            <p:ph sz="half" idx="1"/>
          </p:nvPr>
        </p:nvSpPr>
        <p:spPr/>
        <p:txBody>
          <a:bodyPr wrap="square">
            <a:noAutofit/>
          </a:bodyPr>
          <a:lstStyle/>
          <a:p>
            <a:r>
              <a:rPr lang="et-EE" dirty="0">
                <a:solidFill>
                  <a:srgbClr val="A01E28"/>
                </a:solidFill>
              </a:rPr>
              <a:t>6</a:t>
            </a:r>
            <a:r>
              <a:rPr lang="et-EE" dirty="0">
                <a:solidFill>
                  <a:schemeClr val="accent1"/>
                </a:solidFill>
              </a:rPr>
              <a:t>–</a:t>
            </a:r>
            <a:r>
              <a:rPr lang="et-EE" dirty="0">
                <a:solidFill>
                  <a:srgbClr val="A01E28"/>
                </a:solidFill>
              </a:rPr>
              <a:t>14-aastastest lastest (nende endi sõnul) kannab pimeda ajal väljas olles helkurit alati 56% ja sageli 32%, s.o kokku 88% ehk 111</a:t>
            </a:r>
            <a:r>
              <a:rPr lang="et-EE" dirty="0">
                <a:solidFill>
                  <a:schemeClr val="accent1"/>
                </a:solidFill>
              </a:rPr>
              <a:t>–</a:t>
            </a:r>
            <a:r>
              <a:rPr lang="et-EE" dirty="0">
                <a:solidFill>
                  <a:srgbClr val="A01E28"/>
                </a:solidFill>
              </a:rPr>
              <a:t>121 tuhat vastavas vanuses last. </a:t>
            </a:r>
            <a:r>
              <a:rPr lang="et-EE" dirty="0">
                <a:solidFill>
                  <a:schemeClr val="tx1"/>
                </a:solidFill>
              </a:rPr>
              <a:t>See näitaja pole eelnevate aastatega võrreldes oluliselt muutunud. Lisaks kannab 8% lastest helkurit mõnikord.</a:t>
            </a:r>
          </a:p>
          <a:p>
            <a:r>
              <a:rPr lang="et-EE" dirty="0">
                <a:solidFill>
                  <a:schemeClr val="tx1"/>
                </a:solidFill>
              </a:rPr>
              <a:t>Nende laste osakaal, kes ei kanna helkurit mitte kunagi, on väga väike – 1%. Võrreldes 2020. aastaga on helkurikandjate üldosa jäänud viimastel aastatel endiseks, ent vähenenud nende osakaal, kes seda alati kannavad. </a:t>
            </a:r>
          </a:p>
          <a:p>
            <a:r>
              <a:rPr lang="et-EE" dirty="0">
                <a:solidFill>
                  <a:schemeClr val="tx1"/>
                </a:solidFill>
              </a:rPr>
              <a:t>Helkuri kandmine on keskmisest pisut tavalisem 6-9-aastaste ja Lääne- ja Kesk-Eesti, maa- ja väikelinnade laste seas.</a:t>
            </a:r>
          </a:p>
          <a:p>
            <a:pPr marL="0" indent="0">
              <a:buNone/>
            </a:pPr>
            <a:endParaRPr lang="et-EE" dirty="0">
              <a:solidFill>
                <a:schemeClr val="tx1"/>
              </a:solidFill>
            </a:endParaRPr>
          </a:p>
          <a:p>
            <a:pPr marL="0" indent="0">
              <a:buNone/>
            </a:pPr>
            <a:endParaRPr lang="et-EE" dirty="0"/>
          </a:p>
          <a:p>
            <a:endParaRPr lang="en-GB" dirty="0"/>
          </a:p>
          <a:p>
            <a:endParaRPr lang="en-GB" dirty="0"/>
          </a:p>
        </p:txBody>
      </p:sp>
      <p:sp>
        <p:nvSpPr>
          <p:cNvPr id="3" name="Title 2">
            <a:extLst>
              <a:ext uri="{FF2B5EF4-FFF2-40B4-BE49-F238E27FC236}">
                <a16:creationId xmlns:a16="http://schemas.microsoft.com/office/drawing/2014/main" id="{335AB03E-EB73-CF4A-9A67-A17D4DDEC2FF}"/>
              </a:ext>
            </a:extLst>
          </p:cNvPr>
          <p:cNvSpPr>
            <a:spLocks noGrp="1"/>
          </p:cNvSpPr>
          <p:nvPr>
            <p:ph type="title"/>
          </p:nvPr>
        </p:nvSpPr>
        <p:spPr/>
        <p:txBody>
          <a:bodyPr/>
          <a:lstStyle/>
          <a:p>
            <a:r>
              <a:rPr lang="en-GB" dirty="0" err="1"/>
              <a:t>Helkuri</a:t>
            </a:r>
            <a:r>
              <a:rPr lang="en-GB" dirty="0"/>
              <a:t> </a:t>
            </a:r>
            <a:r>
              <a:rPr lang="en-GB" dirty="0" err="1"/>
              <a:t>kandmine</a:t>
            </a:r>
            <a:r>
              <a:rPr lang="en-GB" dirty="0"/>
              <a:t> </a:t>
            </a:r>
            <a:r>
              <a:rPr lang="en-GB" dirty="0" err="1"/>
              <a:t>pimeda</a:t>
            </a:r>
            <a:r>
              <a:rPr lang="en-GB" dirty="0"/>
              <a:t> </a:t>
            </a:r>
            <a:r>
              <a:rPr lang="en-GB" dirty="0" err="1"/>
              <a:t>ajal</a:t>
            </a:r>
            <a:endParaRPr lang="en-GB" dirty="0"/>
          </a:p>
        </p:txBody>
      </p:sp>
      <p:sp>
        <p:nvSpPr>
          <p:cNvPr id="4" name="Subtitle 6">
            <a:extLst>
              <a:ext uri="{FF2B5EF4-FFF2-40B4-BE49-F238E27FC236}">
                <a16:creationId xmlns:a16="http://schemas.microsoft.com/office/drawing/2014/main" id="{776F95FB-2B08-0346-A617-D8F1593023A5}"/>
              </a:ext>
            </a:extLst>
          </p:cNvPr>
          <p:cNvSpPr>
            <a:spLocks noGrp="1"/>
          </p:cNvSpPr>
          <p:nvPr>
            <p:ph type="subTitle" idx="14"/>
          </p:nvPr>
        </p:nvSpPr>
        <p:spPr>
          <a:xfrm>
            <a:off x="1302488" y="940987"/>
            <a:ext cx="10051312" cy="435932"/>
          </a:xfrm>
        </p:spPr>
        <p:txBody>
          <a:bodyPr/>
          <a:lstStyle/>
          <a:p>
            <a:r>
              <a:rPr lang="et-EE" dirty="0"/>
              <a:t>(Slaid 10)</a:t>
            </a:r>
          </a:p>
        </p:txBody>
      </p:sp>
    </p:spTree>
    <p:extLst>
      <p:ext uri="{BB962C8B-B14F-4D97-AF65-F5344CB8AC3E}">
        <p14:creationId xmlns:p14="http://schemas.microsoft.com/office/powerpoint/2010/main" val="1294662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isu kohatäide 10">
            <a:extLst>
              <a:ext uri="{FF2B5EF4-FFF2-40B4-BE49-F238E27FC236}">
                <a16:creationId xmlns:a16="http://schemas.microsoft.com/office/drawing/2014/main" id="{B149B39D-88AF-CDBA-C6D3-E15DF635E23A}"/>
              </a:ext>
            </a:extLst>
          </p:cNvPr>
          <p:cNvPicPr>
            <a:picLocks noGrp="1" noChangeAspect="1"/>
          </p:cNvPicPr>
          <p:nvPr>
            <p:ph sz="half" idx="13"/>
          </p:nvPr>
        </p:nvPicPr>
        <p:blipFill>
          <a:blip r:embed="rId2"/>
          <a:stretch>
            <a:fillRect/>
          </a:stretch>
        </p:blipFill>
        <p:spPr>
          <a:xfrm>
            <a:off x="6567058" y="1498600"/>
            <a:ext cx="4714146" cy="4886325"/>
          </a:xfrm>
          <a:prstGeom prst="rect">
            <a:avLst/>
          </a:prstGeom>
        </p:spPr>
      </p:pic>
      <p:sp>
        <p:nvSpPr>
          <p:cNvPr id="2" name="Title 1">
            <a:extLst>
              <a:ext uri="{FF2B5EF4-FFF2-40B4-BE49-F238E27FC236}">
                <a16:creationId xmlns:a16="http://schemas.microsoft.com/office/drawing/2014/main" id="{EA58B2E0-0E97-364C-BA81-76242F18106B}"/>
              </a:ext>
            </a:extLst>
          </p:cNvPr>
          <p:cNvSpPr>
            <a:spLocks noGrp="1"/>
          </p:cNvSpPr>
          <p:nvPr>
            <p:ph type="title"/>
          </p:nvPr>
        </p:nvSpPr>
        <p:spPr/>
        <p:txBody>
          <a:bodyPr/>
          <a:lstStyle/>
          <a:p>
            <a:r>
              <a:rPr lang="en-GB" dirty="0" err="1"/>
              <a:t>Helkuri</a:t>
            </a:r>
            <a:r>
              <a:rPr lang="en-GB" dirty="0"/>
              <a:t> </a:t>
            </a:r>
            <a:r>
              <a:rPr lang="en-GB" dirty="0" err="1"/>
              <a:t>kandmine</a:t>
            </a:r>
            <a:r>
              <a:rPr lang="en-GB" dirty="0"/>
              <a:t> </a:t>
            </a:r>
            <a:r>
              <a:rPr lang="en-GB" dirty="0" err="1"/>
              <a:t>pimeda</a:t>
            </a:r>
            <a:r>
              <a:rPr lang="en-GB" dirty="0"/>
              <a:t> </a:t>
            </a:r>
            <a:r>
              <a:rPr lang="en-GB" dirty="0" err="1"/>
              <a:t>ajal</a:t>
            </a:r>
            <a:endParaRPr lang="et-EE" dirty="0"/>
          </a:p>
        </p:txBody>
      </p:sp>
      <p:sp>
        <p:nvSpPr>
          <p:cNvPr id="5" name="Subtitle 4">
            <a:extLst>
              <a:ext uri="{FF2B5EF4-FFF2-40B4-BE49-F238E27FC236}">
                <a16:creationId xmlns:a16="http://schemas.microsoft.com/office/drawing/2014/main" id="{68E1FE1E-307A-EB42-A2E5-3714EF493F4B}"/>
              </a:ext>
            </a:extLst>
          </p:cNvPr>
          <p:cNvSpPr>
            <a:spLocks noGrp="1"/>
          </p:cNvSpPr>
          <p:nvPr>
            <p:ph type="subTitle" idx="14"/>
          </p:nvPr>
        </p:nvSpPr>
        <p:spPr/>
        <p:txBody>
          <a:bodyPr/>
          <a:lstStyle/>
          <a:p>
            <a:r>
              <a:rPr lang="et-EE" dirty="0"/>
              <a:t>Helkuri kandmine</a:t>
            </a:r>
          </a:p>
          <a:p>
            <a:endParaRPr lang="et-EE" dirty="0"/>
          </a:p>
        </p:txBody>
      </p:sp>
      <p:cxnSp>
        <p:nvCxnSpPr>
          <p:cNvPr id="9" name="Straight Connector 8">
            <a:extLst>
              <a:ext uri="{FF2B5EF4-FFF2-40B4-BE49-F238E27FC236}">
                <a16:creationId xmlns:a16="http://schemas.microsoft.com/office/drawing/2014/main" id="{A11ADE9F-976B-3F46-81B6-51C83A5992A6}"/>
              </a:ext>
            </a:extLst>
          </p:cNvPr>
          <p:cNvCxnSpPr/>
          <p:nvPr/>
        </p:nvCxnSpPr>
        <p:spPr>
          <a:xfrm>
            <a:off x="10455423" y="2028258"/>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pic>
        <p:nvPicPr>
          <p:cNvPr id="7" name="Sisu kohatäide 6">
            <a:extLst>
              <a:ext uri="{FF2B5EF4-FFF2-40B4-BE49-F238E27FC236}">
                <a16:creationId xmlns:a16="http://schemas.microsoft.com/office/drawing/2014/main" id="{E180A387-1B61-7A90-9F86-5BF5AAA4AAEF}"/>
              </a:ext>
            </a:extLst>
          </p:cNvPr>
          <p:cNvPicPr>
            <a:picLocks noGrp="1" noChangeAspect="1"/>
          </p:cNvPicPr>
          <p:nvPr>
            <p:ph sz="half" idx="1"/>
          </p:nvPr>
        </p:nvPicPr>
        <p:blipFill>
          <a:blip r:embed="rId3"/>
          <a:stretch>
            <a:fillRect/>
          </a:stretch>
        </p:blipFill>
        <p:spPr>
          <a:xfrm>
            <a:off x="1444871" y="1498600"/>
            <a:ext cx="4574682" cy="4886325"/>
          </a:xfrm>
          <a:prstGeom prst="rect">
            <a:avLst/>
          </a:prstGeom>
        </p:spPr>
      </p:pic>
    </p:spTree>
    <p:extLst>
      <p:ext uri="{BB962C8B-B14F-4D97-AF65-F5344CB8AC3E}">
        <p14:creationId xmlns:p14="http://schemas.microsoft.com/office/powerpoint/2010/main" val="75530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95361" y="3429000"/>
            <a:ext cx="9051380" cy="861238"/>
          </a:xfrm>
        </p:spPr>
        <p:txBody>
          <a:bodyPr>
            <a:normAutofit fontScale="90000"/>
          </a:bodyPr>
          <a:lstStyle/>
          <a:p>
            <a:r>
              <a:rPr lang="en-GB" dirty="0" err="1"/>
              <a:t>Elektritõukerattaga</a:t>
            </a:r>
            <a:r>
              <a:rPr lang="en-GB" dirty="0"/>
              <a:t> </a:t>
            </a:r>
            <a:r>
              <a:rPr lang="en-GB" dirty="0" err="1"/>
              <a:t>sõitmine</a:t>
            </a:r>
            <a:endParaRPr lang="en-GB" dirty="0"/>
          </a:p>
        </p:txBody>
      </p:sp>
    </p:spTree>
    <p:extLst>
      <p:ext uri="{BB962C8B-B14F-4D97-AF65-F5344CB8AC3E}">
        <p14:creationId xmlns:p14="http://schemas.microsoft.com/office/powerpoint/2010/main" val="278753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u kohatäide 5">
            <a:extLst>
              <a:ext uri="{FF2B5EF4-FFF2-40B4-BE49-F238E27FC236}">
                <a16:creationId xmlns:a16="http://schemas.microsoft.com/office/drawing/2014/main" id="{CED91F95-592A-4DF7-1587-8288E31A8C96}"/>
              </a:ext>
            </a:extLst>
          </p:cNvPr>
          <p:cNvPicPr>
            <a:picLocks noGrp="1" noChangeAspect="1"/>
          </p:cNvPicPr>
          <p:nvPr>
            <p:ph sz="half" idx="13"/>
          </p:nvPr>
        </p:nvPicPr>
        <p:blipFill>
          <a:blip r:embed="rId3"/>
          <a:stretch>
            <a:fillRect/>
          </a:stretch>
        </p:blipFill>
        <p:spPr>
          <a:xfrm>
            <a:off x="6497713" y="1509247"/>
            <a:ext cx="4852837" cy="4865030"/>
          </a:xfrm>
          <a:prstGeom prst="rect">
            <a:avLst/>
          </a:prstGeom>
        </p:spPr>
      </p:pic>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Elektritõukerattaga</a:t>
            </a:r>
            <a:r>
              <a:rPr lang="en-GB" dirty="0"/>
              <a:t> </a:t>
            </a:r>
            <a:r>
              <a:rPr lang="en-GB" dirty="0" err="1"/>
              <a:t>sõitmine</a:t>
            </a:r>
            <a:endParaRPr lang="et-EE" dirty="0"/>
          </a:p>
        </p:txBody>
      </p:sp>
      <p:cxnSp>
        <p:nvCxnSpPr>
          <p:cNvPr id="11" name="Straight Connector 10">
            <a:extLst>
              <a:ext uri="{FF2B5EF4-FFF2-40B4-BE49-F238E27FC236}">
                <a16:creationId xmlns:a16="http://schemas.microsoft.com/office/drawing/2014/main" id="{68423B3E-3295-8845-96C5-A2C2660BBC58}"/>
              </a:ext>
            </a:extLst>
          </p:cNvPr>
          <p:cNvCxnSpPr/>
          <p:nvPr/>
        </p:nvCxnSpPr>
        <p:spPr>
          <a:xfrm>
            <a:off x="8834265"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sp>
        <p:nvSpPr>
          <p:cNvPr id="4" name="Content Placeholder 3">
            <a:extLst>
              <a:ext uri="{FF2B5EF4-FFF2-40B4-BE49-F238E27FC236}">
                <a16:creationId xmlns:a16="http://schemas.microsoft.com/office/drawing/2014/main" id="{7A3EF071-D188-CC45-88EA-64A44F0876DD}"/>
              </a:ext>
            </a:extLst>
          </p:cNvPr>
          <p:cNvSpPr>
            <a:spLocks noGrp="1"/>
          </p:cNvSpPr>
          <p:nvPr>
            <p:ph sz="half" idx="1"/>
          </p:nvPr>
        </p:nvSpPr>
        <p:spPr/>
        <p:txBody>
          <a:bodyPr/>
          <a:lstStyle/>
          <a:p>
            <a:r>
              <a:rPr lang="et-EE" dirty="0">
                <a:solidFill>
                  <a:srgbClr val="A01E28"/>
                </a:solidFill>
              </a:rPr>
              <a:t>Elektritõukerattaga on viimase 12 kuu jooksul sõitnud 32% 6</a:t>
            </a:r>
            <a:r>
              <a:rPr lang="et-EE" dirty="0">
                <a:solidFill>
                  <a:schemeClr val="accent1"/>
                </a:solidFill>
              </a:rPr>
              <a:t>–</a:t>
            </a:r>
            <a:r>
              <a:rPr lang="et-EE" dirty="0">
                <a:solidFill>
                  <a:srgbClr val="A01E28"/>
                </a:solidFill>
              </a:rPr>
              <a:t>14-aastastest lastest, s.o 35-49 tuhat last. </a:t>
            </a:r>
            <a:r>
              <a:rPr lang="et-EE" dirty="0"/>
              <a:t>Eelmise aastaga võrreldes on elektritõukeratta kasutajaid lisandund 9% - 6-9-aastaste seas on kasutajaskond tõusnud 4%, samas kui 10-14-aastaste seas lausa 13%.</a:t>
            </a:r>
          </a:p>
          <a:p>
            <a:r>
              <a:rPr lang="et-EE" dirty="0">
                <a:solidFill>
                  <a:schemeClr val="tx1"/>
                </a:solidFill>
              </a:rPr>
              <a:t>Elektritõukerattaga sõidavad sagedamini 10–14-aastased, Tallinna ja Kirde-Eesti lapsed. </a:t>
            </a:r>
          </a:p>
          <a:p>
            <a:r>
              <a:rPr lang="et-EE" dirty="0" err="1">
                <a:solidFill>
                  <a:schemeClr val="tx1"/>
                </a:solidFill>
              </a:rPr>
              <a:t>Elekritõukerattaga</a:t>
            </a:r>
            <a:r>
              <a:rPr lang="et-EE" dirty="0">
                <a:solidFill>
                  <a:schemeClr val="tx1"/>
                </a:solidFill>
              </a:rPr>
              <a:t> sõitvatest lastest 86% on viimase 12 kuu jooksul sõitnud ka jalgrattaga.</a:t>
            </a:r>
            <a:endParaRPr lang="et-EE" dirty="0"/>
          </a:p>
        </p:txBody>
      </p:sp>
    </p:spTree>
    <p:extLst>
      <p:ext uri="{BB962C8B-B14F-4D97-AF65-F5344CB8AC3E}">
        <p14:creationId xmlns:p14="http://schemas.microsoft.com/office/powerpoint/2010/main" val="244876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43AF44A-6D0C-F676-1EAF-E92CD3FE1293}"/>
              </a:ext>
            </a:extLst>
          </p:cNvPr>
          <p:cNvSpPr>
            <a:spLocks noGrp="1"/>
          </p:cNvSpPr>
          <p:nvPr>
            <p:ph type="title"/>
          </p:nvPr>
        </p:nvSpPr>
        <p:spPr/>
        <p:txBody>
          <a:bodyPr/>
          <a:lstStyle/>
          <a:p>
            <a:r>
              <a:rPr lang="en-GB" dirty="0" err="1"/>
              <a:t>Elektritõukerattaga</a:t>
            </a:r>
            <a:r>
              <a:rPr lang="en-GB" dirty="0"/>
              <a:t> </a:t>
            </a:r>
            <a:r>
              <a:rPr lang="en-GB" dirty="0" err="1"/>
              <a:t>sõitmine</a:t>
            </a:r>
            <a:endParaRPr lang="et-EE" dirty="0"/>
          </a:p>
        </p:txBody>
      </p:sp>
      <p:sp>
        <p:nvSpPr>
          <p:cNvPr id="3" name="Sisu kohatäide 2">
            <a:extLst>
              <a:ext uri="{FF2B5EF4-FFF2-40B4-BE49-F238E27FC236}">
                <a16:creationId xmlns:a16="http://schemas.microsoft.com/office/drawing/2014/main" id="{609E2687-2235-D0AF-2C26-416403940F14}"/>
              </a:ext>
            </a:extLst>
          </p:cNvPr>
          <p:cNvSpPr>
            <a:spLocks noGrp="1"/>
          </p:cNvSpPr>
          <p:nvPr>
            <p:ph sz="half" idx="1"/>
          </p:nvPr>
        </p:nvSpPr>
        <p:spPr/>
        <p:txBody>
          <a:bodyPr/>
          <a:lstStyle/>
          <a:p>
            <a:r>
              <a:rPr lang="et-EE" dirty="0">
                <a:solidFill>
                  <a:srgbClr val="A01E28"/>
                </a:solidFill>
              </a:rPr>
              <a:t>Elektritõukerattaga on viimase 12 kuu jooksul mitmekesi sõitnud 14% 6</a:t>
            </a:r>
            <a:r>
              <a:rPr lang="et-EE" dirty="0">
                <a:solidFill>
                  <a:schemeClr val="accent1"/>
                </a:solidFill>
              </a:rPr>
              <a:t>–</a:t>
            </a:r>
            <a:r>
              <a:rPr lang="et-EE" dirty="0">
                <a:solidFill>
                  <a:srgbClr val="A01E28"/>
                </a:solidFill>
              </a:rPr>
              <a:t>14-aastastest lastest, s.o 11-26 tuhat last </a:t>
            </a:r>
            <a:r>
              <a:rPr lang="et-EE" dirty="0"/>
              <a:t>– 9% korra ja 6% korduvalt.</a:t>
            </a:r>
          </a:p>
          <a:p>
            <a:r>
              <a:rPr lang="et-EE" dirty="0"/>
              <a:t>Mitmekesi elektritõukerattal sõitjate seas </a:t>
            </a:r>
            <a:r>
              <a:rPr lang="et-EE" dirty="0">
                <a:solidFill>
                  <a:schemeClr val="tx1"/>
                </a:solidFill>
              </a:rPr>
              <a:t>taustaandmete lõikes olulisi erinevusi ei ole (Slaid 8).</a:t>
            </a:r>
          </a:p>
          <a:p>
            <a:endParaRPr lang="et-EE" dirty="0"/>
          </a:p>
        </p:txBody>
      </p:sp>
      <p:sp>
        <p:nvSpPr>
          <p:cNvPr id="5" name="Alapealkiri 4">
            <a:extLst>
              <a:ext uri="{FF2B5EF4-FFF2-40B4-BE49-F238E27FC236}">
                <a16:creationId xmlns:a16="http://schemas.microsoft.com/office/drawing/2014/main" id="{02051145-3CAD-1A12-CCE9-C3B76561F5D9}"/>
              </a:ext>
            </a:extLst>
          </p:cNvPr>
          <p:cNvSpPr>
            <a:spLocks noGrp="1"/>
          </p:cNvSpPr>
          <p:nvPr>
            <p:ph type="subTitle" idx="14"/>
          </p:nvPr>
        </p:nvSpPr>
        <p:spPr/>
        <p:txBody>
          <a:bodyPr/>
          <a:lstStyle/>
          <a:p>
            <a:r>
              <a:rPr lang="et-EE" dirty="0"/>
              <a:t>Mitmekesi</a:t>
            </a:r>
          </a:p>
        </p:txBody>
      </p:sp>
      <p:pic>
        <p:nvPicPr>
          <p:cNvPr id="8" name="Sisu kohatäide 7">
            <a:extLst>
              <a:ext uri="{FF2B5EF4-FFF2-40B4-BE49-F238E27FC236}">
                <a16:creationId xmlns:a16="http://schemas.microsoft.com/office/drawing/2014/main" id="{41E1E179-712B-6B76-E8DF-9539FBE891B6}"/>
              </a:ext>
            </a:extLst>
          </p:cNvPr>
          <p:cNvPicPr>
            <a:picLocks noGrp="1" noChangeAspect="1"/>
          </p:cNvPicPr>
          <p:nvPr>
            <p:ph sz="half" idx="13"/>
          </p:nvPr>
        </p:nvPicPr>
        <p:blipFill>
          <a:blip r:embed="rId2"/>
          <a:stretch>
            <a:fillRect/>
          </a:stretch>
        </p:blipFill>
        <p:spPr>
          <a:xfrm>
            <a:off x="6494463" y="2573747"/>
            <a:ext cx="4859337" cy="2736031"/>
          </a:xfrm>
          <a:prstGeom prst="rect">
            <a:avLst/>
          </a:prstGeom>
        </p:spPr>
      </p:pic>
    </p:spTree>
    <p:extLst>
      <p:ext uri="{BB962C8B-B14F-4D97-AF65-F5344CB8AC3E}">
        <p14:creationId xmlns:p14="http://schemas.microsoft.com/office/powerpoint/2010/main" val="102240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isu kohatäide 7">
            <a:extLst>
              <a:ext uri="{FF2B5EF4-FFF2-40B4-BE49-F238E27FC236}">
                <a16:creationId xmlns:a16="http://schemas.microsoft.com/office/drawing/2014/main" id="{8CDAD409-DD9C-72F9-B257-CF1759F1AE37}"/>
              </a:ext>
            </a:extLst>
          </p:cNvPr>
          <p:cNvPicPr>
            <a:picLocks noGrp="1" noChangeAspect="1"/>
          </p:cNvPicPr>
          <p:nvPr>
            <p:ph sz="half" idx="13"/>
          </p:nvPr>
        </p:nvPicPr>
        <p:blipFill>
          <a:blip r:embed="rId3"/>
          <a:stretch>
            <a:fillRect/>
          </a:stretch>
        </p:blipFill>
        <p:spPr>
          <a:xfrm>
            <a:off x="6558153" y="1498600"/>
            <a:ext cx="4731957" cy="4886325"/>
          </a:xfrm>
          <a:prstGeom prst="rect">
            <a:avLst/>
          </a:prstGeom>
        </p:spPr>
      </p:pic>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Elektritõukerattaga</a:t>
            </a:r>
            <a:r>
              <a:rPr lang="en-GB" dirty="0"/>
              <a:t> </a:t>
            </a:r>
            <a:r>
              <a:rPr lang="en-GB" dirty="0" err="1"/>
              <a:t>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Kiivri kandmine</a:t>
            </a:r>
          </a:p>
        </p:txBody>
      </p:sp>
      <p:cxnSp>
        <p:nvCxnSpPr>
          <p:cNvPr id="11" name="Straight Connector 10">
            <a:extLst>
              <a:ext uri="{FF2B5EF4-FFF2-40B4-BE49-F238E27FC236}">
                <a16:creationId xmlns:a16="http://schemas.microsoft.com/office/drawing/2014/main" id="{68423B3E-3295-8845-96C5-A2C2660BBC58}"/>
              </a:ext>
            </a:extLst>
          </p:cNvPr>
          <p:cNvCxnSpPr/>
          <p:nvPr/>
        </p:nvCxnSpPr>
        <p:spPr>
          <a:xfrm>
            <a:off x="9243834"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sp>
        <p:nvSpPr>
          <p:cNvPr id="4" name="Content Placeholder 3">
            <a:extLst>
              <a:ext uri="{FF2B5EF4-FFF2-40B4-BE49-F238E27FC236}">
                <a16:creationId xmlns:a16="http://schemas.microsoft.com/office/drawing/2014/main" id="{7A3EF071-D188-CC45-88EA-64A44F0876DD}"/>
              </a:ext>
            </a:extLst>
          </p:cNvPr>
          <p:cNvSpPr>
            <a:spLocks noGrp="1"/>
          </p:cNvSpPr>
          <p:nvPr>
            <p:ph sz="half" idx="1"/>
          </p:nvPr>
        </p:nvSpPr>
        <p:spPr/>
        <p:txBody>
          <a:bodyPr/>
          <a:lstStyle/>
          <a:p>
            <a:r>
              <a:rPr lang="et-EE" dirty="0">
                <a:solidFill>
                  <a:schemeClr val="accent1"/>
                </a:solidFill>
              </a:rPr>
              <a:t>6–14-aastastest elektritõukerattaga sõitvatest lastest kannab kiivrit kokku 62% </a:t>
            </a:r>
            <a:r>
              <a:rPr lang="et-EE" dirty="0"/>
              <a:t>(sh alati ja sageli kannab seda 49%), s.o 21-30 tuhat last. Kiivrit kandvate laste osakaal on aastaga tõusnud 9%.</a:t>
            </a:r>
          </a:p>
          <a:p>
            <a:r>
              <a:rPr lang="et-EE" dirty="0"/>
              <a:t>Kiivrit kannavad  elektritõukerattaga sõites sagedamini 10-14-aastased, eestlased, Lääne-Eesti ja väiksemate linnade lapsed. Keskmisest tunduvalt vähem on kiivrikandjaid muukeelsete ja Kirde-Eesti elanike seas.</a:t>
            </a:r>
          </a:p>
        </p:txBody>
      </p:sp>
      <p:pic>
        <p:nvPicPr>
          <p:cNvPr id="3" name="Pilt 2">
            <a:extLst>
              <a:ext uri="{FF2B5EF4-FFF2-40B4-BE49-F238E27FC236}">
                <a16:creationId xmlns:a16="http://schemas.microsoft.com/office/drawing/2014/main" id="{1BC55EEA-701F-6D12-647D-D6A3A4C85D44}"/>
              </a:ext>
            </a:extLst>
          </p:cNvPr>
          <p:cNvPicPr>
            <a:picLocks noChangeAspect="1"/>
          </p:cNvPicPr>
          <p:nvPr/>
        </p:nvPicPr>
        <p:blipFill>
          <a:blip r:embed="rId4"/>
          <a:stretch>
            <a:fillRect/>
          </a:stretch>
        </p:blipFill>
        <p:spPr>
          <a:xfrm>
            <a:off x="1444825" y="3757830"/>
            <a:ext cx="4883319" cy="2749534"/>
          </a:xfrm>
          <a:prstGeom prst="rect">
            <a:avLst/>
          </a:prstGeom>
        </p:spPr>
      </p:pic>
    </p:spTree>
    <p:extLst>
      <p:ext uri="{BB962C8B-B14F-4D97-AF65-F5344CB8AC3E}">
        <p14:creationId xmlns:p14="http://schemas.microsoft.com/office/powerpoint/2010/main" val="509055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75041" y="3007491"/>
            <a:ext cx="9051380" cy="861238"/>
          </a:xfrm>
        </p:spPr>
        <p:txBody>
          <a:bodyPr>
            <a:normAutofit fontScale="90000"/>
          </a:bodyPr>
          <a:lstStyle/>
          <a:p>
            <a:r>
              <a:rPr lang="en-GB" dirty="0" err="1"/>
              <a:t>Jalgrattaga</a:t>
            </a:r>
            <a:r>
              <a:rPr lang="en-GB" dirty="0"/>
              <a:t> </a:t>
            </a:r>
            <a:r>
              <a:rPr lang="en-GB" dirty="0" err="1"/>
              <a:t>sõitmine</a:t>
            </a:r>
            <a:endParaRPr lang="en-GB" dirty="0"/>
          </a:p>
        </p:txBody>
      </p:sp>
    </p:spTree>
    <p:extLst>
      <p:ext uri="{BB962C8B-B14F-4D97-AF65-F5344CB8AC3E}">
        <p14:creationId xmlns:p14="http://schemas.microsoft.com/office/powerpoint/2010/main" val="2126379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487FE-DD67-6D45-BED4-D4E7F9641E11}"/>
              </a:ext>
            </a:extLst>
          </p:cNvPr>
          <p:cNvSpPr>
            <a:spLocks noGrp="1"/>
          </p:cNvSpPr>
          <p:nvPr>
            <p:ph sz="half" idx="1"/>
          </p:nvPr>
        </p:nvSpPr>
        <p:spPr>
          <a:xfrm>
            <a:off x="1302488" y="1499191"/>
            <a:ext cx="10051312" cy="5101114"/>
          </a:xfrm>
        </p:spPr>
        <p:txBody>
          <a:bodyPr wrap="square">
            <a:noAutofit/>
          </a:bodyPr>
          <a:lstStyle/>
          <a:p>
            <a:r>
              <a:rPr lang="et-EE" sz="1300" dirty="0">
                <a:solidFill>
                  <a:srgbClr val="A01E28"/>
                </a:solidFill>
              </a:rPr>
              <a:t>Jalgrattaga on viimase 12 kuu jooksul sõitnud 83% 6</a:t>
            </a:r>
            <a:r>
              <a:rPr lang="et-EE" sz="1200" dirty="0">
                <a:solidFill>
                  <a:schemeClr val="accent1"/>
                </a:solidFill>
              </a:rPr>
              <a:t>–</a:t>
            </a:r>
            <a:r>
              <a:rPr lang="et-EE" sz="1300" dirty="0">
                <a:solidFill>
                  <a:srgbClr val="A01E28"/>
                </a:solidFill>
              </a:rPr>
              <a:t>14-aastastest lastest, s.o 102–114 tuhat last. </a:t>
            </a:r>
            <a:r>
              <a:rPr lang="et-EE" sz="1300" dirty="0">
                <a:solidFill>
                  <a:schemeClr val="tx1"/>
                </a:solidFill>
              </a:rPr>
              <a:t>Jalgrattaga sõitjate osakaal ilmutab taas kerget langust (Slaid 18).</a:t>
            </a:r>
            <a:endParaRPr lang="et-EE" sz="1300" dirty="0">
              <a:solidFill>
                <a:srgbClr val="A01E28"/>
              </a:solidFill>
            </a:endParaRPr>
          </a:p>
          <a:p>
            <a:r>
              <a:rPr lang="et-EE" sz="1300" dirty="0">
                <a:solidFill>
                  <a:schemeClr val="tx1"/>
                </a:solidFill>
              </a:rPr>
              <a:t>Jalgrattaga sõidetakse kõige enam Lääne- ja Kesk-Eesti, väiksemate linnaliste ja maapiirkondade laste seas, keskmisest harvemini aga muukeelsete ja Kirde-Eesti laste seas (Slaid 18).</a:t>
            </a:r>
          </a:p>
          <a:p>
            <a:r>
              <a:rPr lang="et-EE" sz="1300" dirty="0">
                <a:solidFill>
                  <a:srgbClr val="A01E28"/>
                </a:solidFill>
              </a:rPr>
              <a:t>Lastest, kes on viimase 12 kuu jooksul jalgrattaga sõitnud, on sõitnud pimeda ajal 38% (4% sageli ja 34% mõnikord</a:t>
            </a:r>
            <a:r>
              <a:rPr lang="et-EE" sz="1300" dirty="0">
                <a:solidFill>
                  <a:schemeClr val="accent1"/>
                </a:solidFill>
              </a:rPr>
              <a:t>),</a:t>
            </a:r>
            <a:r>
              <a:rPr lang="et-EE" sz="1300" dirty="0">
                <a:solidFill>
                  <a:srgbClr val="A01E28"/>
                </a:solidFill>
              </a:rPr>
              <a:t> s.o 34–47 tuhat last</a:t>
            </a:r>
            <a:r>
              <a:rPr lang="et-EE" sz="1300" dirty="0">
                <a:solidFill>
                  <a:schemeClr val="tx1"/>
                </a:solidFill>
              </a:rPr>
              <a:t>; sagedamini 10</a:t>
            </a:r>
            <a:r>
              <a:rPr lang="et-EE" sz="1200" dirty="0">
                <a:solidFill>
                  <a:schemeClr val="tx1"/>
                </a:solidFill>
              </a:rPr>
              <a:t>–</a:t>
            </a:r>
            <a:r>
              <a:rPr lang="et-EE" sz="1300" dirty="0">
                <a:solidFill>
                  <a:schemeClr val="tx1"/>
                </a:solidFill>
              </a:rPr>
              <a:t>14-aastased (44%) ja Lääne- Eesti (57%) lapsed; need, kes sõidavad jalgrattaga pea iga päev (68%) või peamiselt tänavatel (57%) ja maanteede servas (52%) ja/või omavad jalgratturi juhiluba (51%). Keskmisest harvemini sõidavad pimeda ajal 6</a:t>
            </a:r>
            <a:r>
              <a:rPr lang="et-EE" sz="1200" dirty="0">
                <a:solidFill>
                  <a:schemeClr val="tx1"/>
                </a:solidFill>
              </a:rPr>
              <a:t>–</a:t>
            </a:r>
            <a:r>
              <a:rPr lang="et-EE" sz="1300" dirty="0">
                <a:solidFill>
                  <a:schemeClr val="tx1"/>
                </a:solidFill>
              </a:rPr>
              <a:t>9-aastased (30%), muukeelsed (27%) ja Kirde-Eesti (17%) jalgratturid. Eelmisel aastal oli pimedal ajal jalgrattaga sõitjate osakaal peaaegu sama (Slaid 18).</a:t>
            </a:r>
          </a:p>
          <a:p>
            <a:r>
              <a:rPr lang="et-EE" sz="1300" dirty="0">
                <a:solidFill>
                  <a:srgbClr val="A01E28"/>
                </a:solidFill>
              </a:rPr>
              <a:t>Jalgrattaga sõitvatest lastest 24% sõidavad igapäevaselt ja 36% vähemalt kord nädalas, harvemini sõitjad on 41%. </a:t>
            </a:r>
            <a:r>
              <a:rPr lang="et-EE" sz="1300" dirty="0"/>
              <a:t>Võrreldes eelmise aastaga on suurenenud nii igapäevaste kui ka harva rattaga sõitjate osakaalud (Slaid 19). </a:t>
            </a:r>
          </a:p>
          <a:p>
            <a:endParaRPr lang="et-EE" sz="1300" dirty="0">
              <a:solidFill>
                <a:srgbClr val="A01E28"/>
              </a:solidFill>
            </a:endParaRPr>
          </a:p>
          <a:p>
            <a:r>
              <a:rPr lang="et-EE" sz="1300" dirty="0">
                <a:solidFill>
                  <a:srgbClr val="A01E28"/>
                </a:solidFill>
              </a:rPr>
              <a:t>Enamus jalgrattaga sõitvaid lapsi (60%) sõidab kõige enam kergliiklusteel (kõnniteel või jalgrattateel), paljud ka kodutänaval ning hoovis (vastavalt 49% ja 44%); veidi enam kui kolmandik muudel tänavatel ja 14% maantee servas </a:t>
            </a:r>
            <a:r>
              <a:rPr lang="et-EE" sz="1300" dirty="0"/>
              <a:t>(Slaid 19).</a:t>
            </a:r>
          </a:p>
          <a:p>
            <a:r>
              <a:rPr lang="et-EE" sz="1300" dirty="0">
                <a:solidFill>
                  <a:schemeClr val="tx1"/>
                </a:solidFill>
              </a:rPr>
              <a:t>Kui 6</a:t>
            </a:r>
            <a:r>
              <a:rPr lang="et-EE" dirty="0">
                <a:solidFill>
                  <a:schemeClr val="tx1"/>
                </a:solidFill>
              </a:rPr>
              <a:t>–</a:t>
            </a:r>
            <a:r>
              <a:rPr lang="et-EE" sz="1300" dirty="0">
                <a:solidFill>
                  <a:schemeClr val="tx1"/>
                </a:solidFill>
              </a:rPr>
              <a:t>9-aastased liiklevad rattaga enam hoovis või õuealal ja kodutänaval, siis 10</a:t>
            </a:r>
            <a:r>
              <a:rPr lang="et-EE" sz="1200" dirty="0">
                <a:solidFill>
                  <a:schemeClr val="tx1"/>
                </a:solidFill>
              </a:rPr>
              <a:t>–</a:t>
            </a:r>
            <a:r>
              <a:rPr lang="et-EE" sz="1300" dirty="0">
                <a:solidFill>
                  <a:schemeClr val="tx1"/>
                </a:solidFill>
              </a:rPr>
              <a:t>14-aastased just muudes kohtades (kergliiklusteel, tänavatel ja maantee servas).</a:t>
            </a:r>
          </a:p>
          <a:p>
            <a:r>
              <a:rPr lang="et-EE" sz="1300" dirty="0">
                <a:solidFill>
                  <a:schemeClr val="tx1"/>
                </a:solidFill>
              </a:rPr>
              <a:t>Maapiirkondade lastel on linnades elavate lastega võrreldes harvem võimalik sõita tänavatel (24% </a:t>
            </a:r>
            <a:r>
              <a:rPr lang="et-EE" sz="1300" i="1" dirty="0">
                <a:solidFill>
                  <a:schemeClr val="tx1"/>
                </a:solidFill>
              </a:rPr>
              <a:t>vs</a:t>
            </a:r>
            <a:r>
              <a:rPr lang="et-EE" sz="1300" dirty="0">
                <a:solidFill>
                  <a:schemeClr val="tx1"/>
                </a:solidFill>
              </a:rPr>
              <a:t> 48%).</a:t>
            </a:r>
            <a:endParaRPr lang="et-EE" sz="1300" dirty="0"/>
          </a:p>
          <a:p>
            <a:pPr marL="0" indent="0">
              <a:buNone/>
            </a:pPr>
            <a:endParaRPr lang="en-GB" dirty="0"/>
          </a:p>
          <a:p>
            <a:endParaRPr lang="en-GB" dirty="0"/>
          </a:p>
        </p:txBody>
      </p:sp>
      <p:sp>
        <p:nvSpPr>
          <p:cNvPr id="3" name="Title 2">
            <a:extLst>
              <a:ext uri="{FF2B5EF4-FFF2-40B4-BE49-F238E27FC236}">
                <a16:creationId xmlns:a16="http://schemas.microsoft.com/office/drawing/2014/main" id="{335AB03E-EB73-CF4A-9A67-A17D4DDEC2FF}"/>
              </a:ext>
            </a:extLst>
          </p:cNvPr>
          <p:cNvSpPr>
            <a:spLocks noGrp="1"/>
          </p:cNvSpPr>
          <p:nvPr>
            <p:ph type="title"/>
          </p:nvPr>
        </p:nvSpPr>
        <p:spPr/>
        <p:txBody>
          <a:bodyPr/>
          <a:lstStyle/>
          <a:p>
            <a:r>
              <a:rPr lang="en-GB" dirty="0" err="1"/>
              <a:t>Jalgrattaga</a:t>
            </a:r>
            <a:r>
              <a:rPr lang="en-GB" dirty="0"/>
              <a:t> </a:t>
            </a:r>
            <a:r>
              <a:rPr lang="en-GB" dirty="0" err="1"/>
              <a:t>sõitmine</a:t>
            </a:r>
            <a:endParaRPr lang="en-GB" dirty="0"/>
          </a:p>
        </p:txBody>
      </p:sp>
      <p:sp>
        <p:nvSpPr>
          <p:cNvPr id="4" name="Subtitle 6">
            <a:extLst>
              <a:ext uri="{FF2B5EF4-FFF2-40B4-BE49-F238E27FC236}">
                <a16:creationId xmlns:a16="http://schemas.microsoft.com/office/drawing/2014/main" id="{776F95FB-2B08-0346-A617-D8F1593023A5}"/>
              </a:ext>
            </a:extLst>
          </p:cNvPr>
          <p:cNvSpPr>
            <a:spLocks noGrp="1"/>
          </p:cNvSpPr>
          <p:nvPr>
            <p:ph type="subTitle" idx="14"/>
          </p:nvPr>
        </p:nvSpPr>
        <p:spPr>
          <a:xfrm>
            <a:off x="1302488" y="940987"/>
            <a:ext cx="10051312" cy="435932"/>
          </a:xfrm>
        </p:spPr>
        <p:txBody>
          <a:bodyPr/>
          <a:lstStyle/>
          <a:p>
            <a:r>
              <a:rPr lang="et-EE" dirty="0"/>
              <a:t>(Slaid 18</a:t>
            </a:r>
            <a:r>
              <a:rPr lang="et-EE" dirty="0">
                <a:solidFill>
                  <a:schemeClr val="accent1"/>
                </a:solidFill>
              </a:rPr>
              <a:t>–</a:t>
            </a:r>
            <a:r>
              <a:rPr lang="et-EE" dirty="0"/>
              <a:t>19)</a:t>
            </a:r>
          </a:p>
        </p:txBody>
      </p:sp>
    </p:spTree>
    <p:extLst>
      <p:ext uri="{BB962C8B-B14F-4D97-AF65-F5344CB8AC3E}">
        <p14:creationId xmlns:p14="http://schemas.microsoft.com/office/powerpoint/2010/main" val="3530045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u kohatäide 6">
            <a:extLst>
              <a:ext uri="{FF2B5EF4-FFF2-40B4-BE49-F238E27FC236}">
                <a16:creationId xmlns:a16="http://schemas.microsoft.com/office/drawing/2014/main" id="{F3FE8E43-7BAB-AE37-F48C-32B696640218}"/>
              </a:ext>
            </a:extLst>
          </p:cNvPr>
          <p:cNvPicPr>
            <a:picLocks noGrp="1" noChangeAspect="1"/>
          </p:cNvPicPr>
          <p:nvPr>
            <p:ph sz="half" idx="13"/>
          </p:nvPr>
        </p:nvPicPr>
        <p:blipFill>
          <a:blip r:embed="rId3"/>
          <a:stretch>
            <a:fillRect/>
          </a:stretch>
        </p:blipFill>
        <p:spPr>
          <a:xfrm>
            <a:off x="6497713" y="1509247"/>
            <a:ext cx="4852837" cy="4865030"/>
          </a:xfrm>
          <a:prstGeom prst="rect">
            <a:avLst/>
          </a:prstGeom>
        </p:spPr>
      </p:pic>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Jalgrattaga</a:t>
            </a:r>
            <a:r>
              <a:rPr lang="en-GB" dirty="0"/>
              <a:t> </a:t>
            </a:r>
            <a:r>
              <a:rPr lang="en-GB" dirty="0" err="1"/>
              <a:t>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On sõitnud jalgrattaga viimase 12 kuu jooksul</a:t>
            </a:r>
          </a:p>
        </p:txBody>
      </p:sp>
      <p:cxnSp>
        <p:nvCxnSpPr>
          <p:cNvPr id="11" name="Straight Connector 10">
            <a:extLst>
              <a:ext uri="{FF2B5EF4-FFF2-40B4-BE49-F238E27FC236}">
                <a16:creationId xmlns:a16="http://schemas.microsoft.com/office/drawing/2014/main" id="{68423B3E-3295-8845-96C5-A2C2660BBC58}"/>
              </a:ext>
            </a:extLst>
          </p:cNvPr>
          <p:cNvCxnSpPr/>
          <p:nvPr/>
        </p:nvCxnSpPr>
        <p:spPr>
          <a:xfrm>
            <a:off x="10317811" y="1961758"/>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pic>
        <p:nvPicPr>
          <p:cNvPr id="6" name="Sisu kohatäide 5">
            <a:extLst>
              <a:ext uri="{FF2B5EF4-FFF2-40B4-BE49-F238E27FC236}">
                <a16:creationId xmlns:a16="http://schemas.microsoft.com/office/drawing/2014/main" id="{DDE56C44-6451-4178-D240-D54B58DC23A5}"/>
              </a:ext>
            </a:extLst>
          </p:cNvPr>
          <p:cNvPicPr>
            <a:picLocks noGrp="1" noChangeAspect="1"/>
          </p:cNvPicPr>
          <p:nvPr>
            <p:ph sz="half" idx="1"/>
          </p:nvPr>
        </p:nvPicPr>
        <p:blipFill>
          <a:blip r:embed="rId4"/>
          <a:stretch>
            <a:fillRect/>
          </a:stretch>
        </p:blipFill>
        <p:spPr>
          <a:xfrm>
            <a:off x="1301750" y="1526358"/>
            <a:ext cx="4860925" cy="4830808"/>
          </a:xfrm>
          <a:prstGeom prst="rect">
            <a:avLst/>
          </a:prstGeom>
        </p:spPr>
      </p:pic>
    </p:spTree>
    <p:extLst>
      <p:ext uri="{BB962C8B-B14F-4D97-AF65-F5344CB8AC3E}">
        <p14:creationId xmlns:p14="http://schemas.microsoft.com/office/powerpoint/2010/main" val="1246708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Jalgrattaga</a:t>
            </a:r>
            <a:r>
              <a:rPr lang="en-GB" dirty="0"/>
              <a:t> </a:t>
            </a:r>
            <a:r>
              <a:rPr lang="en-GB" dirty="0" err="1"/>
              <a:t>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noFill/>
        </p:spPr>
        <p:txBody>
          <a:bodyPr>
            <a:normAutofit/>
          </a:bodyPr>
          <a:lstStyle/>
          <a:p>
            <a:r>
              <a:rPr lang="et-EE" dirty="0"/>
              <a:t>Jalgrattaga sõitmine – sagedus ja koht</a:t>
            </a:r>
          </a:p>
        </p:txBody>
      </p:sp>
      <p:pic>
        <p:nvPicPr>
          <p:cNvPr id="6" name="Sisu kohatäide 5">
            <a:extLst>
              <a:ext uri="{FF2B5EF4-FFF2-40B4-BE49-F238E27FC236}">
                <a16:creationId xmlns:a16="http://schemas.microsoft.com/office/drawing/2014/main" id="{4999A9AA-055B-4FED-7808-FE7FB08D0F9B}"/>
              </a:ext>
            </a:extLst>
          </p:cNvPr>
          <p:cNvPicPr>
            <a:picLocks noGrp="1" noChangeAspect="1"/>
          </p:cNvPicPr>
          <p:nvPr>
            <p:ph sz="half" idx="1"/>
          </p:nvPr>
        </p:nvPicPr>
        <p:blipFill>
          <a:blip r:embed="rId3"/>
          <a:stretch>
            <a:fillRect/>
          </a:stretch>
        </p:blipFill>
        <p:spPr>
          <a:xfrm>
            <a:off x="1301750" y="1523362"/>
            <a:ext cx="4860925" cy="4836801"/>
          </a:xfrm>
          <a:prstGeom prst="rect">
            <a:avLst/>
          </a:prstGeom>
        </p:spPr>
      </p:pic>
      <p:pic>
        <p:nvPicPr>
          <p:cNvPr id="10" name="Sisu kohatäide 9">
            <a:extLst>
              <a:ext uri="{FF2B5EF4-FFF2-40B4-BE49-F238E27FC236}">
                <a16:creationId xmlns:a16="http://schemas.microsoft.com/office/drawing/2014/main" id="{AC8F11DA-1C8E-7934-2C2E-BCC7D400A33E}"/>
              </a:ext>
            </a:extLst>
          </p:cNvPr>
          <p:cNvPicPr>
            <a:picLocks noGrp="1" noChangeAspect="1"/>
          </p:cNvPicPr>
          <p:nvPr>
            <p:ph sz="half" idx="13"/>
          </p:nvPr>
        </p:nvPicPr>
        <p:blipFill>
          <a:blip r:embed="rId4"/>
          <a:stretch>
            <a:fillRect/>
          </a:stretch>
        </p:blipFill>
        <p:spPr>
          <a:xfrm>
            <a:off x="6506858" y="1527537"/>
            <a:ext cx="4834547" cy="4828450"/>
          </a:xfrm>
          <a:prstGeom prst="rect">
            <a:avLst/>
          </a:prstGeom>
        </p:spPr>
      </p:pic>
    </p:spTree>
    <p:extLst>
      <p:ext uri="{BB962C8B-B14F-4D97-AF65-F5344CB8AC3E}">
        <p14:creationId xmlns:p14="http://schemas.microsoft.com/office/powerpoint/2010/main" val="2273974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D85DF5-79FD-BF4E-B4FD-E65DCD9AD4DE}"/>
              </a:ext>
            </a:extLst>
          </p:cNvPr>
          <p:cNvSpPr>
            <a:spLocks noGrp="1"/>
          </p:cNvSpPr>
          <p:nvPr>
            <p:ph sz="half" idx="1"/>
          </p:nvPr>
        </p:nvSpPr>
        <p:spPr>
          <a:xfrm>
            <a:off x="1302488" y="1363974"/>
            <a:ext cx="10051312" cy="5020890"/>
          </a:xfrm>
        </p:spPr>
        <p:txBody>
          <a:bodyPr>
            <a:normAutofit lnSpcReduction="10000"/>
          </a:bodyPr>
          <a:lstStyle/>
          <a:p>
            <a:pPr marL="0" indent="0">
              <a:buNone/>
            </a:pPr>
            <a:r>
              <a:rPr lang="et-EE" dirty="0">
                <a:solidFill>
                  <a:srgbClr val="A01E28"/>
                </a:solidFill>
              </a:rPr>
              <a:t>TURVAVÖÖ KINNITAMINE SÕIDUKIS </a:t>
            </a:r>
            <a:r>
              <a:rPr lang="et-EE" dirty="0"/>
              <a:t>(küsimused 1-2)</a:t>
            </a:r>
          </a:p>
          <a:p>
            <a:pPr marL="0" indent="0">
              <a:buNone/>
            </a:pPr>
            <a:r>
              <a:rPr lang="et-EE" dirty="0">
                <a:solidFill>
                  <a:srgbClr val="A01E28"/>
                </a:solidFill>
              </a:rPr>
              <a:t>HELKURI KANDMINE PIMEDAL AJAL </a:t>
            </a:r>
            <a:r>
              <a:rPr lang="et-EE" dirty="0"/>
              <a:t>(küsimus 5)</a:t>
            </a:r>
          </a:p>
          <a:p>
            <a:pPr marL="0" indent="0">
              <a:buNone/>
            </a:pPr>
            <a:r>
              <a:rPr lang="et-EE" dirty="0">
                <a:solidFill>
                  <a:srgbClr val="A01E28"/>
                </a:solidFill>
              </a:rPr>
              <a:t>ELEKTRITÕUKERATTAGA SÕITMINE </a:t>
            </a:r>
            <a:r>
              <a:rPr lang="et-EE" dirty="0"/>
              <a:t>(küsimused 34-35)</a:t>
            </a:r>
          </a:p>
          <a:p>
            <a:pPr marL="0" indent="0">
              <a:buNone/>
            </a:pPr>
            <a:r>
              <a:rPr lang="et-EE" dirty="0">
                <a:solidFill>
                  <a:srgbClr val="A01E28"/>
                </a:solidFill>
              </a:rPr>
              <a:t>JALGRATTAGA SÕITMINE</a:t>
            </a:r>
          </a:p>
          <a:p>
            <a:pPr lvl="1"/>
            <a:r>
              <a:rPr lang="et-EE" dirty="0">
                <a:solidFill>
                  <a:schemeClr val="tx1"/>
                </a:solidFill>
              </a:rPr>
              <a:t>Jalgrattaga sõitmine (küsimused 8-11, 15)</a:t>
            </a:r>
          </a:p>
          <a:p>
            <a:pPr lvl="1"/>
            <a:r>
              <a:rPr lang="et-EE" dirty="0">
                <a:solidFill>
                  <a:schemeClr val="tx1"/>
                </a:solidFill>
              </a:rPr>
              <a:t>Jalgratta ohutusvarustus (küsimused 12-14, 16)</a:t>
            </a:r>
          </a:p>
          <a:p>
            <a:pPr lvl="1"/>
            <a:r>
              <a:rPr lang="et-EE" dirty="0"/>
              <a:t>Kõrvalised tegevused jalgratturina (küsimused 17-18) *</a:t>
            </a:r>
          </a:p>
          <a:p>
            <a:pPr lvl="1"/>
            <a:r>
              <a:rPr lang="et-EE" dirty="0"/>
              <a:t>Teadlikkus – ülekäiguraja ja raudtee ületamine (küsimused 19-20) *</a:t>
            </a:r>
          </a:p>
          <a:p>
            <a:pPr lvl="1"/>
            <a:r>
              <a:rPr lang="et-EE" dirty="0"/>
              <a:t>Jalgratturi koolituse läbimine ja jalgratturi juhiluba (küsimused 21-22) *</a:t>
            </a:r>
          </a:p>
          <a:p>
            <a:pPr marL="0" indent="0">
              <a:buNone/>
            </a:pPr>
            <a:r>
              <a:rPr lang="et-EE" dirty="0">
                <a:solidFill>
                  <a:srgbClr val="A01E28"/>
                </a:solidFill>
              </a:rPr>
              <a:t>KÕRVALISED TEGEVUSED JALAKÄIJANA</a:t>
            </a:r>
            <a:r>
              <a:rPr lang="et-EE" dirty="0"/>
              <a:t> (küsimused 31-32) *</a:t>
            </a:r>
          </a:p>
          <a:p>
            <a:pPr marL="0" indent="0">
              <a:buNone/>
            </a:pPr>
            <a:r>
              <a:rPr lang="et-EE" dirty="0">
                <a:solidFill>
                  <a:schemeClr val="accent1"/>
                </a:solidFill>
              </a:rPr>
              <a:t>TEEÜLETUS</a:t>
            </a:r>
            <a:endParaRPr lang="et-EE" dirty="0"/>
          </a:p>
          <a:p>
            <a:pPr lvl="1"/>
            <a:r>
              <a:rPr lang="et-EE" dirty="0">
                <a:solidFill>
                  <a:schemeClr val="tx1"/>
                </a:solidFill>
              </a:rPr>
              <a:t>Ohtlikku olukorda sattumine reguleerimata ülekäigurajal (küsimused 27-28) *</a:t>
            </a:r>
          </a:p>
          <a:p>
            <a:pPr lvl="1"/>
            <a:r>
              <a:rPr lang="et-EE" dirty="0">
                <a:solidFill>
                  <a:schemeClr val="tx1"/>
                </a:solidFill>
              </a:rPr>
              <a:t>Vales kohas tee ületamine (küsimused 29-30) *</a:t>
            </a:r>
          </a:p>
          <a:p>
            <a:pPr marL="0" indent="0">
              <a:buNone/>
            </a:pPr>
            <a:r>
              <a:rPr lang="et-EE" dirty="0">
                <a:solidFill>
                  <a:srgbClr val="A01E28"/>
                </a:solidFill>
              </a:rPr>
              <a:t>OHUTU LIIKLEMISE ÕPETUS</a:t>
            </a:r>
          </a:p>
          <a:p>
            <a:pPr lvl="1"/>
            <a:r>
              <a:rPr lang="et-EE" dirty="0"/>
              <a:t>“Peatu, vaata, veendu“ sõnumi märkamine kõnniteel (küsimus 25)</a:t>
            </a:r>
          </a:p>
          <a:p>
            <a:pPr lvl="1"/>
            <a:r>
              <a:rPr lang="et-EE" dirty="0"/>
              <a:t>Liiklusaabitsa kasutamine (küsimus 26)</a:t>
            </a:r>
          </a:p>
          <a:p>
            <a:pPr lvl="1"/>
            <a:r>
              <a:rPr lang="et-EE" dirty="0"/>
              <a:t>Kuidas oleks huvitav liiklust õppida (küsimus 33) *</a:t>
            </a:r>
          </a:p>
          <a:p>
            <a:pPr lvl="1"/>
            <a:r>
              <a:rPr lang="et-EE" dirty="0"/>
              <a:t>Kes on õpetanud, kuidas liikluses käituda (küsimus 23)</a:t>
            </a:r>
            <a:endParaRPr lang="et-EE" dirty="0">
              <a:solidFill>
                <a:schemeClr val="tx1"/>
              </a:solidFill>
            </a:endParaRPr>
          </a:p>
          <a:p>
            <a:pPr lvl="1"/>
            <a:r>
              <a:rPr lang="et-EE" dirty="0"/>
              <a:t>Mida on sõidutee ületamise kohta õpetatud </a:t>
            </a:r>
            <a:r>
              <a:rPr lang="et-EE" dirty="0">
                <a:solidFill>
                  <a:schemeClr val="tx1"/>
                </a:solidFill>
              </a:rPr>
              <a:t>(küsimus 24)</a:t>
            </a:r>
            <a:endParaRPr lang="et-EE" dirty="0"/>
          </a:p>
          <a:p>
            <a:pPr lvl="2"/>
            <a:endParaRPr lang="et-EE" sz="1500" dirty="0">
              <a:solidFill>
                <a:schemeClr val="tx1"/>
              </a:solidFill>
            </a:endParaRPr>
          </a:p>
          <a:p>
            <a:pPr lvl="1"/>
            <a:endParaRPr lang="et-EE" sz="1500" dirty="0">
              <a:solidFill>
                <a:srgbClr val="A01E28"/>
              </a:solidFill>
            </a:endParaRPr>
          </a:p>
        </p:txBody>
      </p:sp>
      <p:sp>
        <p:nvSpPr>
          <p:cNvPr id="3" name="Title 2">
            <a:extLst>
              <a:ext uri="{FF2B5EF4-FFF2-40B4-BE49-F238E27FC236}">
                <a16:creationId xmlns:a16="http://schemas.microsoft.com/office/drawing/2014/main" id="{B956A5F8-3261-6C4A-A2CF-CE6DC5657C5C}"/>
              </a:ext>
            </a:extLst>
          </p:cNvPr>
          <p:cNvSpPr>
            <a:spLocks noGrp="1"/>
          </p:cNvSpPr>
          <p:nvPr>
            <p:ph type="title"/>
          </p:nvPr>
        </p:nvSpPr>
        <p:spPr/>
        <p:txBody>
          <a:bodyPr/>
          <a:lstStyle/>
          <a:p>
            <a:r>
              <a:rPr lang="et-EE" dirty="0"/>
              <a:t>Uuringu teemad</a:t>
            </a:r>
          </a:p>
        </p:txBody>
      </p:sp>
      <p:sp>
        <p:nvSpPr>
          <p:cNvPr id="4" name="TextBox 3">
            <a:extLst>
              <a:ext uri="{FF2B5EF4-FFF2-40B4-BE49-F238E27FC236}">
                <a16:creationId xmlns:a16="http://schemas.microsoft.com/office/drawing/2014/main" id="{E2FE8CFF-0A8B-B549-9AF9-3D88F5E9DC5E}"/>
              </a:ext>
            </a:extLst>
          </p:cNvPr>
          <p:cNvSpPr txBox="1"/>
          <p:nvPr/>
        </p:nvSpPr>
        <p:spPr>
          <a:xfrm>
            <a:off x="1302488" y="6384864"/>
            <a:ext cx="4976038" cy="215444"/>
          </a:xfrm>
          <a:prstGeom prst="rect">
            <a:avLst/>
          </a:prstGeom>
          <a:noFill/>
        </p:spPr>
        <p:txBody>
          <a:bodyPr wrap="square" rtlCol="0">
            <a:spAutoFit/>
          </a:bodyPr>
          <a:lstStyle/>
          <a:p>
            <a:r>
              <a:rPr lang="et-EE" sz="800" dirty="0"/>
              <a:t>* Sihtgrupp 10-14-aastased, ülejäänud juhtudel 6-14-aastased</a:t>
            </a:r>
          </a:p>
        </p:txBody>
      </p:sp>
    </p:spTree>
    <p:extLst>
      <p:ext uri="{BB962C8B-B14F-4D97-AF65-F5344CB8AC3E}">
        <p14:creationId xmlns:p14="http://schemas.microsoft.com/office/powerpoint/2010/main" val="2285682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487FE-DD67-6D45-BED4-D4E7F9641E11}"/>
              </a:ext>
            </a:extLst>
          </p:cNvPr>
          <p:cNvSpPr>
            <a:spLocks noGrp="1"/>
          </p:cNvSpPr>
          <p:nvPr>
            <p:ph sz="half" idx="1"/>
          </p:nvPr>
        </p:nvSpPr>
        <p:spPr>
          <a:xfrm>
            <a:off x="1302488" y="1499191"/>
            <a:ext cx="10398100" cy="4996859"/>
          </a:xfrm>
        </p:spPr>
        <p:txBody>
          <a:bodyPr wrap="square">
            <a:noAutofit/>
          </a:bodyPr>
          <a:lstStyle/>
          <a:p>
            <a:pPr>
              <a:spcBef>
                <a:spcPts val="0"/>
              </a:spcBef>
            </a:pPr>
            <a:r>
              <a:rPr lang="et-EE" dirty="0"/>
              <a:t>6</a:t>
            </a:r>
            <a:r>
              <a:rPr lang="et-EE" dirty="0">
                <a:solidFill>
                  <a:schemeClr val="tx1"/>
                </a:solidFill>
              </a:rPr>
              <a:t>–</a:t>
            </a:r>
            <a:r>
              <a:rPr lang="et-EE" dirty="0"/>
              <a:t>14-aastastest rattaga sõitvatest lastest kannab (Slaid 21):</a:t>
            </a:r>
          </a:p>
          <a:p>
            <a:pPr lvl="1">
              <a:spcBef>
                <a:spcPts val="0"/>
              </a:spcBef>
            </a:pPr>
            <a:r>
              <a:rPr lang="et-EE" dirty="0"/>
              <a:t>jalgrattakiivrit kokku 88% (sh alati ja sageli kannab seda 78%), s.o 90</a:t>
            </a:r>
            <a:r>
              <a:rPr lang="et-EE" dirty="0">
                <a:solidFill>
                  <a:schemeClr val="tx1"/>
                </a:solidFill>
              </a:rPr>
              <a:t>–99</a:t>
            </a:r>
            <a:r>
              <a:rPr lang="et-EE" dirty="0"/>
              <a:t> tuhat last;</a:t>
            </a:r>
          </a:p>
          <a:p>
            <a:pPr lvl="1">
              <a:spcBef>
                <a:spcPts val="0"/>
              </a:spcBef>
            </a:pPr>
            <a:r>
              <a:rPr lang="et-EE" dirty="0"/>
              <a:t>ohutus- ehk helkurvesti kokku 15% (sh alati ja sageli kannab seda 6%), s.o 11</a:t>
            </a:r>
            <a:r>
              <a:rPr lang="et-EE" dirty="0">
                <a:solidFill>
                  <a:schemeClr val="tx1"/>
                </a:solidFill>
              </a:rPr>
              <a:t>–</a:t>
            </a:r>
            <a:r>
              <a:rPr lang="et-EE" dirty="0"/>
              <a:t>21 tuhat last;</a:t>
            </a:r>
          </a:p>
          <a:p>
            <a:pPr lvl="1">
              <a:spcBef>
                <a:spcPts val="0"/>
              </a:spcBef>
            </a:pPr>
            <a:r>
              <a:rPr lang="et-EE" dirty="0"/>
              <a:t>muid eredaid riideid kokku 69% (sh alati ja sageli kannab seda 29%), s.o 68</a:t>
            </a:r>
            <a:r>
              <a:rPr lang="et-EE" dirty="0">
                <a:solidFill>
                  <a:schemeClr val="tx1"/>
                </a:solidFill>
              </a:rPr>
              <a:t>–</a:t>
            </a:r>
            <a:r>
              <a:rPr lang="et-EE" dirty="0"/>
              <a:t>81 tuhat last.</a:t>
            </a:r>
          </a:p>
          <a:p>
            <a:pPr marL="457189" lvl="1" indent="0">
              <a:spcBef>
                <a:spcPts val="0"/>
              </a:spcBef>
              <a:buNone/>
            </a:pPr>
            <a:endParaRPr lang="et-EE" dirty="0"/>
          </a:p>
          <a:p>
            <a:pPr>
              <a:spcBef>
                <a:spcPts val="0"/>
              </a:spcBef>
            </a:pPr>
            <a:r>
              <a:rPr lang="et-EE" dirty="0">
                <a:solidFill>
                  <a:schemeClr val="tx1"/>
                </a:solidFill>
              </a:rPr>
              <a:t>Kiivrit kandvate laste osakaal kokku on tavapärasel tasemel, kuid kiivrit alati ja sageli kandvate laste osakaal on viimasel kahel aastal veidi kõrgem kui tavapäraselt. Helkurvesti kandjate (samuti sagedaste kandjate) osakaal on jalgrattaga sõites järsult langenu; ka eredavärviliste riiete kandjaid on kokkuvõttes veidi vähem kui varasemalt, kuid sagedaste kandjate osakaal on kahanenud märkimisväärselt (Slaid 21). </a:t>
            </a:r>
          </a:p>
          <a:p>
            <a:r>
              <a:rPr lang="et-EE" dirty="0">
                <a:solidFill>
                  <a:schemeClr val="tx1"/>
                </a:solidFill>
              </a:rPr>
              <a:t>Kiivrit ja eredavärvilisi riideid kannavad sagedamini 6-8-aastased lapsed, kiivrit ka eestlased, samas kui kiivri kandmine on oluliselt harvem muukeelsete ja Kirde-Eesti laste seas (Slaid 22). Kiiver on sagedamini olemas igapäevastel sõitjatel (97%) ja helkurvest juhul, kui sõidetakse maantee servas (30%).</a:t>
            </a:r>
          </a:p>
          <a:p>
            <a:endParaRPr lang="et-EE" dirty="0">
              <a:solidFill>
                <a:schemeClr val="accent1"/>
              </a:solidFill>
            </a:endParaRPr>
          </a:p>
          <a:p>
            <a:r>
              <a:rPr lang="et-EE" dirty="0">
                <a:solidFill>
                  <a:schemeClr val="accent1"/>
                </a:solidFill>
              </a:rPr>
              <a:t>Pimeda ajal </a:t>
            </a:r>
            <a:r>
              <a:rPr lang="et-EE" dirty="0">
                <a:solidFill>
                  <a:schemeClr val="tx1"/>
                </a:solidFill>
              </a:rPr>
              <a:t>sõitvatest jalgratturitest kannab ohutus- ehk helkurvesti kokku 21% ning ligikaudu 3/4-l on kasutusel ka rattatuled. Helkurvesti kasutus on võrreldes varasemaga oluliselt langenud (Slaid 23).</a:t>
            </a:r>
            <a:endParaRPr lang="et-EE" dirty="0">
              <a:solidFill>
                <a:srgbClr val="A01E28"/>
              </a:solidFill>
            </a:endParaRPr>
          </a:p>
          <a:p>
            <a:r>
              <a:rPr lang="et-EE" dirty="0">
                <a:solidFill>
                  <a:srgbClr val="A01E28"/>
                </a:solidFill>
              </a:rPr>
              <a:t>Jalgrataste varustatus erinevate helkuritega on samuti üsna hea </a:t>
            </a:r>
            <a:r>
              <a:rPr lang="et-EE" dirty="0">
                <a:solidFill>
                  <a:schemeClr val="tx1"/>
                </a:solidFill>
              </a:rPr>
              <a:t>– ees valge ja taga punane helkur on olemas 89%-l ja kodarahelkurid 87%-l laste ratastel. Signaalkell on kasutusel 78%-l laste ratastel (Slaid 24). Aastatega on laste jalgrataste varustatus veidi paranenud.</a:t>
            </a:r>
          </a:p>
          <a:p>
            <a:r>
              <a:rPr lang="et-EE" dirty="0">
                <a:solidFill>
                  <a:srgbClr val="A01E28"/>
                </a:solidFill>
              </a:rPr>
              <a:t>Ka jalgrataste varustatus töökorras piduritega on üsna hea </a:t>
            </a:r>
            <a:r>
              <a:rPr lang="et-EE" dirty="0">
                <a:solidFill>
                  <a:schemeClr val="tx1"/>
                </a:solidFill>
              </a:rPr>
              <a:t>– nii töötav esi- kui ka </a:t>
            </a:r>
            <a:r>
              <a:rPr lang="et-EE" dirty="0" err="1">
                <a:solidFill>
                  <a:schemeClr val="tx1"/>
                </a:solidFill>
              </a:rPr>
              <a:t>tagapidur</a:t>
            </a:r>
            <a:r>
              <a:rPr lang="et-EE" dirty="0">
                <a:solidFill>
                  <a:schemeClr val="tx1"/>
                </a:solidFill>
              </a:rPr>
              <a:t> on olemas 93%-l laste jalgratastel. Emb-kumb töötav pidur ei puudu kellelgi. Ülejäänutel töötab vähemalt üks piduritest, sagedamini on selleks </a:t>
            </a:r>
            <a:r>
              <a:rPr lang="et-EE" dirty="0" err="1">
                <a:solidFill>
                  <a:schemeClr val="tx1"/>
                </a:solidFill>
              </a:rPr>
              <a:t>tagapidur</a:t>
            </a:r>
            <a:r>
              <a:rPr lang="et-EE" dirty="0">
                <a:solidFill>
                  <a:schemeClr val="tx1"/>
                </a:solidFill>
              </a:rPr>
              <a:t>. Jalgratta varustatus piduritega on viimastel aastatel kasvanud (Slaid 24). </a:t>
            </a:r>
          </a:p>
          <a:p>
            <a:pPr marL="0" indent="0">
              <a:buNone/>
            </a:pPr>
            <a:endParaRPr lang="en-GB" dirty="0"/>
          </a:p>
          <a:p>
            <a:endParaRPr lang="en-GB" dirty="0"/>
          </a:p>
        </p:txBody>
      </p:sp>
      <p:sp>
        <p:nvSpPr>
          <p:cNvPr id="3" name="Title 2">
            <a:extLst>
              <a:ext uri="{FF2B5EF4-FFF2-40B4-BE49-F238E27FC236}">
                <a16:creationId xmlns:a16="http://schemas.microsoft.com/office/drawing/2014/main" id="{335AB03E-EB73-CF4A-9A67-A17D4DDEC2FF}"/>
              </a:ext>
            </a:extLst>
          </p:cNvPr>
          <p:cNvSpPr>
            <a:spLocks noGrp="1"/>
          </p:cNvSpPr>
          <p:nvPr>
            <p:ph type="title"/>
          </p:nvPr>
        </p:nvSpPr>
        <p:spPr/>
        <p:txBody>
          <a:bodyPr/>
          <a:lstStyle/>
          <a:p>
            <a:r>
              <a:rPr lang="en-GB" dirty="0" err="1"/>
              <a:t>Jalgrattaga</a:t>
            </a:r>
            <a:r>
              <a:rPr lang="en-GB" dirty="0"/>
              <a:t> </a:t>
            </a:r>
            <a:r>
              <a:rPr lang="en-GB" dirty="0" err="1"/>
              <a:t>sõitmine</a:t>
            </a:r>
            <a:endParaRPr lang="en-GB" dirty="0"/>
          </a:p>
        </p:txBody>
      </p:sp>
      <p:sp>
        <p:nvSpPr>
          <p:cNvPr id="4" name="Subtitle 6">
            <a:extLst>
              <a:ext uri="{FF2B5EF4-FFF2-40B4-BE49-F238E27FC236}">
                <a16:creationId xmlns:a16="http://schemas.microsoft.com/office/drawing/2014/main" id="{776F95FB-2B08-0346-A617-D8F1593023A5}"/>
              </a:ext>
            </a:extLst>
          </p:cNvPr>
          <p:cNvSpPr>
            <a:spLocks noGrp="1"/>
          </p:cNvSpPr>
          <p:nvPr>
            <p:ph type="subTitle" idx="14"/>
          </p:nvPr>
        </p:nvSpPr>
        <p:spPr>
          <a:xfrm>
            <a:off x="1302488" y="940987"/>
            <a:ext cx="10051312" cy="435932"/>
          </a:xfrm>
        </p:spPr>
        <p:txBody>
          <a:bodyPr/>
          <a:lstStyle/>
          <a:p>
            <a:r>
              <a:rPr lang="et-EE" dirty="0"/>
              <a:t>Jalgratturi ohutusvarustus (Slaid 21</a:t>
            </a:r>
            <a:r>
              <a:rPr lang="et-EE" dirty="0">
                <a:solidFill>
                  <a:schemeClr val="accent1"/>
                </a:solidFill>
              </a:rPr>
              <a:t>–</a:t>
            </a:r>
            <a:r>
              <a:rPr lang="et-EE" dirty="0"/>
              <a:t>24)</a:t>
            </a:r>
          </a:p>
        </p:txBody>
      </p:sp>
    </p:spTree>
    <p:extLst>
      <p:ext uri="{BB962C8B-B14F-4D97-AF65-F5344CB8AC3E}">
        <p14:creationId xmlns:p14="http://schemas.microsoft.com/office/powerpoint/2010/main" val="3818691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Jalgrattaga</a:t>
            </a:r>
            <a:r>
              <a:rPr lang="en-GB" dirty="0"/>
              <a:t> </a:t>
            </a:r>
            <a:r>
              <a:rPr lang="en-GB" dirty="0" err="1"/>
              <a:t>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Jalgratturi ohutusvarustus – kasutamise sagedus</a:t>
            </a:r>
          </a:p>
        </p:txBody>
      </p:sp>
      <p:pic>
        <p:nvPicPr>
          <p:cNvPr id="11" name="Sisu kohatäide 10">
            <a:extLst>
              <a:ext uri="{FF2B5EF4-FFF2-40B4-BE49-F238E27FC236}">
                <a16:creationId xmlns:a16="http://schemas.microsoft.com/office/drawing/2014/main" id="{7DF3BC35-8F3D-B493-2A42-3FBC22F5684F}"/>
              </a:ext>
            </a:extLst>
          </p:cNvPr>
          <p:cNvPicPr>
            <a:picLocks noGrp="1" noChangeAspect="1"/>
          </p:cNvPicPr>
          <p:nvPr>
            <p:ph sz="half" idx="1"/>
          </p:nvPr>
        </p:nvPicPr>
        <p:blipFill>
          <a:blip r:embed="rId2"/>
          <a:stretch>
            <a:fillRect/>
          </a:stretch>
        </p:blipFill>
        <p:spPr>
          <a:xfrm>
            <a:off x="1301750" y="1553360"/>
            <a:ext cx="4860925" cy="4776805"/>
          </a:xfrm>
          <a:prstGeom prst="rect">
            <a:avLst/>
          </a:prstGeom>
        </p:spPr>
      </p:pic>
      <p:pic>
        <p:nvPicPr>
          <p:cNvPr id="7" name="Sisu kohatäide 6">
            <a:extLst>
              <a:ext uri="{FF2B5EF4-FFF2-40B4-BE49-F238E27FC236}">
                <a16:creationId xmlns:a16="http://schemas.microsoft.com/office/drawing/2014/main" id="{3C091BB8-CF4F-7544-B46A-5DA122A31A7D}"/>
              </a:ext>
            </a:extLst>
          </p:cNvPr>
          <p:cNvPicPr>
            <a:picLocks noGrp="1" noChangeAspect="1"/>
          </p:cNvPicPr>
          <p:nvPr>
            <p:ph sz="half" idx="13"/>
          </p:nvPr>
        </p:nvPicPr>
        <p:blipFill>
          <a:blip r:embed="rId3"/>
          <a:stretch>
            <a:fillRect/>
          </a:stretch>
        </p:blipFill>
        <p:spPr>
          <a:xfrm>
            <a:off x="6547163" y="1498600"/>
            <a:ext cx="4753936" cy="4886325"/>
          </a:xfrm>
          <a:prstGeom prst="rect">
            <a:avLst/>
          </a:prstGeom>
        </p:spPr>
      </p:pic>
    </p:spTree>
    <p:extLst>
      <p:ext uri="{BB962C8B-B14F-4D97-AF65-F5344CB8AC3E}">
        <p14:creationId xmlns:p14="http://schemas.microsoft.com/office/powerpoint/2010/main" val="1335775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isu kohatäide 11">
            <a:extLst>
              <a:ext uri="{FF2B5EF4-FFF2-40B4-BE49-F238E27FC236}">
                <a16:creationId xmlns:a16="http://schemas.microsoft.com/office/drawing/2014/main" id="{56A9076B-8E47-862A-6D7C-4982FCCE3D0B}"/>
              </a:ext>
            </a:extLst>
          </p:cNvPr>
          <p:cNvPicPr>
            <a:picLocks noGrp="1" noChangeAspect="1"/>
          </p:cNvPicPr>
          <p:nvPr>
            <p:ph sz="half" idx="16"/>
          </p:nvPr>
        </p:nvPicPr>
        <p:blipFill>
          <a:blip r:embed="rId3"/>
          <a:stretch>
            <a:fillRect/>
          </a:stretch>
        </p:blipFill>
        <p:spPr>
          <a:xfrm>
            <a:off x="8113713" y="1525273"/>
            <a:ext cx="3240087" cy="4832978"/>
          </a:xfrm>
          <a:prstGeom prst="rect">
            <a:avLst/>
          </a:prstGeom>
        </p:spPr>
      </p:pic>
      <p:graphicFrame>
        <p:nvGraphicFramePr>
          <p:cNvPr id="11" name="Content Placeholder 22">
            <a:extLst>
              <a:ext uri="{FF2B5EF4-FFF2-40B4-BE49-F238E27FC236}">
                <a16:creationId xmlns:a16="http://schemas.microsoft.com/office/drawing/2014/main" id="{00000000-0008-0000-0100-00003A000000}"/>
              </a:ext>
            </a:extLst>
          </p:cNvPr>
          <p:cNvGraphicFramePr>
            <a:graphicFrameLocks noGrp="1"/>
          </p:cNvGraphicFramePr>
          <p:nvPr>
            <p:ph sz="half" idx="15"/>
          </p:nvPr>
        </p:nvGraphicFramePr>
        <p:xfrm>
          <a:off x="4708525" y="1498600"/>
          <a:ext cx="3240088" cy="4886325"/>
        </p:xfrm>
        <a:graphic>
          <a:graphicData uri="http://schemas.openxmlformats.org/drawingml/2006/chart">
            <c:chart xmlns:c="http://schemas.openxmlformats.org/drawingml/2006/chart" xmlns:r="http://schemas.openxmlformats.org/officeDocument/2006/relationships" r:id="rId4"/>
          </a:graphicData>
        </a:graphic>
      </p:graphicFrame>
      <p:pic>
        <p:nvPicPr>
          <p:cNvPr id="10" name="Sisu kohatäide 9">
            <a:extLst>
              <a:ext uri="{FF2B5EF4-FFF2-40B4-BE49-F238E27FC236}">
                <a16:creationId xmlns:a16="http://schemas.microsoft.com/office/drawing/2014/main" id="{5CE779A1-8D74-CD5B-F53D-42CD32F691FB}"/>
              </a:ext>
            </a:extLst>
          </p:cNvPr>
          <p:cNvPicPr>
            <a:picLocks noGrp="1" noChangeAspect="1"/>
          </p:cNvPicPr>
          <p:nvPr>
            <p:ph sz="half" idx="1"/>
          </p:nvPr>
        </p:nvPicPr>
        <p:blipFill>
          <a:blip r:embed="rId5"/>
          <a:stretch>
            <a:fillRect/>
          </a:stretch>
        </p:blipFill>
        <p:spPr>
          <a:xfrm>
            <a:off x="1304189" y="1498600"/>
            <a:ext cx="3235210" cy="4886325"/>
          </a:xfrm>
          <a:prstGeom prst="rect">
            <a:avLst/>
          </a:prstGeom>
        </p:spPr>
      </p:pic>
      <p:sp>
        <p:nvSpPr>
          <p:cNvPr id="2" name="Title 1">
            <a:extLst>
              <a:ext uri="{FF2B5EF4-FFF2-40B4-BE49-F238E27FC236}">
                <a16:creationId xmlns:a16="http://schemas.microsoft.com/office/drawing/2014/main" id="{49C1D49B-5551-8E47-992A-DFF78B9EA12D}"/>
              </a:ext>
            </a:extLst>
          </p:cNvPr>
          <p:cNvSpPr>
            <a:spLocks noGrp="1"/>
          </p:cNvSpPr>
          <p:nvPr>
            <p:ph type="title"/>
          </p:nvPr>
        </p:nvSpPr>
        <p:spPr/>
        <p:txBody>
          <a:bodyPr/>
          <a:lstStyle/>
          <a:p>
            <a:r>
              <a:rPr lang="en-GB" dirty="0" err="1"/>
              <a:t>Jalgrattaga</a:t>
            </a:r>
            <a:r>
              <a:rPr lang="en-GB" dirty="0"/>
              <a:t> </a:t>
            </a:r>
            <a:r>
              <a:rPr lang="en-GB" dirty="0" err="1"/>
              <a:t>sõitmine</a:t>
            </a:r>
            <a:endParaRPr lang="et-EE" dirty="0"/>
          </a:p>
        </p:txBody>
      </p:sp>
      <p:sp>
        <p:nvSpPr>
          <p:cNvPr id="3" name="Subtitle 2">
            <a:extLst>
              <a:ext uri="{FF2B5EF4-FFF2-40B4-BE49-F238E27FC236}">
                <a16:creationId xmlns:a16="http://schemas.microsoft.com/office/drawing/2014/main" id="{B4F80E04-897A-0F48-9643-3E8E5A80497A}"/>
              </a:ext>
            </a:extLst>
          </p:cNvPr>
          <p:cNvSpPr>
            <a:spLocks noGrp="1"/>
          </p:cNvSpPr>
          <p:nvPr>
            <p:ph type="subTitle" idx="14"/>
          </p:nvPr>
        </p:nvSpPr>
        <p:spPr/>
        <p:txBody>
          <a:bodyPr/>
          <a:lstStyle/>
          <a:p>
            <a:r>
              <a:rPr lang="et-EE" dirty="0"/>
              <a:t>Jalgratturi ohutusvarustus – ohutusvarustuse kasutajad, n=265 (jalgratturid), %</a:t>
            </a:r>
          </a:p>
        </p:txBody>
      </p:sp>
      <p:cxnSp>
        <p:nvCxnSpPr>
          <p:cNvPr id="32" name="Straight Connector 31">
            <a:extLst>
              <a:ext uri="{FF2B5EF4-FFF2-40B4-BE49-F238E27FC236}">
                <a16:creationId xmlns:a16="http://schemas.microsoft.com/office/drawing/2014/main" id="{05C6D126-9BC6-A74A-8B03-146586146EA7}"/>
              </a:ext>
            </a:extLst>
          </p:cNvPr>
          <p:cNvCxnSpPr/>
          <p:nvPr/>
        </p:nvCxnSpPr>
        <p:spPr>
          <a:xfrm>
            <a:off x="3798674" y="204938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cxnSp>
        <p:nvCxnSpPr>
          <p:cNvPr id="33" name="Straight Connector 32">
            <a:extLst>
              <a:ext uri="{FF2B5EF4-FFF2-40B4-BE49-F238E27FC236}">
                <a16:creationId xmlns:a16="http://schemas.microsoft.com/office/drawing/2014/main" id="{857D7D11-12EA-BD48-B78A-2EA23E5EACA5}"/>
              </a:ext>
            </a:extLst>
          </p:cNvPr>
          <p:cNvCxnSpPr/>
          <p:nvPr/>
        </p:nvCxnSpPr>
        <p:spPr>
          <a:xfrm>
            <a:off x="6588911" y="204938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cxnSp>
        <p:nvCxnSpPr>
          <p:cNvPr id="34" name="Straight Connector 33">
            <a:extLst>
              <a:ext uri="{FF2B5EF4-FFF2-40B4-BE49-F238E27FC236}">
                <a16:creationId xmlns:a16="http://schemas.microsoft.com/office/drawing/2014/main" id="{E060D01C-78C1-844E-9170-85D11FBE1A9E}"/>
              </a:ext>
            </a:extLst>
          </p:cNvPr>
          <p:cNvCxnSpPr>
            <a:cxnSpLocks/>
          </p:cNvCxnSpPr>
          <p:nvPr/>
        </p:nvCxnSpPr>
        <p:spPr>
          <a:xfrm>
            <a:off x="9578216" y="2049385"/>
            <a:ext cx="5451" cy="4241687"/>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2992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3FE4-629F-2749-8779-92CDD9000DF5}"/>
              </a:ext>
            </a:extLst>
          </p:cNvPr>
          <p:cNvSpPr>
            <a:spLocks noGrp="1"/>
          </p:cNvSpPr>
          <p:nvPr>
            <p:ph type="title"/>
          </p:nvPr>
        </p:nvSpPr>
        <p:spPr/>
        <p:txBody>
          <a:bodyPr/>
          <a:lstStyle/>
          <a:p>
            <a:r>
              <a:rPr lang="en-GB" dirty="0" err="1"/>
              <a:t>Jalgrattaga</a:t>
            </a:r>
            <a:r>
              <a:rPr lang="en-GB" dirty="0"/>
              <a:t> </a:t>
            </a:r>
            <a:r>
              <a:rPr lang="en-GB" dirty="0" err="1"/>
              <a:t>sõitmine</a:t>
            </a:r>
            <a:endParaRPr lang="et-EE" dirty="0"/>
          </a:p>
        </p:txBody>
      </p:sp>
      <p:sp>
        <p:nvSpPr>
          <p:cNvPr id="5" name="Subtitle 4">
            <a:extLst>
              <a:ext uri="{FF2B5EF4-FFF2-40B4-BE49-F238E27FC236}">
                <a16:creationId xmlns:a16="http://schemas.microsoft.com/office/drawing/2014/main" id="{C8F97B8D-C10F-1E45-A160-E48BAC10D105}"/>
              </a:ext>
            </a:extLst>
          </p:cNvPr>
          <p:cNvSpPr>
            <a:spLocks noGrp="1"/>
          </p:cNvSpPr>
          <p:nvPr>
            <p:ph type="subTitle" idx="14"/>
          </p:nvPr>
        </p:nvSpPr>
        <p:spPr/>
        <p:txBody>
          <a:bodyPr/>
          <a:lstStyle/>
          <a:p>
            <a:r>
              <a:rPr lang="et-EE" dirty="0"/>
              <a:t>Jalgratturi ohutusvarustus – kasutamine</a:t>
            </a:r>
          </a:p>
        </p:txBody>
      </p:sp>
      <p:pic>
        <p:nvPicPr>
          <p:cNvPr id="6" name="Sisu kohatäide 5">
            <a:extLst>
              <a:ext uri="{FF2B5EF4-FFF2-40B4-BE49-F238E27FC236}">
                <a16:creationId xmlns:a16="http://schemas.microsoft.com/office/drawing/2014/main" id="{97E4FC59-6746-DABF-CAA2-C257E36A7749}"/>
              </a:ext>
            </a:extLst>
          </p:cNvPr>
          <p:cNvPicPr>
            <a:picLocks noGrp="1" noChangeAspect="1"/>
          </p:cNvPicPr>
          <p:nvPr>
            <p:ph sz="half" idx="1"/>
          </p:nvPr>
        </p:nvPicPr>
        <p:blipFill>
          <a:blip r:embed="rId2"/>
          <a:stretch>
            <a:fillRect/>
          </a:stretch>
        </p:blipFill>
        <p:spPr>
          <a:xfrm>
            <a:off x="1301750" y="1523467"/>
            <a:ext cx="4860925" cy="4836590"/>
          </a:xfrm>
          <a:prstGeom prst="rect">
            <a:avLst/>
          </a:prstGeom>
        </p:spPr>
      </p:pic>
      <p:pic>
        <p:nvPicPr>
          <p:cNvPr id="10" name="Sisu kohatäide 9">
            <a:extLst>
              <a:ext uri="{FF2B5EF4-FFF2-40B4-BE49-F238E27FC236}">
                <a16:creationId xmlns:a16="http://schemas.microsoft.com/office/drawing/2014/main" id="{798ABB9F-21BE-62F1-4D5A-783CF979822F}"/>
              </a:ext>
            </a:extLst>
          </p:cNvPr>
          <p:cNvPicPr>
            <a:picLocks noGrp="1" noChangeAspect="1"/>
          </p:cNvPicPr>
          <p:nvPr>
            <p:ph sz="half" idx="13"/>
          </p:nvPr>
        </p:nvPicPr>
        <p:blipFill>
          <a:blip r:embed="rId3"/>
          <a:stretch>
            <a:fillRect/>
          </a:stretch>
        </p:blipFill>
        <p:spPr>
          <a:xfrm>
            <a:off x="6538137" y="1498600"/>
            <a:ext cx="4771989" cy="4886325"/>
          </a:xfrm>
          <a:prstGeom prst="rect">
            <a:avLst/>
          </a:prstGeom>
        </p:spPr>
      </p:pic>
    </p:spTree>
    <p:extLst>
      <p:ext uri="{BB962C8B-B14F-4D97-AF65-F5344CB8AC3E}">
        <p14:creationId xmlns:p14="http://schemas.microsoft.com/office/powerpoint/2010/main" val="396578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Jalgrattaga</a:t>
            </a:r>
            <a:r>
              <a:rPr lang="en-GB" dirty="0"/>
              <a:t> </a:t>
            </a:r>
            <a:r>
              <a:rPr lang="en-GB" dirty="0" err="1"/>
              <a:t>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Jalgratta ohutusvarustus – olemasolu ja pidurite korrasolek, n=jalgratturid, %</a:t>
            </a:r>
          </a:p>
          <a:p>
            <a:endParaRPr lang="et-EE" dirty="0"/>
          </a:p>
        </p:txBody>
      </p:sp>
      <p:pic>
        <p:nvPicPr>
          <p:cNvPr id="9" name="Sisu kohatäide 8">
            <a:extLst>
              <a:ext uri="{FF2B5EF4-FFF2-40B4-BE49-F238E27FC236}">
                <a16:creationId xmlns:a16="http://schemas.microsoft.com/office/drawing/2014/main" id="{BF76713B-6483-5377-5E34-EE680BD1D945}"/>
              </a:ext>
            </a:extLst>
          </p:cNvPr>
          <p:cNvPicPr>
            <a:picLocks noGrp="1" noChangeAspect="1"/>
          </p:cNvPicPr>
          <p:nvPr>
            <p:ph sz="half" idx="13"/>
          </p:nvPr>
        </p:nvPicPr>
        <p:blipFill>
          <a:blip r:embed="rId2"/>
          <a:stretch>
            <a:fillRect/>
          </a:stretch>
        </p:blipFill>
        <p:spPr>
          <a:xfrm>
            <a:off x="6519051" y="1515344"/>
            <a:ext cx="4810161" cy="4852837"/>
          </a:xfrm>
          <a:prstGeom prst="rect">
            <a:avLst/>
          </a:prstGeom>
        </p:spPr>
      </p:pic>
      <p:pic>
        <p:nvPicPr>
          <p:cNvPr id="13" name="Sisu kohatäide 12">
            <a:extLst>
              <a:ext uri="{FF2B5EF4-FFF2-40B4-BE49-F238E27FC236}">
                <a16:creationId xmlns:a16="http://schemas.microsoft.com/office/drawing/2014/main" id="{114785B3-E65F-BCFB-1D36-97BC3D425C8A}"/>
              </a:ext>
            </a:extLst>
          </p:cNvPr>
          <p:cNvPicPr>
            <a:picLocks noGrp="1" noChangeAspect="1"/>
          </p:cNvPicPr>
          <p:nvPr>
            <p:ph sz="half" idx="1"/>
          </p:nvPr>
        </p:nvPicPr>
        <p:blipFill>
          <a:blip r:embed="rId3"/>
          <a:stretch>
            <a:fillRect/>
          </a:stretch>
        </p:blipFill>
        <p:spPr>
          <a:xfrm>
            <a:off x="1301750" y="1541567"/>
            <a:ext cx="4860925" cy="4800390"/>
          </a:xfrm>
          <a:prstGeom prst="rect">
            <a:avLst/>
          </a:prstGeom>
        </p:spPr>
      </p:pic>
    </p:spTree>
    <p:extLst>
      <p:ext uri="{BB962C8B-B14F-4D97-AF65-F5344CB8AC3E}">
        <p14:creationId xmlns:p14="http://schemas.microsoft.com/office/powerpoint/2010/main" val="2137985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487FE-DD67-6D45-BED4-D4E7F9641E11}"/>
              </a:ext>
            </a:extLst>
          </p:cNvPr>
          <p:cNvSpPr>
            <a:spLocks noGrp="1"/>
          </p:cNvSpPr>
          <p:nvPr>
            <p:ph sz="half" idx="1"/>
          </p:nvPr>
        </p:nvSpPr>
        <p:spPr/>
        <p:txBody>
          <a:bodyPr wrap="square">
            <a:noAutofit/>
          </a:bodyPr>
          <a:lstStyle/>
          <a:p>
            <a:r>
              <a:rPr lang="et-EE" dirty="0">
                <a:solidFill>
                  <a:srgbClr val="A01E28"/>
                </a:solidFill>
              </a:rPr>
              <a:t>63</a:t>
            </a:r>
            <a:r>
              <a:rPr lang="et-EE" dirty="0">
                <a:solidFill>
                  <a:schemeClr val="accent1"/>
                </a:solidFill>
              </a:rPr>
              <a:t>% 10–14-aastastest jalgrattaga sõitvatest lastest on tegelenud viimase 12 kuu jooksul sõidu ajal kõrvaliste tegevustega, s.o 31–41 </a:t>
            </a:r>
            <a:r>
              <a:rPr lang="et-EE" dirty="0">
                <a:solidFill>
                  <a:srgbClr val="A01E28"/>
                </a:solidFill>
              </a:rPr>
              <a:t>tuhat vastavas vanuses last. </a:t>
            </a:r>
            <a:r>
              <a:rPr lang="et-EE" dirty="0"/>
              <a:t>Kõrvaliste tegevustega tegelevate jalgratturite osakaal on sel aastal pea sama, mis möödunud aastal. Kõrvaliste tegevustega on jalgrattaga sõites keskmisest veidi sagedamini tegelenud tüdrukud, Põhja- ja Lääne-Eesti lapsed (Slaid 26).</a:t>
            </a:r>
          </a:p>
          <a:p>
            <a:r>
              <a:rPr lang="et-EE" dirty="0">
                <a:solidFill>
                  <a:schemeClr val="tx1"/>
                </a:solidFill>
              </a:rPr>
              <a:t>Kõige sagedasemaks kõrvaliseks tegevuseks jalgratturina on endiselt </a:t>
            </a:r>
            <a:r>
              <a:rPr lang="et-EE" dirty="0">
                <a:solidFill>
                  <a:schemeClr val="accent1"/>
                </a:solidFill>
              </a:rPr>
              <a:t>kaaslasega vestlemine </a:t>
            </a:r>
            <a:r>
              <a:rPr lang="et-EE" dirty="0">
                <a:solidFill>
                  <a:schemeClr val="tx1"/>
                </a:solidFill>
              </a:rPr>
              <a:t>(57%), ligi kuuendik on söönud, joonud või kuulanud kõrvaklappidest muusikat ja iga kümnes kasutanud telefoni või nutiseadet, muud tegevused on harvad (Slaid 27).</a:t>
            </a:r>
          </a:p>
          <a:p>
            <a:r>
              <a:rPr lang="et-EE" dirty="0">
                <a:solidFill>
                  <a:schemeClr val="tx1"/>
                </a:solidFill>
              </a:rPr>
              <a:t>Kõrvaklappidest muusika kuulamine jalgrattasõidu ajal on viimastel aastatel vähenenud, samas kui kaaslasega vestlemine on sagenenud.</a:t>
            </a:r>
          </a:p>
          <a:p>
            <a:pPr marL="0" indent="0">
              <a:buNone/>
            </a:pPr>
            <a:endParaRPr lang="et-EE" dirty="0">
              <a:solidFill>
                <a:srgbClr val="A01E28"/>
              </a:solidFill>
            </a:endParaRPr>
          </a:p>
          <a:p>
            <a:r>
              <a:rPr lang="et-EE" dirty="0">
                <a:solidFill>
                  <a:schemeClr val="accent1"/>
                </a:solidFill>
              </a:rPr>
              <a:t>Kõrvalise tegevuse tõttu on sattunud ohtlikku olukorda 19% jalgrattaga sõitvatest 10–14-aastastest lastest, s.o 7–15 tuhat vastavas vanuses last </a:t>
            </a:r>
            <a:r>
              <a:rPr lang="et-EE" dirty="0"/>
              <a:t>(Slaid 26). Viimastel aastatel on see näitaja püsinud samal tasemel. Kõige enam on ohtlikke olukordi ette tulnud Põhja-Eesti lastel. </a:t>
            </a:r>
          </a:p>
          <a:p>
            <a:r>
              <a:rPr lang="et-EE" dirty="0">
                <a:solidFill>
                  <a:schemeClr val="tx1"/>
                </a:solidFill>
              </a:rPr>
              <a:t>Peamiseks õnnetuseks on olnud sõidurajalt kõrvale kaldumine ja kukkumine (vastavalt 12% ja 9% ohtlikku olukorda sattunuist), muud olukorrad on ette tulnud vähestel (Slaid 27). Kukkumiste osakaal on oluliselt vähenenud.</a:t>
            </a:r>
          </a:p>
          <a:p>
            <a:endParaRPr lang="en-GB" dirty="0">
              <a:solidFill>
                <a:srgbClr val="A01E28"/>
              </a:solidFill>
            </a:endParaRPr>
          </a:p>
          <a:p>
            <a:endParaRPr lang="en-GB" dirty="0"/>
          </a:p>
          <a:p>
            <a:endParaRPr lang="en-GB" dirty="0"/>
          </a:p>
          <a:p>
            <a:endParaRPr lang="en-GB" dirty="0"/>
          </a:p>
        </p:txBody>
      </p:sp>
      <p:sp>
        <p:nvSpPr>
          <p:cNvPr id="3" name="Title 2">
            <a:extLst>
              <a:ext uri="{FF2B5EF4-FFF2-40B4-BE49-F238E27FC236}">
                <a16:creationId xmlns:a16="http://schemas.microsoft.com/office/drawing/2014/main" id="{335AB03E-EB73-CF4A-9A67-A17D4DDEC2FF}"/>
              </a:ext>
            </a:extLst>
          </p:cNvPr>
          <p:cNvSpPr>
            <a:spLocks noGrp="1"/>
          </p:cNvSpPr>
          <p:nvPr>
            <p:ph type="title"/>
          </p:nvPr>
        </p:nvSpPr>
        <p:spPr/>
        <p:txBody>
          <a:bodyPr/>
          <a:lstStyle/>
          <a:p>
            <a:r>
              <a:rPr lang="en-GB" dirty="0" err="1"/>
              <a:t>Jalgrattaga</a:t>
            </a:r>
            <a:r>
              <a:rPr lang="en-GB" dirty="0"/>
              <a:t> </a:t>
            </a:r>
            <a:r>
              <a:rPr lang="en-GB" dirty="0" err="1"/>
              <a:t>sõitmine</a:t>
            </a:r>
            <a:endParaRPr lang="en-GB" dirty="0"/>
          </a:p>
        </p:txBody>
      </p:sp>
      <p:sp>
        <p:nvSpPr>
          <p:cNvPr id="4" name="Subtitle 6">
            <a:extLst>
              <a:ext uri="{FF2B5EF4-FFF2-40B4-BE49-F238E27FC236}">
                <a16:creationId xmlns:a16="http://schemas.microsoft.com/office/drawing/2014/main" id="{776F95FB-2B08-0346-A617-D8F1593023A5}"/>
              </a:ext>
            </a:extLst>
          </p:cNvPr>
          <p:cNvSpPr>
            <a:spLocks noGrp="1"/>
          </p:cNvSpPr>
          <p:nvPr>
            <p:ph type="subTitle" idx="14"/>
          </p:nvPr>
        </p:nvSpPr>
        <p:spPr>
          <a:xfrm>
            <a:off x="1302488" y="940987"/>
            <a:ext cx="10051312" cy="435932"/>
          </a:xfrm>
        </p:spPr>
        <p:txBody>
          <a:bodyPr/>
          <a:lstStyle/>
          <a:p>
            <a:r>
              <a:rPr lang="et-EE" dirty="0"/>
              <a:t>Kõrvalised tegevused jalgratturina (Slaid 26</a:t>
            </a:r>
            <a:r>
              <a:rPr lang="et-EE" dirty="0">
                <a:solidFill>
                  <a:schemeClr val="accent1"/>
                </a:solidFill>
              </a:rPr>
              <a:t>–</a:t>
            </a:r>
            <a:r>
              <a:rPr lang="et-EE" dirty="0"/>
              <a:t>27)</a:t>
            </a:r>
          </a:p>
        </p:txBody>
      </p:sp>
    </p:spTree>
    <p:extLst>
      <p:ext uri="{BB962C8B-B14F-4D97-AF65-F5344CB8AC3E}">
        <p14:creationId xmlns:p14="http://schemas.microsoft.com/office/powerpoint/2010/main" val="1658605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9F80-6992-AF44-AD37-C6EDA30DE016}"/>
              </a:ext>
            </a:extLst>
          </p:cNvPr>
          <p:cNvSpPr>
            <a:spLocks noGrp="1"/>
          </p:cNvSpPr>
          <p:nvPr>
            <p:ph type="title"/>
          </p:nvPr>
        </p:nvSpPr>
        <p:spPr/>
        <p:txBody>
          <a:bodyPr/>
          <a:lstStyle/>
          <a:p>
            <a:r>
              <a:rPr lang="et-EE" dirty="0"/>
              <a:t>Jalgrattaga sõitmine</a:t>
            </a:r>
          </a:p>
        </p:txBody>
      </p:sp>
      <p:sp>
        <p:nvSpPr>
          <p:cNvPr id="3" name="Subtitle 2">
            <a:extLst>
              <a:ext uri="{FF2B5EF4-FFF2-40B4-BE49-F238E27FC236}">
                <a16:creationId xmlns:a16="http://schemas.microsoft.com/office/drawing/2014/main" id="{41BEA549-9EE5-3842-B567-269BF50A25EE}"/>
              </a:ext>
            </a:extLst>
          </p:cNvPr>
          <p:cNvSpPr>
            <a:spLocks noGrp="1"/>
          </p:cNvSpPr>
          <p:nvPr>
            <p:ph type="subTitle" idx="14"/>
          </p:nvPr>
        </p:nvSpPr>
        <p:spPr/>
        <p:txBody>
          <a:bodyPr/>
          <a:lstStyle/>
          <a:p>
            <a:r>
              <a:rPr lang="et-EE" dirty="0"/>
              <a:t>Kõrvalised tegevused jalgratturina – tegelemine ja ohtlikesse olukordadesse sattumine</a:t>
            </a:r>
          </a:p>
          <a:p>
            <a:endParaRPr lang="et-EE" dirty="0"/>
          </a:p>
        </p:txBody>
      </p:sp>
      <p:pic>
        <p:nvPicPr>
          <p:cNvPr id="6" name="Sisu kohatäide 5">
            <a:extLst>
              <a:ext uri="{FF2B5EF4-FFF2-40B4-BE49-F238E27FC236}">
                <a16:creationId xmlns:a16="http://schemas.microsoft.com/office/drawing/2014/main" id="{EF68139F-CA39-C7B1-0F71-50DF6C5358D1}"/>
              </a:ext>
            </a:extLst>
          </p:cNvPr>
          <p:cNvPicPr>
            <a:picLocks noGrp="1" noChangeAspect="1"/>
          </p:cNvPicPr>
          <p:nvPr>
            <p:ph sz="half" idx="15"/>
          </p:nvPr>
        </p:nvPicPr>
        <p:blipFill>
          <a:blip r:embed="rId2"/>
          <a:stretch>
            <a:fillRect/>
          </a:stretch>
        </p:blipFill>
        <p:spPr>
          <a:xfrm>
            <a:off x="4756910" y="1498600"/>
            <a:ext cx="3143318" cy="4886325"/>
          </a:xfrm>
          <a:prstGeom prst="rect">
            <a:avLst/>
          </a:prstGeom>
        </p:spPr>
      </p:pic>
      <p:pic>
        <p:nvPicPr>
          <p:cNvPr id="12" name="Sisu kohatäide 11">
            <a:extLst>
              <a:ext uri="{FF2B5EF4-FFF2-40B4-BE49-F238E27FC236}">
                <a16:creationId xmlns:a16="http://schemas.microsoft.com/office/drawing/2014/main" id="{50A802ED-2A5F-3ADB-806E-CCE5B420A69A}"/>
              </a:ext>
            </a:extLst>
          </p:cNvPr>
          <p:cNvPicPr>
            <a:picLocks noGrp="1" noChangeAspect="1"/>
          </p:cNvPicPr>
          <p:nvPr>
            <p:ph sz="half" idx="16"/>
          </p:nvPr>
        </p:nvPicPr>
        <p:blipFill>
          <a:blip r:embed="rId3"/>
          <a:stretch>
            <a:fillRect/>
          </a:stretch>
        </p:blipFill>
        <p:spPr>
          <a:xfrm>
            <a:off x="8166110" y="1498600"/>
            <a:ext cx="3135293" cy="4886325"/>
          </a:xfrm>
          <a:prstGeom prst="rect">
            <a:avLst/>
          </a:prstGeom>
        </p:spPr>
      </p:pic>
      <p:pic>
        <p:nvPicPr>
          <p:cNvPr id="19" name="Sisu kohatäide 18">
            <a:extLst>
              <a:ext uri="{FF2B5EF4-FFF2-40B4-BE49-F238E27FC236}">
                <a16:creationId xmlns:a16="http://schemas.microsoft.com/office/drawing/2014/main" id="{41925672-C015-4704-358D-4121F2AC3230}"/>
              </a:ext>
            </a:extLst>
          </p:cNvPr>
          <p:cNvPicPr>
            <a:picLocks noGrp="1" noChangeAspect="1"/>
          </p:cNvPicPr>
          <p:nvPr>
            <p:ph sz="half" idx="1"/>
          </p:nvPr>
        </p:nvPicPr>
        <p:blipFill>
          <a:blip r:embed="rId4"/>
          <a:stretch>
            <a:fillRect/>
          </a:stretch>
        </p:blipFill>
        <p:spPr>
          <a:xfrm>
            <a:off x="1301750" y="1499516"/>
            <a:ext cx="3240088" cy="4884493"/>
          </a:xfrm>
          <a:prstGeom prst="rect">
            <a:avLst/>
          </a:prstGeom>
        </p:spPr>
      </p:pic>
      <p:cxnSp>
        <p:nvCxnSpPr>
          <p:cNvPr id="20" name="Straight Connector 32">
            <a:extLst>
              <a:ext uri="{FF2B5EF4-FFF2-40B4-BE49-F238E27FC236}">
                <a16:creationId xmlns:a16="http://schemas.microsoft.com/office/drawing/2014/main" id="{7B6799B9-56E2-5DA1-5007-0EFC35D2F410}"/>
              </a:ext>
            </a:extLst>
          </p:cNvPr>
          <p:cNvCxnSpPr/>
          <p:nvPr/>
        </p:nvCxnSpPr>
        <p:spPr>
          <a:xfrm>
            <a:off x="6978533" y="204938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cxnSp>
        <p:nvCxnSpPr>
          <p:cNvPr id="21" name="Straight Connector 33">
            <a:extLst>
              <a:ext uri="{FF2B5EF4-FFF2-40B4-BE49-F238E27FC236}">
                <a16:creationId xmlns:a16="http://schemas.microsoft.com/office/drawing/2014/main" id="{E6C3224C-7A96-D10E-EF12-69417525BAE7}"/>
              </a:ext>
            </a:extLst>
          </p:cNvPr>
          <p:cNvCxnSpPr>
            <a:cxnSpLocks/>
          </p:cNvCxnSpPr>
          <p:nvPr/>
        </p:nvCxnSpPr>
        <p:spPr>
          <a:xfrm>
            <a:off x="9750534" y="2049385"/>
            <a:ext cx="5451" cy="4241687"/>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283499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Jalgrattaga</a:t>
            </a:r>
            <a:r>
              <a:rPr lang="en-GB" dirty="0"/>
              <a:t> </a:t>
            </a:r>
            <a:r>
              <a:rPr lang="en-GB" dirty="0" err="1"/>
              <a:t>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6"/>
            <a:ext cx="10051312" cy="557613"/>
          </a:xfrm>
        </p:spPr>
        <p:txBody>
          <a:bodyPr>
            <a:normAutofit/>
          </a:bodyPr>
          <a:lstStyle/>
          <a:p>
            <a:r>
              <a:rPr lang="et-EE" dirty="0"/>
              <a:t>Kõrvalised tegevused jalgratturina – tegelemine ja ohtlikesse olukordadesse sattumine</a:t>
            </a:r>
          </a:p>
          <a:p>
            <a:endParaRPr lang="et-EE" dirty="0"/>
          </a:p>
        </p:txBody>
      </p:sp>
      <p:pic>
        <p:nvPicPr>
          <p:cNvPr id="11" name="Sisu kohatäide 10">
            <a:extLst>
              <a:ext uri="{FF2B5EF4-FFF2-40B4-BE49-F238E27FC236}">
                <a16:creationId xmlns:a16="http://schemas.microsoft.com/office/drawing/2014/main" id="{BF24293E-99E8-5550-AE68-55C002FAC6F4}"/>
              </a:ext>
            </a:extLst>
          </p:cNvPr>
          <p:cNvPicPr>
            <a:picLocks noGrp="1" noChangeAspect="1"/>
          </p:cNvPicPr>
          <p:nvPr>
            <p:ph sz="half" idx="1"/>
          </p:nvPr>
        </p:nvPicPr>
        <p:blipFill>
          <a:blip r:embed="rId2"/>
          <a:stretch>
            <a:fillRect/>
          </a:stretch>
        </p:blipFill>
        <p:spPr>
          <a:xfrm>
            <a:off x="1317987" y="1527537"/>
            <a:ext cx="4828450" cy="4828450"/>
          </a:xfrm>
          <a:prstGeom prst="rect">
            <a:avLst/>
          </a:prstGeom>
        </p:spPr>
      </p:pic>
      <p:pic>
        <p:nvPicPr>
          <p:cNvPr id="6" name="Sisu kohatäide 5">
            <a:extLst>
              <a:ext uri="{FF2B5EF4-FFF2-40B4-BE49-F238E27FC236}">
                <a16:creationId xmlns:a16="http://schemas.microsoft.com/office/drawing/2014/main" id="{BDF40F94-1353-DF06-4512-E9EA6EA78268}"/>
              </a:ext>
            </a:extLst>
          </p:cNvPr>
          <p:cNvPicPr>
            <a:picLocks noGrp="1" noChangeAspect="1"/>
          </p:cNvPicPr>
          <p:nvPr>
            <p:ph sz="half" idx="13"/>
          </p:nvPr>
        </p:nvPicPr>
        <p:blipFill>
          <a:blip r:embed="rId3"/>
          <a:stretch>
            <a:fillRect/>
          </a:stretch>
        </p:blipFill>
        <p:spPr>
          <a:xfrm>
            <a:off x="6512954" y="1527537"/>
            <a:ext cx="4822354" cy="4828450"/>
          </a:xfrm>
          <a:prstGeom prst="rect">
            <a:avLst/>
          </a:prstGeom>
        </p:spPr>
      </p:pic>
    </p:spTree>
    <p:extLst>
      <p:ext uri="{BB962C8B-B14F-4D97-AF65-F5344CB8AC3E}">
        <p14:creationId xmlns:p14="http://schemas.microsoft.com/office/powerpoint/2010/main" val="3317452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Jalgrattaga</a:t>
            </a:r>
            <a:r>
              <a:rPr lang="en-GB" dirty="0"/>
              <a:t> </a:t>
            </a:r>
            <a:r>
              <a:rPr lang="en-GB" dirty="0" err="1"/>
              <a:t>sõitmine</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6"/>
            <a:ext cx="10051312" cy="557613"/>
          </a:xfrm>
        </p:spPr>
        <p:txBody>
          <a:bodyPr>
            <a:normAutofit/>
          </a:bodyPr>
          <a:lstStyle/>
          <a:p>
            <a:r>
              <a:rPr lang="et-EE" dirty="0"/>
              <a:t>Teadlikkus </a:t>
            </a:r>
            <a:r>
              <a:rPr lang="et-EE" dirty="0">
                <a:solidFill>
                  <a:schemeClr val="accent1"/>
                </a:solidFill>
              </a:rPr>
              <a:t>– ülekäiguraja ja raudtee ületamine </a:t>
            </a:r>
          </a:p>
        </p:txBody>
      </p:sp>
      <p:sp>
        <p:nvSpPr>
          <p:cNvPr id="4" name="Content Placeholder 3">
            <a:extLst>
              <a:ext uri="{FF2B5EF4-FFF2-40B4-BE49-F238E27FC236}">
                <a16:creationId xmlns:a16="http://schemas.microsoft.com/office/drawing/2014/main" id="{1E12F188-138B-EE44-A7E8-CE34D6122A65}"/>
              </a:ext>
            </a:extLst>
          </p:cNvPr>
          <p:cNvSpPr>
            <a:spLocks noGrp="1"/>
          </p:cNvSpPr>
          <p:nvPr>
            <p:ph sz="half" idx="1"/>
          </p:nvPr>
        </p:nvSpPr>
        <p:spPr/>
        <p:txBody>
          <a:bodyPr/>
          <a:lstStyle/>
          <a:p>
            <a:r>
              <a:rPr lang="et-EE" dirty="0"/>
              <a:t>Küsimuse “Kas jalgratturil on eesõigus sõiduteel sõitvate juhtide ees, kui ta soovib ületada sõiduteed ülekäigurajal sõites?” puhul loeti õigeks nii eitav vastus kui ka vastus: “Jah, kui sõita ülekäigurajal, millele sõiduteel sõitev juht pöörab”. Seega andis õige vastuse </a:t>
            </a:r>
            <a:r>
              <a:rPr lang="et-EE" dirty="0">
                <a:solidFill>
                  <a:schemeClr val="accent1"/>
                </a:solidFill>
              </a:rPr>
              <a:t>86% </a:t>
            </a:r>
            <a:r>
              <a:rPr lang="et-EE" dirty="0"/>
              <a:t>jalgrattaga sõitvatest 10</a:t>
            </a:r>
            <a:r>
              <a:rPr lang="et-EE" dirty="0">
                <a:solidFill>
                  <a:schemeClr val="tx1"/>
                </a:solidFill>
              </a:rPr>
              <a:t>–</a:t>
            </a:r>
            <a:r>
              <a:rPr lang="et-EE" dirty="0"/>
              <a:t>14-aastastest lastest. Teadlikkus on tõusnud.</a:t>
            </a:r>
          </a:p>
          <a:p>
            <a:r>
              <a:rPr lang="et-EE" dirty="0"/>
              <a:t>Jalgrattakoolituse läbinud lapsed olid mitte-läbinutest teadlikumad (92% vs 81%). </a:t>
            </a:r>
          </a:p>
          <a:p>
            <a:endParaRPr lang="et-EE" dirty="0"/>
          </a:p>
          <a:p>
            <a:r>
              <a:rPr lang="et-EE" dirty="0"/>
              <a:t>Seda, et jalgratturil on raudtee ülekäigukohal kohustus rattalt maha tulla, teadis </a:t>
            </a:r>
            <a:r>
              <a:rPr lang="et-EE" dirty="0">
                <a:solidFill>
                  <a:schemeClr val="accent1"/>
                </a:solidFill>
              </a:rPr>
              <a:t>86% </a:t>
            </a:r>
            <a:r>
              <a:rPr lang="et-EE" dirty="0"/>
              <a:t>jalgrattaga sõitvatest 10</a:t>
            </a:r>
            <a:r>
              <a:rPr lang="et-EE" dirty="0">
                <a:solidFill>
                  <a:schemeClr val="tx1"/>
                </a:solidFill>
              </a:rPr>
              <a:t>–</a:t>
            </a:r>
            <a:r>
              <a:rPr lang="et-EE" dirty="0"/>
              <a:t>14-aastastest lastest; veidi sagedamini Põhja-Eesti lapsed. Teadlikkus on tõusnud.</a:t>
            </a:r>
          </a:p>
          <a:p>
            <a:r>
              <a:rPr lang="et-EE" dirty="0"/>
              <a:t>Jalgrattakoolituse läbinute kui ka mitte-läbinute teadlikkus oli samasugune.</a:t>
            </a:r>
          </a:p>
        </p:txBody>
      </p:sp>
      <p:pic>
        <p:nvPicPr>
          <p:cNvPr id="8" name="Sisu kohatäide 7">
            <a:extLst>
              <a:ext uri="{FF2B5EF4-FFF2-40B4-BE49-F238E27FC236}">
                <a16:creationId xmlns:a16="http://schemas.microsoft.com/office/drawing/2014/main" id="{5B35DEBF-8E57-9FEA-543F-9D97C0EAB212}"/>
              </a:ext>
            </a:extLst>
          </p:cNvPr>
          <p:cNvPicPr>
            <a:picLocks noGrp="1" noChangeAspect="1"/>
          </p:cNvPicPr>
          <p:nvPr>
            <p:ph sz="half" idx="13"/>
          </p:nvPr>
        </p:nvPicPr>
        <p:blipFill>
          <a:blip r:embed="rId2"/>
          <a:stretch>
            <a:fillRect/>
          </a:stretch>
        </p:blipFill>
        <p:spPr>
          <a:xfrm>
            <a:off x="6494463" y="1544927"/>
            <a:ext cx="4859337" cy="4793670"/>
          </a:xfrm>
          <a:prstGeom prst="rect">
            <a:avLst/>
          </a:prstGeom>
        </p:spPr>
      </p:pic>
    </p:spTree>
    <p:extLst>
      <p:ext uri="{BB962C8B-B14F-4D97-AF65-F5344CB8AC3E}">
        <p14:creationId xmlns:p14="http://schemas.microsoft.com/office/powerpoint/2010/main" val="995518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AB411-E036-A24B-82BF-B56FECE2E8CF}"/>
              </a:ext>
            </a:extLst>
          </p:cNvPr>
          <p:cNvSpPr>
            <a:spLocks noGrp="1"/>
          </p:cNvSpPr>
          <p:nvPr>
            <p:ph type="title"/>
          </p:nvPr>
        </p:nvSpPr>
        <p:spPr/>
        <p:txBody>
          <a:bodyPr/>
          <a:lstStyle/>
          <a:p>
            <a:r>
              <a:rPr lang="en-GB" dirty="0" err="1"/>
              <a:t>Jalgrattaga</a:t>
            </a:r>
            <a:r>
              <a:rPr lang="en-GB" dirty="0"/>
              <a:t> </a:t>
            </a:r>
            <a:r>
              <a:rPr lang="en-GB" dirty="0" err="1"/>
              <a:t>sõitmine</a:t>
            </a:r>
            <a:endParaRPr lang="et-EE" dirty="0"/>
          </a:p>
        </p:txBody>
      </p:sp>
      <p:sp>
        <p:nvSpPr>
          <p:cNvPr id="4" name="Subtitle 3">
            <a:extLst>
              <a:ext uri="{FF2B5EF4-FFF2-40B4-BE49-F238E27FC236}">
                <a16:creationId xmlns:a16="http://schemas.microsoft.com/office/drawing/2014/main" id="{C08C0215-F9B2-F740-B239-CD549F97DE1E}"/>
              </a:ext>
            </a:extLst>
          </p:cNvPr>
          <p:cNvSpPr>
            <a:spLocks noGrp="1"/>
          </p:cNvSpPr>
          <p:nvPr>
            <p:ph type="subTitle" idx="14"/>
          </p:nvPr>
        </p:nvSpPr>
        <p:spPr/>
        <p:txBody>
          <a:bodyPr/>
          <a:lstStyle/>
          <a:p>
            <a:r>
              <a:rPr lang="et-EE" dirty="0"/>
              <a:t>Jalgratturi koolituse läbimine ja jalgratturi juhiluba (Slaid 29</a:t>
            </a:r>
            <a:r>
              <a:rPr lang="et-EE" dirty="0">
                <a:solidFill>
                  <a:schemeClr val="accent1"/>
                </a:solidFill>
              </a:rPr>
              <a:t>–</a:t>
            </a:r>
            <a:r>
              <a:rPr lang="et-EE" dirty="0"/>
              <a:t>30)</a:t>
            </a:r>
          </a:p>
        </p:txBody>
      </p:sp>
      <p:sp>
        <p:nvSpPr>
          <p:cNvPr id="10" name="Content Placeholder 9">
            <a:extLst>
              <a:ext uri="{FF2B5EF4-FFF2-40B4-BE49-F238E27FC236}">
                <a16:creationId xmlns:a16="http://schemas.microsoft.com/office/drawing/2014/main" id="{74FF235D-66BC-AD4C-8773-E984B5FBB6E4}"/>
              </a:ext>
            </a:extLst>
          </p:cNvPr>
          <p:cNvSpPr>
            <a:spLocks noGrp="1"/>
          </p:cNvSpPr>
          <p:nvPr>
            <p:ph sz="half" idx="1"/>
          </p:nvPr>
        </p:nvSpPr>
        <p:spPr/>
        <p:txBody>
          <a:bodyPr/>
          <a:lstStyle/>
          <a:p>
            <a:r>
              <a:rPr lang="et-EE" dirty="0">
                <a:solidFill>
                  <a:schemeClr val="accent1"/>
                </a:solidFill>
              </a:rPr>
              <a:t>Jalgratturi koolituse on läbinud 49% 10–14-aastastest jalgrattaga sõitvatest lastest, s.o 23–33 tuhat praegu vastavas vanuses </a:t>
            </a:r>
            <a:r>
              <a:rPr lang="et-EE" dirty="0">
                <a:solidFill>
                  <a:srgbClr val="A01E28"/>
                </a:solidFill>
              </a:rPr>
              <a:t>last.</a:t>
            </a:r>
          </a:p>
          <a:p>
            <a:r>
              <a:rPr lang="et-EE" dirty="0">
                <a:solidFill>
                  <a:schemeClr val="tx1"/>
                </a:solidFill>
              </a:rPr>
              <a:t>Hetkel on jalgratturi koolitus pooleli 2%-l 10–14-aastastest lastest, s.o kuni 2 600 lapsel.</a:t>
            </a:r>
          </a:p>
          <a:p>
            <a:r>
              <a:rPr lang="et-EE" dirty="0">
                <a:solidFill>
                  <a:srgbClr val="A01E28"/>
                </a:solidFill>
              </a:rPr>
              <a:t>Jalgratturi juhiluba on 47</a:t>
            </a:r>
            <a:r>
              <a:rPr lang="et-EE" dirty="0">
                <a:solidFill>
                  <a:schemeClr val="accent1"/>
                </a:solidFill>
              </a:rPr>
              <a:t>% 10–14-aastastest jalgrattaga sõitvatest lastest, s.o 22–32 tuhandel </a:t>
            </a:r>
            <a:r>
              <a:rPr lang="et-EE" dirty="0">
                <a:solidFill>
                  <a:srgbClr val="A01E28"/>
                </a:solidFill>
              </a:rPr>
              <a:t>lapsel.</a:t>
            </a:r>
          </a:p>
          <a:p>
            <a:r>
              <a:rPr lang="et-EE" dirty="0">
                <a:solidFill>
                  <a:schemeClr val="tx1"/>
                </a:solidFill>
              </a:rPr>
              <a:t>Seega on 97% jalgratturi koolituse läbinud 10–14-aastastest jalgrattaga sõitvatest lastest saanud jalgratturi juhiloa.</a:t>
            </a:r>
          </a:p>
          <a:p>
            <a:r>
              <a:rPr lang="et-EE" dirty="0">
                <a:solidFill>
                  <a:schemeClr val="tx1"/>
                </a:solidFill>
              </a:rPr>
              <a:t>Jalgratturi koolituse on läbinud ning jalgratturi juhiloa on saanud sagedamini eestlased ning väiksemate linnaliste kui ka maapiirkondade, Lääne-Eesti 10–14-aastased jalgrattaga sõitvad lapsed. Kehvem on olukord mitte-eestlaste, Kirde-Eesti ja Tallinna jalgrattaga sõitvate 10–14-aastaste laste seas (Slaid 30). </a:t>
            </a:r>
          </a:p>
          <a:p>
            <a:endParaRPr lang="et-EE" dirty="0"/>
          </a:p>
        </p:txBody>
      </p:sp>
      <p:pic>
        <p:nvPicPr>
          <p:cNvPr id="6" name="Sisu kohatäide 5">
            <a:extLst>
              <a:ext uri="{FF2B5EF4-FFF2-40B4-BE49-F238E27FC236}">
                <a16:creationId xmlns:a16="http://schemas.microsoft.com/office/drawing/2014/main" id="{7A1E8685-F764-2D1F-04BB-E5BB4AFA3718}"/>
              </a:ext>
            </a:extLst>
          </p:cNvPr>
          <p:cNvPicPr>
            <a:picLocks noGrp="1" noChangeAspect="1"/>
          </p:cNvPicPr>
          <p:nvPr>
            <p:ph sz="half" idx="13"/>
          </p:nvPr>
        </p:nvPicPr>
        <p:blipFill>
          <a:blip r:embed="rId2"/>
          <a:stretch>
            <a:fillRect/>
          </a:stretch>
        </p:blipFill>
        <p:spPr>
          <a:xfrm>
            <a:off x="6580016" y="1518392"/>
            <a:ext cx="4688230" cy="4846740"/>
          </a:xfrm>
          <a:prstGeom prst="rect">
            <a:avLst/>
          </a:prstGeom>
        </p:spPr>
      </p:pic>
    </p:spTree>
    <p:extLst>
      <p:ext uri="{BB962C8B-B14F-4D97-AF65-F5344CB8AC3E}">
        <p14:creationId xmlns:p14="http://schemas.microsoft.com/office/powerpoint/2010/main" val="267829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365942-B2C3-6242-8EAC-D7B65DE55F17}"/>
              </a:ext>
            </a:extLst>
          </p:cNvPr>
          <p:cNvSpPr>
            <a:spLocks noGrp="1"/>
          </p:cNvSpPr>
          <p:nvPr>
            <p:ph sz="half" idx="1"/>
          </p:nvPr>
        </p:nvSpPr>
        <p:spPr/>
        <p:txBody>
          <a:bodyPr>
            <a:normAutofit fontScale="92500" lnSpcReduction="20000"/>
          </a:bodyPr>
          <a:lstStyle/>
          <a:p>
            <a:pPr marL="0" indent="0">
              <a:buNone/>
            </a:pPr>
            <a:r>
              <a:rPr lang="et-EE" dirty="0">
                <a:solidFill>
                  <a:schemeClr val="accent1"/>
                </a:solidFill>
              </a:rPr>
              <a:t>METOODIKA</a:t>
            </a:r>
          </a:p>
          <a:p>
            <a:r>
              <a:rPr lang="et-EE" dirty="0" err="1"/>
              <a:t>Üldkogum</a:t>
            </a:r>
            <a:r>
              <a:rPr lang="et-EE" dirty="0"/>
              <a:t>: 6</a:t>
            </a:r>
            <a:r>
              <a:rPr lang="et-EE" dirty="0">
                <a:solidFill>
                  <a:schemeClr val="tx1"/>
                </a:solidFill>
              </a:rPr>
              <a:t>–</a:t>
            </a:r>
            <a:r>
              <a:rPr lang="et-EE" dirty="0"/>
              <a:t>14-aastane Eesti elanikkond, 130 987 elanikku (ESA 2018. aasta andemetel) </a:t>
            </a:r>
          </a:p>
          <a:p>
            <a:pPr>
              <a:lnSpc>
                <a:spcPct val="110000"/>
              </a:lnSpc>
            </a:pPr>
            <a:r>
              <a:rPr lang="et-EE" dirty="0"/>
              <a:t>Meetod: Turu-uuringute AS veebipaneel – alla 18-aastaste laste vanemetele saadeti kutse palvega suunata vastama oma 6</a:t>
            </a:r>
            <a:r>
              <a:rPr lang="et-EE" dirty="0">
                <a:solidFill>
                  <a:schemeClr val="tx1"/>
                </a:solidFill>
              </a:rPr>
              <a:t>–</a:t>
            </a:r>
            <a:r>
              <a:rPr lang="et-EE" dirty="0"/>
              <a:t>14-aastased lapsed. Enne 2021. aastat viidi intervjuud läbi silmast-silma intervjuudena laste kodudes. Meetodi muutus tulenes Covid-19 piirangutest, mis ei võimaldanud senise meetodi kasutamist. </a:t>
            </a:r>
          </a:p>
          <a:p>
            <a:pPr>
              <a:lnSpc>
                <a:spcPct val="110000"/>
              </a:lnSpc>
            </a:pPr>
            <a:r>
              <a:rPr lang="et-EE" dirty="0"/>
              <a:t>Valimi koostamine: kasutati üldkogumi proportsionaalset mudelit, hiljem tulemused kaaluti üldkogumile vastavaks soo ja vanusgruppide, piirkonna järgi. </a:t>
            </a:r>
          </a:p>
          <a:p>
            <a:r>
              <a:rPr lang="et-EE" dirty="0"/>
              <a:t>Planeeritud valim: 300</a:t>
            </a:r>
          </a:p>
          <a:p>
            <a:r>
              <a:rPr lang="et-EE" dirty="0"/>
              <a:t>Tegelik valim: 300</a:t>
            </a:r>
          </a:p>
          <a:p>
            <a:r>
              <a:rPr lang="et-EE" dirty="0"/>
              <a:t>Valimiviga: 300 vastaja puhul ±5,6%, väiksemate gruppide vaatlemisel võib viga olla suurem</a:t>
            </a:r>
          </a:p>
          <a:p>
            <a:r>
              <a:rPr lang="et-EE" dirty="0"/>
              <a:t>Küsitlusperiood: 29. september </a:t>
            </a:r>
            <a:r>
              <a:rPr lang="et-EE" dirty="0">
                <a:solidFill>
                  <a:schemeClr val="tx1"/>
                </a:solidFill>
              </a:rPr>
              <a:t>– 10</a:t>
            </a:r>
            <a:r>
              <a:rPr lang="et-EE" dirty="0"/>
              <a:t>. oktoober 2022</a:t>
            </a:r>
          </a:p>
          <a:p>
            <a:r>
              <a:rPr lang="et-EE" dirty="0"/>
              <a:t>Küsitluse pikkus: 8 lehekülge</a:t>
            </a:r>
          </a:p>
          <a:p>
            <a:pPr marL="0" indent="0">
              <a:buNone/>
            </a:pPr>
            <a:endParaRPr lang="et-EE" dirty="0">
              <a:solidFill>
                <a:schemeClr val="accent1"/>
              </a:solidFill>
            </a:endParaRPr>
          </a:p>
          <a:p>
            <a:pPr marL="0" indent="0">
              <a:buNone/>
            </a:pPr>
            <a:r>
              <a:rPr lang="et-EE" dirty="0">
                <a:solidFill>
                  <a:schemeClr val="accent1"/>
                </a:solidFill>
              </a:rPr>
              <a:t>VASTUTAJAD</a:t>
            </a:r>
          </a:p>
          <a:p>
            <a:r>
              <a:rPr lang="et-EE" dirty="0"/>
              <a:t>Tellijapoolne kontaktisik			Raul </a:t>
            </a:r>
            <a:r>
              <a:rPr lang="et-EE" dirty="0" err="1"/>
              <a:t>Rom</a:t>
            </a:r>
            <a:endParaRPr lang="et-EE" dirty="0"/>
          </a:p>
          <a:p>
            <a:r>
              <a:rPr lang="et-EE" dirty="0"/>
              <a:t>Uuringu projektijuht ja aruande koostamine		Liis Grünberg, </a:t>
            </a:r>
            <a:r>
              <a:rPr lang="et-EE" dirty="0">
                <a:hlinkClick r:id="rId3"/>
              </a:rPr>
              <a:t>liis@turu-uuringute.ee</a:t>
            </a:r>
            <a:r>
              <a:rPr lang="et-EE" dirty="0"/>
              <a:t>, 58529707</a:t>
            </a:r>
          </a:p>
          <a:p>
            <a:r>
              <a:rPr lang="et-EE" dirty="0"/>
              <a:t>Küsitlustöö koordineerimine			Angelina Oblikas</a:t>
            </a:r>
          </a:p>
          <a:p>
            <a:r>
              <a:rPr lang="et-EE" dirty="0"/>
              <a:t>Ankeedi programmeerimine 			Kristel </a:t>
            </a:r>
            <a:r>
              <a:rPr lang="et-EE" dirty="0" err="1"/>
              <a:t>Merusk</a:t>
            </a:r>
            <a:endParaRPr lang="et-EE" dirty="0"/>
          </a:p>
          <a:p>
            <a:r>
              <a:rPr lang="et-EE" dirty="0"/>
              <a:t>Andmetöötlus			  	</a:t>
            </a:r>
            <a:r>
              <a:rPr lang="et-EE" dirty="0" err="1"/>
              <a:t>Reijo</a:t>
            </a:r>
            <a:r>
              <a:rPr lang="et-EE" dirty="0"/>
              <a:t> Pohl</a:t>
            </a:r>
          </a:p>
          <a:p>
            <a:pPr>
              <a:lnSpc>
                <a:spcPct val="120000"/>
              </a:lnSpc>
              <a:spcBef>
                <a:spcPts val="0"/>
              </a:spcBef>
            </a:pPr>
            <a:endParaRPr lang="en-GB" dirty="0"/>
          </a:p>
          <a:p>
            <a:pPr marL="0" indent="0">
              <a:lnSpc>
                <a:spcPct val="120000"/>
              </a:lnSpc>
              <a:spcBef>
                <a:spcPts val="0"/>
              </a:spcBef>
              <a:buNone/>
            </a:pPr>
            <a:endParaRPr lang="en-GB" dirty="0"/>
          </a:p>
          <a:p>
            <a:pPr marL="0" indent="0">
              <a:buNone/>
            </a:pPr>
            <a:endParaRPr lang="en-GB" dirty="0"/>
          </a:p>
        </p:txBody>
      </p:sp>
      <p:sp>
        <p:nvSpPr>
          <p:cNvPr id="3" name="Title 2">
            <a:extLst>
              <a:ext uri="{FF2B5EF4-FFF2-40B4-BE49-F238E27FC236}">
                <a16:creationId xmlns:a16="http://schemas.microsoft.com/office/drawing/2014/main" id="{F7D0BDCE-934C-8244-91CB-81CEF3A56A4A}"/>
              </a:ext>
            </a:extLst>
          </p:cNvPr>
          <p:cNvSpPr>
            <a:spLocks noGrp="1"/>
          </p:cNvSpPr>
          <p:nvPr>
            <p:ph type="title"/>
          </p:nvPr>
        </p:nvSpPr>
        <p:spPr/>
        <p:txBody>
          <a:bodyPr/>
          <a:lstStyle/>
          <a:p>
            <a:r>
              <a:rPr lang="en-GB" dirty="0" err="1"/>
              <a:t>Uuringu</a:t>
            </a:r>
            <a:r>
              <a:rPr lang="en-GB" dirty="0"/>
              <a:t> </a:t>
            </a:r>
            <a:r>
              <a:rPr lang="en-GB" dirty="0" err="1"/>
              <a:t>metoodika</a:t>
            </a:r>
            <a:r>
              <a:rPr lang="en-GB" dirty="0"/>
              <a:t> </a:t>
            </a:r>
            <a:r>
              <a:rPr lang="en-GB" dirty="0" err="1"/>
              <a:t>ja</a:t>
            </a:r>
            <a:r>
              <a:rPr lang="en-GB" dirty="0"/>
              <a:t> </a:t>
            </a:r>
            <a:r>
              <a:rPr lang="en-GB" dirty="0" err="1"/>
              <a:t>vastutajad</a:t>
            </a:r>
            <a:endParaRPr lang="en-GB" dirty="0"/>
          </a:p>
        </p:txBody>
      </p:sp>
    </p:spTree>
    <p:extLst>
      <p:ext uri="{BB962C8B-B14F-4D97-AF65-F5344CB8AC3E}">
        <p14:creationId xmlns:p14="http://schemas.microsoft.com/office/powerpoint/2010/main" val="3491588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isu kohatäide 12">
            <a:extLst>
              <a:ext uri="{FF2B5EF4-FFF2-40B4-BE49-F238E27FC236}">
                <a16:creationId xmlns:a16="http://schemas.microsoft.com/office/drawing/2014/main" id="{8FFA9067-08DE-937C-2FBB-2A964C4B24DF}"/>
              </a:ext>
            </a:extLst>
          </p:cNvPr>
          <p:cNvPicPr>
            <a:picLocks noGrp="1" noChangeAspect="1"/>
          </p:cNvPicPr>
          <p:nvPr>
            <p:ph sz="half" idx="1"/>
          </p:nvPr>
        </p:nvPicPr>
        <p:blipFill>
          <a:blip r:embed="rId2"/>
          <a:stretch>
            <a:fillRect/>
          </a:stretch>
        </p:blipFill>
        <p:spPr>
          <a:xfrm>
            <a:off x="1340060" y="1498600"/>
            <a:ext cx="3163468" cy="4886325"/>
          </a:xfrm>
          <a:prstGeom prst="rect">
            <a:avLst/>
          </a:prstGeom>
        </p:spPr>
      </p:pic>
      <p:pic>
        <p:nvPicPr>
          <p:cNvPr id="15" name="Sisu kohatäide 14">
            <a:extLst>
              <a:ext uri="{FF2B5EF4-FFF2-40B4-BE49-F238E27FC236}">
                <a16:creationId xmlns:a16="http://schemas.microsoft.com/office/drawing/2014/main" id="{DA3E2013-3ACF-5394-20F5-D946AFF9CAEC}"/>
              </a:ext>
            </a:extLst>
          </p:cNvPr>
          <p:cNvPicPr>
            <a:picLocks noGrp="1" noChangeAspect="1"/>
          </p:cNvPicPr>
          <p:nvPr>
            <p:ph sz="half" idx="15"/>
          </p:nvPr>
        </p:nvPicPr>
        <p:blipFill>
          <a:blip r:embed="rId3"/>
          <a:stretch>
            <a:fillRect/>
          </a:stretch>
        </p:blipFill>
        <p:spPr>
          <a:xfrm>
            <a:off x="4724593" y="1498600"/>
            <a:ext cx="3207952" cy="4886325"/>
          </a:xfrm>
          <a:prstGeom prst="rect">
            <a:avLst/>
          </a:prstGeom>
        </p:spPr>
      </p:pic>
      <p:pic>
        <p:nvPicPr>
          <p:cNvPr id="18" name="Sisu kohatäide 17">
            <a:extLst>
              <a:ext uri="{FF2B5EF4-FFF2-40B4-BE49-F238E27FC236}">
                <a16:creationId xmlns:a16="http://schemas.microsoft.com/office/drawing/2014/main" id="{DFD8542C-C8BB-A60A-56EE-1809DFDDEF59}"/>
              </a:ext>
            </a:extLst>
          </p:cNvPr>
          <p:cNvPicPr>
            <a:picLocks noGrp="1" noChangeAspect="1"/>
          </p:cNvPicPr>
          <p:nvPr>
            <p:ph sz="half" idx="16"/>
          </p:nvPr>
        </p:nvPicPr>
        <p:blipFill>
          <a:blip r:embed="rId4"/>
          <a:stretch>
            <a:fillRect/>
          </a:stretch>
        </p:blipFill>
        <p:spPr>
          <a:xfrm>
            <a:off x="8145701" y="1498600"/>
            <a:ext cx="3176111" cy="4886325"/>
          </a:xfrm>
          <a:prstGeom prst="rect">
            <a:avLst/>
          </a:prstGeom>
        </p:spPr>
      </p:pic>
      <p:sp>
        <p:nvSpPr>
          <p:cNvPr id="2" name="Title 1">
            <a:extLst>
              <a:ext uri="{FF2B5EF4-FFF2-40B4-BE49-F238E27FC236}">
                <a16:creationId xmlns:a16="http://schemas.microsoft.com/office/drawing/2014/main" id="{49C1D49B-5551-8E47-992A-DFF78B9EA12D}"/>
              </a:ext>
            </a:extLst>
          </p:cNvPr>
          <p:cNvSpPr>
            <a:spLocks noGrp="1"/>
          </p:cNvSpPr>
          <p:nvPr>
            <p:ph type="title"/>
          </p:nvPr>
        </p:nvSpPr>
        <p:spPr/>
        <p:txBody>
          <a:bodyPr/>
          <a:lstStyle/>
          <a:p>
            <a:r>
              <a:rPr lang="en-GB" dirty="0" err="1"/>
              <a:t>Jalgrattaga</a:t>
            </a:r>
            <a:r>
              <a:rPr lang="en-GB" dirty="0"/>
              <a:t> </a:t>
            </a:r>
            <a:r>
              <a:rPr lang="en-GB" dirty="0" err="1"/>
              <a:t>sõitmine</a:t>
            </a:r>
            <a:endParaRPr lang="et-EE" dirty="0"/>
          </a:p>
        </p:txBody>
      </p:sp>
      <p:sp>
        <p:nvSpPr>
          <p:cNvPr id="3" name="Subtitle 2">
            <a:extLst>
              <a:ext uri="{FF2B5EF4-FFF2-40B4-BE49-F238E27FC236}">
                <a16:creationId xmlns:a16="http://schemas.microsoft.com/office/drawing/2014/main" id="{B4F80E04-897A-0F48-9643-3E8E5A80497A}"/>
              </a:ext>
            </a:extLst>
          </p:cNvPr>
          <p:cNvSpPr>
            <a:spLocks noGrp="1"/>
          </p:cNvSpPr>
          <p:nvPr>
            <p:ph type="subTitle" idx="14"/>
          </p:nvPr>
        </p:nvSpPr>
        <p:spPr/>
        <p:txBody>
          <a:bodyPr/>
          <a:lstStyle/>
          <a:p>
            <a:r>
              <a:rPr lang="et-EE" dirty="0"/>
              <a:t>Jalgratturi koolituse läbimine ja jalgratturi juhiluba</a:t>
            </a:r>
          </a:p>
        </p:txBody>
      </p:sp>
      <p:cxnSp>
        <p:nvCxnSpPr>
          <p:cNvPr id="10" name="Straight Connector 9">
            <a:extLst>
              <a:ext uri="{FF2B5EF4-FFF2-40B4-BE49-F238E27FC236}">
                <a16:creationId xmlns:a16="http://schemas.microsoft.com/office/drawing/2014/main" id="{8F95BBB0-D790-544C-92BB-9072ED9666DA}"/>
              </a:ext>
            </a:extLst>
          </p:cNvPr>
          <p:cNvCxnSpPr/>
          <p:nvPr/>
        </p:nvCxnSpPr>
        <p:spPr>
          <a:xfrm>
            <a:off x="10868763"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8F95BBB0-D790-544C-92BB-9072ED9666DA}"/>
              </a:ext>
            </a:extLst>
          </p:cNvPr>
          <p:cNvCxnSpPr/>
          <p:nvPr/>
        </p:nvCxnSpPr>
        <p:spPr>
          <a:xfrm>
            <a:off x="6743385"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8F95BBB0-D790-544C-92BB-9072ED9666DA}"/>
              </a:ext>
            </a:extLst>
          </p:cNvPr>
          <p:cNvCxnSpPr/>
          <p:nvPr/>
        </p:nvCxnSpPr>
        <p:spPr>
          <a:xfrm>
            <a:off x="3369440"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sp>
        <p:nvSpPr>
          <p:cNvPr id="14" name="Oval 13">
            <a:extLst>
              <a:ext uri="{FF2B5EF4-FFF2-40B4-BE49-F238E27FC236}">
                <a16:creationId xmlns:a16="http://schemas.microsoft.com/office/drawing/2014/main" id="{ABFB7042-3F63-BF47-889C-7A58F94E4034}"/>
              </a:ext>
            </a:extLst>
          </p:cNvPr>
          <p:cNvSpPr/>
          <p:nvPr/>
        </p:nvSpPr>
        <p:spPr>
          <a:xfrm>
            <a:off x="2729780" y="3021234"/>
            <a:ext cx="186612" cy="261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17" name="Oval 16">
            <a:extLst>
              <a:ext uri="{FF2B5EF4-FFF2-40B4-BE49-F238E27FC236}">
                <a16:creationId xmlns:a16="http://schemas.microsoft.com/office/drawing/2014/main" id="{85C0AFDC-B8E5-D34F-9368-9CFEC0A4664E}"/>
              </a:ext>
            </a:extLst>
          </p:cNvPr>
          <p:cNvSpPr/>
          <p:nvPr/>
        </p:nvSpPr>
        <p:spPr>
          <a:xfrm>
            <a:off x="6077821" y="2998463"/>
            <a:ext cx="186612" cy="2612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1975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40535" y="3429000"/>
            <a:ext cx="9051380" cy="861238"/>
          </a:xfrm>
        </p:spPr>
        <p:txBody>
          <a:bodyPr>
            <a:normAutofit fontScale="90000"/>
          </a:bodyPr>
          <a:lstStyle/>
          <a:p>
            <a:r>
              <a:rPr lang="en-GB" dirty="0" err="1"/>
              <a:t>Kõrvalised</a:t>
            </a:r>
            <a:r>
              <a:rPr lang="en-GB" dirty="0"/>
              <a:t> </a:t>
            </a:r>
            <a:r>
              <a:rPr lang="en-GB" dirty="0" err="1"/>
              <a:t>tegevused</a:t>
            </a:r>
            <a:r>
              <a:rPr lang="en-GB" dirty="0"/>
              <a:t> </a:t>
            </a:r>
            <a:r>
              <a:rPr lang="en-GB" dirty="0" err="1"/>
              <a:t>jalakäijana</a:t>
            </a:r>
            <a:endParaRPr lang="en-GB" dirty="0"/>
          </a:p>
        </p:txBody>
      </p:sp>
    </p:spTree>
    <p:extLst>
      <p:ext uri="{BB962C8B-B14F-4D97-AF65-F5344CB8AC3E}">
        <p14:creationId xmlns:p14="http://schemas.microsoft.com/office/powerpoint/2010/main" val="3191705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56198A-67A3-274F-9563-1E7887D47B2D}"/>
              </a:ext>
            </a:extLst>
          </p:cNvPr>
          <p:cNvSpPr>
            <a:spLocks noGrp="1"/>
          </p:cNvSpPr>
          <p:nvPr>
            <p:ph sz="half" idx="1"/>
          </p:nvPr>
        </p:nvSpPr>
        <p:spPr/>
        <p:txBody>
          <a:bodyPr>
            <a:normAutofit/>
          </a:bodyPr>
          <a:lstStyle/>
          <a:p>
            <a:r>
              <a:rPr lang="et-EE" dirty="0">
                <a:solidFill>
                  <a:schemeClr val="accent1"/>
                </a:solidFill>
              </a:rPr>
              <a:t>Jalakäijana on kõrvaliste tegevustega tegelenud 93% 10–14-aastastest lastest, s.o 61–67 tuhat last</a:t>
            </a:r>
            <a:r>
              <a:rPr lang="et-EE" dirty="0"/>
              <a:t>; see näitaja on aastaga taas oluliselt tõusnud (Slaid 33).</a:t>
            </a:r>
          </a:p>
          <a:p>
            <a:r>
              <a:rPr lang="et-EE" dirty="0"/>
              <a:t>Jalakäijana on kõrvaliste tegevustega tegelenud sagedamini tüdrukud ja Lääne-Eesti, kõige vähem Kesk-Eesti lapsed (Slaid 34).</a:t>
            </a:r>
          </a:p>
          <a:p>
            <a:r>
              <a:rPr lang="et-EE" dirty="0"/>
              <a:t>Tavapärasemateks kõrvalisteks tegevusteks on vestlemine kaaslastega (82%), telefoni või nutiseadmete kasutamine (68%), söömine-joomine (48%) ja muusika kuulamine kõrvaklappidest (42%). </a:t>
            </a:r>
          </a:p>
          <a:p>
            <a:r>
              <a:rPr lang="et-EE" dirty="0"/>
              <a:t>Telefoni või nutiseadme kasutamine ning söömine ja joomine on kõrvaliste tegevustena jalakäijana sagenenud (Slaid 34). </a:t>
            </a:r>
            <a:endParaRPr lang="et-EE" dirty="0">
              <a:solidFill>
                <a:schemeClr val="accent1"/>
              </a:solidFill>
            </a:endParaRPr>
          </a:p>
          <a:p>
            <a:endParaRPr lang="et-EE" dirty="0">
              <a:solidFill>
                <a:schemeClr val="accent1"/>
              </a:solidFill>
            </a:endParaRPr>
          </a:p>
          <a:p>
            <a:r>
              <a:rPr lang="et-EE" dirty="0">
                <a:solidFill>
                  <a:schemeClr val="accent1"/>
                </a:solidFill>
              </a:rPr>
              <a:t>Jalakäijana on kõrvaliste tegevuste tõttu ohtlikku olukorda sattunud 23% 10–14-aastastest lastest, s.o 11–20 tuhat last; </a:t>
            </a:r>
            <a:r>
              <a:rPr lang="et-EE" dirty="0"/>
              <a:t>see näitaja on veidi kõrgem kui varasemalt (Slaid 34).</a:t>
            </a:r>
          </a:p>
          <a:p>
            <a:r>
              <a:rPr lang="et-EE" dirty="0"/>
              <a:t>Jalakäijana on kõrvaliste tegevuste tõttu ohtlikku olukorda sattunud sagedamini tüdrukud, Tallinna ja Kirde-Eesti 10</a:t>
            </a:r>
            <a:r>
              <a:rPr lang="et-EE" dirty="0">
                <a:solidFill>
                  <a:schemeClr val="tx1"/>
                </a:solidFill>
              </a:rPr>
              <a:t>–</a:t>
            </a:r>
            <a:r>
              <a:rPr lang="et-EE" dirty="0"/>
              <a:t>14-aastased lapsed (Slaid 34).</a:t>
            </a:r>
          </a:p>
          <a:p>
            <a:r>
              <a:rPr lang="et-EE" dirty="0"/>
              <a:t>Kõrvaliste tegevuste tõttu on liigeldes ohuolukorraks olnud veidi sagedamini kellelegi/millelegi otsa kõndimine (14%), seejärel üsna samal määral (4-9%) sõidutee ületamisel läheneva või pöörava sõiduki või fooritule mittemärkamine ja kukkumine (Slaid 34). Ohuolukorra tekkimise põhjused ei ole aastatega oluliselt muutunud.</a:t>
            </a:r>
          </a:p>
        </p:txBody>
      </p:sp>
      <p:sp>
        <p:nvSpPr>
          <p:cNvPr id="3" name="Title 2">
            <a:extLst>
              <a:ext uri="{FF2B5EF4-FFF2-40B4-BE49-F238E27FC236}">
                <a16:creationId xmlns:a16="http://schemas.microsoft.com/office/drawing/2014/main" id="{ABFAB411-E036-A24B-82BF-B56FECE2E8CF}"/>
              </a:ext>
            </a:extLst>
          </p:cNvPr>
          <p:cNvSpPr>
            <a:spLocks noGrp="1"/>
          </p:cNvSpPr>
          <p:nvPr>
            <p:ph type="title"/>
          </p:nvPr>
        </p:nvSpPr>
        <p:spPr/>
        <p:txBody>
          <a:bodyPr/>
          <a:lstStyle/>
          <a:p>
            <a:r>
              <a:rPr lang="en-GB" dirty="0" err="1"/>
              <a:t>Kõrvalised</a:t>
            </a:r>
            <a:r>
              <a:rPr lang="en-GB" dirty="0"/>
              <a:t> </a:t>
            </a:r>
            <a:r>
              <a:rPr lang="en-GB" dirty="0" err="1"/>
              <a:t>tegevused</a:t>
            </a:r>
            <a:r>
              <a:rPr lang="en-GB" dirty="0"/>
              <a:t> </a:t>
            </a:r>
            <a:r>
              <a:rPr lang="en-GB" dirty="0" err="1"/>
              <a:t>jalakäijana</a:t>
            </a:r>
            <a:endParaRPr lang="et-EE" dirty="0"/>
          </a:p>
        </p:txBody>
      </p:sp>
      <p:sp>
        <p:nvSpPr>
          <p:cNvPr id="4" name="Subtitle 3">
            <a:extLst>
              <a:ext uri="{FF2B5EF4-FFF2-40B4-BE49-F238E27FC236}">
                <a16:creationId xmlns:a16="http://schemas.microsoft.com/office/drawing/2014/main" id="{C08C0215-F9B2-F740-B239-CD549F97DE1E}"/>
              </a:ext>
            </a:extLst>
          </p:cNvPr>
          <p:cNvSpPr>
            <a:spLocks noGrp="1"/>
          </p:cNvSpPr>
          <p:nvPr>
            <p:ph type="subTitle" idx="14"/>
          </p:nvPr>
        </p:nvSpPr>
        <p:spPr/>
        <p:txBody>
          <a:bodyPr/>
          <a:lstStyle/>
          <a:p>
            <a:r>
              <a:rPr lang="et-EE" dirty="0"/>
              <a:t>(Slaidid 33</a:t>
            </a:r>
            <a:r>
              <a:rPr lang="et-EE" dirty="0">
                <a:solidFill>
                  <a:schemeClr val="accent1"/>
                </a:solidFill>
              </a:rPr>
              <a:t>–</a:t>
            </a:r>
            <a:r>
              <a:rPr lang="et-EE" dirty="0"/>
              <a:t>34)</a:t>
            </a:r>
          </a:p>
        </p:txBody>
      </p:sp>
    </p:spTree>
    <p:extLst>
      <p:ext uri="{BB962C8B-B14F-4D97-AF65-F5344CB8AC3E}">
        <p14:creationId xmlns:p14="http://schemas.microsoft.com/office/powerpoint/2010/main" val="7012500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isu kohatäide 14">
            <a:extLst>
              <a:ext uri="{FF2B5EF4-FFF2-40B4-BE49-F238E27FC236}">
                <a16:creationId xmlns:a16="http://schemas.microsoft.com/office/drawing/2014/main" id="{692D0642-63DA-57D1-A983-1C1D6F77FF11}"/>
              </a:ext>
            </a:extLst>
          </p:cNvPr>
          <p:cNvPicPr>
            <a:picLocks noGrp="1" noChangeAspect="1"/>
          </p:cNvPicPr>
          <p:nvPr>
            <p:ph sz="half" idx="16"/>
          </p:nvPr>
        </p:nvPicPr>
        <p:blipFill>
          <a:blip r:embed="rId2"/>
          <a:stretch>
            <a:fillRect/>
          </a:stretch>
        </p:blipFill>
        <p:spPr>
          <a:xfrm>
            <a:off x="8229613" y="1498600"/>
            <a:ext cx="3008286" cy="4886325"/>
          </a:xfrm>
          <a:prstGeom prst="rect">
            <a:avLst/>
          </a:prstGeom>
        </p:spPr>
      </p:pic>
      <p:pic>
        <p:nvPicPr>
          <p:cNvPr id="14" name="Sisu kohatäide 13">
            <a:extLst>
              <a:ext uri="{FF2B5EF4-FFF2-40B4-BE49-F238E27FC236}">
                <a16:creationId xmlns:a16="http://schemas.microsoft.com/office/drawing/2014/main" id="{C74D1DA5-00E6-3581-7DB9-DF9A6F7EC9A1}"/>
              </a:ext>
            </a:extLst>
          </p:cNvPr>
          <p:cNvPicPr>
            <a:picLocks noGrp="1" noChangeAspect="1"/>
          </p:cNvPicPr>
          <p:nvPr>
            <p:ph sz="half" idx="15"/>
          </p:nvPr>
        </p:nvPicPr>
        <p:blipFill>
          <a:blip r:embed="rId3"/>
          <a:stretch>
            <a:fillRect/>
          </a:stretch>
        </p:blipFill>
        <p:spPr>
          <a:xfrm>
            <a:off x="4830134" y="1498600"/>
            <a:ext cx="2996869" cy="4886325"/>
          </a:xfrm>
          <a:prstGeom prst="rect">
            <a:avLst/>
          </a:prstGeom>
        </p:spPr>
      </p:pic>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Kõrvalised</a:t>
            </a:r>
            <a:r>
              <a:rPr lang="en-GB" dirty="0"/>
              <a:t> </a:t>
            </a:r>
            <a:r>
              <a:rPr lang="en-GB" dirty="0" err="1"/>
              <a:t>tegevused</a:t>
            </a:r>
            <a:r>
              <a:rPr lang="en-GB" dirty="0"/>
              <a:t> </a:t>
            </a:r>
            <a:r>
              <a:rPr lang="en-GB" dirty="0" err="1"/>
              <a:t>jalakäijana</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Tegelemine ja ohtlikku olukorda sattumine</a:t>
            </a:r>
          </a:p>
        </p:txBody>
      </p:sp>
      <p:cxnSp>
        <p:nvCxnSpPr>
          <p:cNvPr id="23" name="Straight Connector 22">
            <a:extLst>
              <a:ext uri="{FF2B5EF4-FFF2-40B4-BE49-F238E27FC236}">
                <a16:creationId xmlns:a16="http://schemas.microsoft.com/office/drawing/2014/main" id="{05E68A51-8B55-6F4C-AD54-A031887B4947}"/>
              </a:ext>
            </a:extLst>
          </p:cNvPr>
          <p:cNvCxnSpPr/>
          <p:nvPr/>
        </p:nvCxnSpPr>
        <p:spPr>
          <a:xfrm>
            <a:off x="9772638"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cxnSp>
        <p:nvCxnSpPr>
          <p:cNvPr id="24" name="Straight Connector 23">
            <a:extLst>
              <a:ext uri="{FF2B5EF4-FFF2-40B4-BE49-F238E27FC236}">
                <a16:creationId xmlns:a16="http://schemas.microsoft.com/office/drawing/2014/main" id="{7DA517CF-6A59-C748-B983-B397F1E9439D}"/>
              </a:ext>
            </a:extLst>
          </p:cNvPr>
          <p:cNvCxnSpPr/>
          <p:nvPr/>
        </p:nvCxnSpPr>
        <p:spPr>
          <a:xfrm>
            <a:off x="7349339" y="2029065"/>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pic>
        <p:nvPicPr>
          <p:cNvPr id="9" name="Sisu kohatäide 8">
            <a:extLst>
              <a:ext uri="{FF2B5EF4-FFF2-40B4-BE49-F238E27FC236}">
                <a16:creationId xmlns:a16="http://schemas.microsoft.com/office/drawing/2014/main" id="{F57E4774-050E-ED4C-A5F9-0A587018DF52}"/>
              </a:ext>
            </a:extLst>
          </p:cNvPr>
          <p:cNvPicPr>
            <a:picLocks noGrp="1" noChangeAspect="1"/>
          </p:cNvPicPr>
          <p:nvPr>
            <p:ph sz="half" idx="1"/>
          </p:nvPr>
        </p:nvPicPr>
        <p:blipFill>
          <a:blip r:embed="rId4"/>
          <a:stretch>
            <a:fillRect/>
          </a:stretch>
        </p:blipFill>
        <p:spPr>
          <a:xfrm>
            <a:off x="1303165" y="1500103"/>
            <a:ext cx="3237257" cy="4883319"/>
          </a:xfrm>
          <a:prstGeom prst="rect">
            <a:avLst/>
          </a:prstGeom>
        </p:spPr>
      </p:pic>
    </p:spTree>
    <p:extLst>
      <p:ext uri="{BB962C8B-B14F-4D97-AF65-F5344CB8AC3E}">
        <p14:creationId xmlns:p14="http://schemas.microsoft.com/office/powerpoint/2010/main" val="1768307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Kõrvalised</a:t>
            </a:r>
            <a:r>
              <a:rPr lang="en-GB" dirty="0"/>
              <a:t> </a:t>
            </a:r>
            <a:r>
              <a:rPr lang="en-GB" dirty="0" err="1"/>
              <a:t>tegevused</a:t>
            </a:r>
            <a:r>
              <a:rPr lang="en-GB" dirty="0"/>
              <a:t> </a:t>
            </a:r>
            <a:r>
              <a:rPr lang="en-GB" dirty="0" err="1"/>
              <a:t>jalakäijana</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7"/>
            <a:ext cx="10051312" cy="405675"/>
          </a:xfrm>
        </p:spPr>
        <p:txBody>
          <a:bodyPr>
            <a:normAutofit/>
          </a:bodyPr>
          <a:lstStyle/>
          <a:p>
            <a:r>
              <a:rPr lang="et-EE" dirty="0"/>
              <a:t>Tegelemine ja ohtlikku olukorda sattumine</a:t>
            </a:r>
          </a:p>
        </p:txBody>
      </p:sp>
      <p:pic>
        <p:nvPicPr>
          <p:cNvPr id="10" name="Sisu kohatäide 9">
            <a:extLst>
              <a:ext uri="{FF2B5EF4-FFF2-40B4-BE49-F238E27FC236}">
                <a16:creationId xmlns:a16="http://schemas.microsoft.com/office/drawing/2014/main" id="{9165B35F-9156-40A3-B933-6B1881D8C28A}"/>
              </a:ext>
            </a:extLst>
          </p:cNvPr>
          <p:cNvPicPr>
            <a:picLocks noGrp="1" noChangeAspect="1"/>
          </p:cNvPicPr>
          <p:nvPr>
            <p:ph sz="half" idx="1"/>
          </p:nvPr>
        </p:nvPicPr>
        <p:blipFill>
          <a:blip r:embed="rId2"/>
          <a:stretch>
            <a:fillRect/>
          </a:stretch>
        </p:blipFill>
        <p:spPr>
          <a:xfrm>
            <a:off x="1301750" y="1526471"/>
            <a:ext cx="4860925" cy="4830582"/>
          </a:xfrm>
          <a:prstGeom prst="rect">
            <a:avLst/>
          </a:prstGeom>
        </p:spPr>
      </p:pic>
      <p:pic>
        <p:nvPicPr>
          <p:cNvPr id="14" name="Sisu kohatäide 13">
            <a:extLst>
              <a:ext uri="{FF2B5EF4-FFF2-40B4-BE49-F238E27FC236}">
                <a16:creationId xmlns:a16="http://schemas.microsoft.com/office/drawing/2014/main" id="{418E447C-4F62-248F-871C-5406DC19E8EF}"/>
              </a:ext>
            </a:extLst>
          </p:cNvPr>
          <p:cNvPicPr>
            <a:picLocks noGrp="1" noChangeAspect="1"/>
          </p:cNvPicPr>
          <p:nvPr>
            <p:ph sz="half" idx="13"/>
          </p:nvPr>
        </p:nvPicPr>
        <p:blipFill>
          <a:blip r:embed="rId3"/>
          <a:stretch>
            <a:fillRect/>
          </a:stretch>
        </p:blipFill>
        <p:spPr>
          <a:xfrm>
            <a:off x="6535463" y="1498600"/>
            <a:ext cx="4777336" cy="4886325"/>
          </a:xfrm>
          <a:prstGeom prst="rect">
            <a:avLst/>
          </a:prstGeom>
        </p:spPr>
      </p:pic>
    </p:spTree>
    <p:extLst>
      <p:ext uri="{BB962C8B-B14F-4D97-AF65-F5344CB8AC3E}">
        <p14:creationId xmlns:p14="http://schemas.microsoft.com/office/powerpoint/2010/main" val="3889219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75041" y="3007491"/>
            <a:ext cx="9051380" cy="861238"/>
          </a:xfrm>
        </p:spPr>
        <p:txBody>
          <a:bodyPr>
            <a:normAutofit fontScale="90000"/>
          </a:bodyPr>
          <a:lstStyle/>
          <a:p>
            <a:r>
              <a:rPr lang="en-GB" dirty="0" err="1"/>
              <a:t>Teeületus</a:t>
            </a:r>
            <a:endParaRPr lang="en-GB" dirty="0"/>
          </a:p>
        </p:txBody>
      </p:sp>
    </p:spTree>
    <p:extLst>
      <p:ext uri="{BB962C8B-B14F-4D97-AF65-F5344CB8AC3E}">
        <p14:creationId xmlns:p14="http://schemas.microsoft.com/office/powerpoint/2010/main" val="523441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56198A-67A3-274F-9563-1E7887D47B2D}"/>
              </a:ext>
            </a:extLst>
          </p:cNvPr>
          <p:cNvSpPr>
            <a:spLocks noGrp="1"/>
          </p:cNvSpPr>
          <p:nvPr>
            <p:ph sz="half" idx="1"/>
          </p:nvPr>
        </p:nvSpPr>
        <p:spPr>
          <a:xfrm>
            <a:off x="1302488" y="1721027"/>
            <a:ext cx="10051312" cy="4885901"/>
          </a:xfrm>
        </p:spPr>
        <p:txBody>
          <a:bodyPr/>
          <a:lstStyle/>
          <a:p>
            <a:r>
              <a:rPr lang="et-EE" dirty="0">
                <a:solidFill>
                  <a:schemeClr val="accent1"/>
                </a:solidFill>
              </a:rPr>
              <a:t>Reguleerimata ülekäigurajal on liiklusohtlikku olukorda sattunud 44% 10–14-aastastest lastest, s.o 25–36 tuhat last</a:t>
            </a:r>
            <a:r>
              <a:rPr lang="et-EE" dirty="0"/>
              <a:t>, see näitaja on aastaga märgatavalt kasvanud (Slaid 37).</a:t>
            </a:r>
          </a:p>
          <a:p>
            <a:r>
              <a:rPr lang="et-EE" dirty="0"/>
              <a:t>Reguleerimata ülekäigurajal on liiklusohtlikku olukorda sattunud eriti 10</a:t>
            </a:r>
            <a:r>
              <a:rPr lang="et-EE" dirty="0">
                <a:solidFill>
                  <a:schemeClr val="tx1"/>
                </a:solidFill>
              </a:rPr>
              <a:t>–</a:t>
            </a:r>
            <a:r>
              <a:rPr lang="et-EE" dirty="0"/>
              <a:t>14-aastased tallinlased kui ka teiste suuremate linnade lapsed (Slaid 37).</a:t>
            </a:r>
          </a:p>
          <a:p>
            <a:r>
              <a:rPr lang="et-EE" dirty="0"/>
              <a:t>Liiklusohtlikku olukorda on enim sattutud seetõttu, et </a:t>
            </a:r>
            <a:r>
              <a:rPr lang="et-EE" dirty="0">
                <a:solidFill>
                  <a:schemeClr val="accent1"/>
                </a:solidFill>
              </a:rPr>
              <a:t>sõidukijuht põikas kiirust vähendamata mööda </a:t>
            </a:r>
            <a:r>
              <a:rPr lang="et-EE" dirty="0"/>
              <a:t>või </a:t>
            </a:r>
            <a:r>
              <a:rPr lang="et-EE" dirty="0">
                <a:solidFill>
                  <a:schemeClr val="accent1"/>
                </a:solidFill>
              </a:rPr>
              <a:t>esimese raja sõiduk peatus, teise oma mitte </a:t>
            </a:r>
            <a:r>
              <a:rPr lang="et-EE" dirty="0"/>
              <a:t>(Slaid 38). Mõlemad põhjused on enim suurte linnade probleem. Kõik nimetatud ohtu sattumise põhjused on sagenenud.</a:t>
            </a:r>
          </a:p>
          <a:p>
            <a:endParaRPr lang="et-EE" dirty="0">
              <a:solidFill>
                <a:schemeClr val="accent1"/>
              </a:solidFill>
            </a:endParaRPr>
          </a:p>
          <a:p>
            <a:r>
              <a:rPr lang="et-EE" dirty="0"/>
              <a:t>Põhjuste loetelu, miks 10</a:t>
            </a:r>
            <a:r>
              <a:rPr lang="et-EE" dirty="0">
                <a:solidFill>
                  <a:schemeClr val="tx1"/>
                </a:solidFill>
              </a:rPr>
              <a:t>–</a:t>
            </a:r>
            <a:r>
              <a:rPr lang="et-EE" dirty="0"/>
              <a:t>14-aastaste laste arvates nende eakaaslased reguleerimata ülekäigurajal liiklusõnnetustesse satuvad, on mitmekesised ja üha sagenevamad. Kõige sagedamini nimetati õnnetuse põhjusena tee ületamist </a:t>
            </a:r>
            <a:r>
              <a:rPr lang="et-EE" dirty="0">
                <a:solidFill>
                  <a:srgbClr val="A01E28"/>
                </a:solidFill>
              </a:rPr>
              <a:t>ilma eelneva ohutuses veendumiseta (84%) </a:t>
            </a:r>
            <a:r>
              <a:rPr lang="et-EE" dirty="0"/>
              <a:t>ja</a:t>
            </a:r>
            <a:r>
              <a:rPr lang="et-EE" dirty="0">
                <a:solidFill>
                  <a:srgbClr val="A01E28"/>
                </a:solidFill>
              </a:rPr>
              <a:t> nutiseadmete või kõrvaklappide kasutamist </a:t>
            </a:r>
            <a:r>
              <a:rPr lang="et-EE" dirty="0"/>
              <a:t>üle tee minnes (76%) (Slaid 38). Põhjuste pingerida sarnaneb varasemate aastatega.</a:t>
            </a:r>
          </a:p>
          <a:p>
            <a:endParaRPr lang="et-EE" dirty="0">
              <a:solidFill>
                <a:schemeClr val="accent1"/>
              </a:solidFill>
            </a:endParaRPr>
          </a:p>
          <a:p>
            <a:r>
              <a:rPr lang="et-EE" dirty="0">
                <a:solidFill>
                  <a:schemeClr val="accent1"/>
                </a:solidFill>
              </a:rPr>
              <a:t>Täiskasvanuid on vales kohas (väljaspool sõidutee ületamiseks ettenähtud kohta) teed ületamas näinud 86% 10–14-aastastest lastest, </a:t>
            </a:r>
            <a:r>
              <a:rPr lang="et-EE" dirty="0"/>
              <a:t>sh 62% on näinud mõnda täiskasvanut seda tegemas vähemalt kord nädalas või sagedamini (Slaid 39). Tulemus sarnaneb eelmisele aastale.</a:t>
            </a:r>
          </a:p>
          <a:p>
            <a:r>
              <a:rPr lang="et-EE" dirty="0">
                <a:solidFill>
                  <a:schemeClr val="accent1"/>
                </a:solidFill>
              </a:rPr>
              <a:t>Oma klassi- ja koolikaaslasi on vales kohas (väljaspool sõidutee ületamiseks ettenähtud kohta) teed ületamas näinud 72% 10–14-aastastest lastest, </a:t>
            </a:r>
            <a:r>
              <a:rPr lang="et-EE" dirty="0"/>
              <a:t>sh 45% on näinud mõnda eakaaslast seda tegemas vähemalt kord nädalas või sagedamini (Slaid 39). Ebasobivalt käituvate eakaaslaste osakaal on oluliselt tõusnud.</a:t>
            </a:r>
          </a:p>
          <a:p>
            <a:endParaRPr lang="et-EE" dirty="0"/>
          </a:p>
          <a:p>
            <a:pPr marL="0" indent="0">
              <a:buNone/>
            </a:pPr>
            <a:endParaRPr lang="et-EE" dirty="0"/>
          </a:p>
          <a:p>
            <a:endParaRPr lang="et-EE" dirty="0"/>
          </a:p>
          <a:p>
            <a:endParaRPr lang="et-EE" dirty="0"/>
          </a:p>
          <a:p>
            <a:endParaRPr lang="et-EE" dirty="0"/>
          </a:p>
          <a:p>
            <a:endParaRPr lang="et-EE" dirty="0"/>
          </a:p>
        </p:txBody>
      </p:sp>
      <p:sp>
        <p:nvSpPr>
          <p:cNvPr id="3" name="Title 2">
            <a:extLst>
              <a:ext uri="{FF2B5EF4-FFF2-40B4-BE49-F238E27FC236}">
                <a16:creationId xmlns:a16="http://schemas.microsoft.com/office/drawing/2014/main" id="{ABFAB411-E036-A24B-82BF-B56FECE2E8CF}"/>
              </a:ext>
            </a:extLst>
          </p:cNvPr>
          <p:cNvSpPr>
            <a:spLocks noGrp="1"/>
          </p:cNvSpPr>
          <p:nvPr>
            <p:ph type="title"/>
          </p:nvPr>
        </p:nvSpPr>
        <p:spPr/>
        <p:txBody>
          <a:bodyPr/>
          <a:lstStyle/>
          <a:p>
            <a:r>
              <a:rPr lang="en-GB" dirty="0" err="1"/>
              <a:t>Teeületus</a:t>
            </a:r>
            <a:endParaRPr lang="et-EE" dirty="0"/>
          </a:p>
        </p:txBody>
      </p:sp>
      <p:sp>
        <p:nvSpPr>
          <p:cNvPr id="4" name="Subtitle 3">
            <a:extLst>
              <a:ext uri="{FF2B5EF4-FFF2-40B4-BE49-F238E27FC236}">
                <a16:creationId xmlns:a16="http://schemas.microsoft.com/office/drawing/2014/main" id="{C08C0215-F9B2-F740-B239-CD549F97DE1E}"/>
              </a:ext>
            </a:extLst>
          </p:cNvPr>
          <p:cNvSpPr>
            <a:spLocks noGrp="1"/>
          </p:cNvSpPr>
          <p:nvPr>
            <p:ph type="subTitle" idx="14"/>
          </p:nvPr>
        </p:nvSpPr>
        <p:spPr>
          <a:xfrm>
            <a:off x="1302488" y="940987"/>
            <a:ext cx="10051312" cy="721558"/>
          </a:xfrm>
        </p:spPr>
        <p:txBody>
          <a:bodyPr>
            <a:normAutofit/>
          </a:bodyPr>
          <a:lstStyle/>
          <a:p>
            <a:r>
              <a:rPr lang="et-EE" dirty="0"/>
              <a:t>Ohtlikesse olukordadesse sattumine reguleerimata ülekäigurajal ja 			    vales kohas tee ületamine (Slaidid 37-39)</a:t>
            </a:r>
            <a:endParaRPr lang="et-EE" dirty="0">
              <a:solidFill>
                <a:schemeClr val="accent1"/>
              </a:solidFill>
            </a:endParaRPr>
          </a:p>
          <a:p>
            <a:endParaRPr lang="et-EE" dirty="0"/>
          </a:p>
        </p:txBody>
      </p:sp>
    </p:spTree>
    <p:extLst>
      <p:ext uri="{BB962C8B-B14F-4D97-AF65-F5344CB8AC3E}">
        <p14:creationId xmlns:p14="http://schemas.microsoft.com/office/powerpoint/2010/main" val="649699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isu kohatäide 8">
            <a:extLst>
              <a:ext uri="{FF2B5EF4-FFF2-40B4-BE49-F238E27FC236}">
                <a16:creationId xmlns:a16="http://schemas.microsoft.com/office/drawing/2014/main" id="{5006922B-643C-4579-B16E-0245CB6A6A32}"/>
              </a:ext>
            </a:extLst>
          </p:cNvPr>
          <p:cNvPicPr>
            <a:picLocks noGrp="1" noChangeAspect="1"/>
          </p:cNvPicPr>
          <p:nvPr>
            <p:ph sz="half" idx="13"/>
          </p:nvPr>
        </p:nvPicPr>
        <p:blipFill>
          <a:blip r:embed="rId2"/>
          <a:stretch>
            <a:fillRect/>
          </a:stretch>
        </p:blipFill>
        <p:spPr>
          <a:xfrm>
            <a:off x="7431728" y="1498600"/>
            <a:ext cx="2984807" cy="4886325"/>
          </a:xfrm>
          <a:prstGeom prst="rect">
            <a:avLst/>
          </a:prstGeom>
        </p:spPr>
      </p:pic>
      <p:sp>
        <p:nvSpPr>
          <p:cNvPr id="2" name="Title 1">
            <a:extLst>
              <a:ext uri="{FF2B5EF4-FFF2-40B4-BE49-F238E27FC236}">
                <a16:creationId xmlns:a16="http://schemas.microsoft.com/office/drawing/2014/main" id="{8FA47280-B0C4-EC4B-ABD1-79008C1A80AD}"/>
              </a:ext>
            </a:extLst>
          </p:cNvPr>
          <p:cNvSpPr>
            <a:spLocks noGrp="1"/>
          </p:cNvSpPr>
          <p:nvPr>
            <p:ph type="title"/>
          </p:nvPr>
        </p:nvSpPr>
        <p:spPr/>
        <p:txBody>
          <a:bodyPr/>
          <a:lstStyle/>
          <a:p>
            <a:r>
              <a:rPr lang="et-EE" dirty="0"/>
              <a:t>Teeületus</a:t>
            </a:r>
          </a:p>
        </p:txBody>
      </p:sp>
      <p:sp>
        <p:nvSpPr>
          <p:cNvPr id="5" name="Subtitle 4">
            <a:extLst>
              <a:ext uri="{FF2B5EF4-FFF2-40B4-BE49-F238E27FC236}">
                <a16:creationId xmlns:a16="http://schemas.microsoft.com/office/drawing/2014/main" id="{738AAB9D-75DB-9447-98C7-07894D0891B1}"/>
              </a:ext>
            </a:extLst>
          </p:cNvPr>
          <p:cNvSpPr>
            <a:spLocks noGrp="1"/>
          </p:cNvSpPr>
          <p:nvPr>
            <p:ph type="subTitle" idx="14"/>
          </p:nvPr>
        </p:nvSpPr>
        <p:spPr/>
        <p:txBody>
          <a:bodyPr/>
          <a:lstStyle/>
          <a:p>
            <a:r>
              <a:rPr lang="et-EE" dirty="0"/>
              <a:t>Ohtlikku olukorda sattumine reguleerimata ülekäigurajal</a:t>
            </a:r>
          </a:p>
        </p:txBody>
      </p:sp>
      <p:cxnSp>
        <p:nvCxnSpPr>
          <p:cNvPr id="8" name="Straight Connector 7">
            <a:extLst>
              <a:ext uri="{FF2B5EF4-FFF2-40B4-BE49-F238E27FC236}">
                <a16:creationId xmlns:a16="http://schemas.microsoft.com/office/drawing/2014/main" id="{AE06BF31-E9A0-4149-B286-CD040829766B}"/>
              </a:ext>
            </a:extLst>
          </p:cNvPr>
          <p:cNvCxnSpPr/>
          <p:nvPr/>
        </p:nvCxnSpPr>
        <p:spPr>
          <a:xfrm>
            <a:off x="9267637" y="2077935"/>
            <a:ext cx="0" cy="4355860"/>
          </a:xfrm>
          <a:prstGeom prst="line">
            <a:avLst/>
          </a:prstGeom>
          <a:ln w="12700">
            <a:solidFill>
              <a:schemeClr val="accent1"/>
            </a:solidFill>
            <a:prstDash val="lgDash"/>
          </a:ln>
        </p:spPr>
        <p:style>
          <a:lnRef idx="1">
            <a:schemeClr val="accent5"/>
          </a:lnRef>
          <a:fillRef idx="0">
            <a:schemeClr val="accent5"/>
          </a:fillRef>
          <a:effectRef idx="0">
            <a:schemeClr val="accent5"/>
          </a:effectRef>
          <a:fontRef idx="minor">
            <a:schemeClr val="tx1"/>
          </a:fontRef>
        </p:style>
      </p:cxnSp>
      <p:pic>
        <p:nvPicPr>
          <p:cNvPr id="12" name="Sisu kohatäide 11">
            <a:extLst>
              <a:ext uri="{FF2B5EF4-FFF2-40B4-BE49-F238E27FC236}">
                <a16:creationId xmlns:a16="http://schemas.microsoft.com/office/drawing/2014/main" id="{BC721595-FB0A-71A9-AFF4-3964FB123F07}"/>
              </a:ext>
            </a:extLst>
          </p:cNvPr>
          <p:cNvPicPr>
            <a:picLocks noGrp="1" noChangeAspect="1"/>
          </p:cNvPicPr>
          <p:nvPr>
            <p:ph sz="half" idx="1"/>
          </p:nvPr>
        </p:nvPicPr>
        <p:blipFill>
          <a:blip r:embed="rId3"/>
          <a:stretch>
            <a:fillRect/>
          </a:stretch>
        </p:blipFill>
        <p:spPr>
          <a:xfrm>
            <a:off x="1301750" y="1505216"/>
            <a:ext cx="4860925" cy="4873092"/>
          </a:xfrm>
          <a:prstGeom prst="rect">
            <a:avLst/>
          </a:prstGeom>
        </p:spPr>
      </p:pic>
    </p:spTree>
    <p:extLst>
      <p:ext uri="{BB962C8B-B14F-4D97-AF65-F5344CB8AC3E}">
        <p14:creationId xmlns:p14="http://schemas.microsoft.com/office/powerpoint/2010/main" val="2221092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solidFill>
                  <a:schemeClr val="accent1"/>
                </a:solidFill>
              </a:rPr>
              <a:t>Teeületus</a:t>
            </a:r>
            <a:endParaRPr lang="et-EE" dirty="0">
              <a:solidFill>
                <a:schemeClr val="accent1"/>
              </a:solidFill>
            </a:endParaRPr>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7"/>
            <a:ext cx="10051312" cy="425303"/>
          </a:xfrm>
        </p:spPr>
        <p:txBody>
          <a:bodyPr>
            <a:normAutofit/>
          </a:bodyPr>
          <a:lstStyle/>
          <a:p>
            <a:r>
              <a:rPr lang="et-EE" dirty="0"/>
              <a:t>Ohtlikku olukorda sattumine reguleerimata ülekäigurajal - põhjused </a:t>
            </a:r>
          </a:p>
        </p:txBody>
      </p:sp>
      <p:pic>
        <p:nvPicPr>
          <p:cNvPr id="6" name="Sisu kohatäide 5">
            <a:extLst>
              <a:ext uri="{FF2B5EF4-FFF2-40B4-BE49-F238E27FC236}">
                <a16:creationId xmlns:a16="http://schemas.microsoft.com/office/drawing/2014/main" id="{8F7AF75C-62B6-CC22-9AC4-CB4B555A390B}"/>
              </a:ext>
            </a:extLst>
          </p:cNvPr>
          <p:cNvPicPr>
            <a:picLocks noGrp="1" noChangeAspect="1"/>
          </p:cNvPicPr>
          <p:nvPr>
            <p:ph sz="half" idx="1"/>
          </p:nvPr>
        </p:nvPicPr>
        <p:blipFill>
          <a:blip r:embed="rId3"/>
          <a:stretch>
            <a:fillRect/>
          </a:stretch>
        </p:blipFill>
        <p:spPr>
          <a:xfrm>
            <a:off x="1421628" y="1527537"/>
            <a:ext cx="4621169" cy="4828450"/>
          </a:xfrm>
          <a:prstGeom prst="rect">
            <a:avLst/>
          </a:prstGeom>
        </p:spPr>
      </p:pic>
      <p:pic>
        <p:nvPicPr>
          <p:cNvPr id="11" name="Sisu kohatäide 10">
            <a:extLst>
              <a:ext uri="{FF2B5EF4-FFF2-40B4-BE49-F238E27FC236}">
                <a16:creationId xmlns:a16="http://schemas.microsoft.com/office/drawing/2014/main" id="{B73FDADF-2BB5-C940-112F-7D55B76C102A}"/>
              </a:ext>
            </a:extLst>
          </p:cNvPr>
          <p:cNvPicPr>
            <a:picLocks noGrp="1" noChangeAspect="1"/>
          </p:cNvPicPr>
          <p:nvPr>
            <p:ph sz="half" idx="13"/>
          </p:nvPr>
        </p:nvPicPr>
        <p:blipFill>
          <a:blip r:embed="rId4"/>
          <a:stretch>
            <a:fillRect/>
          </a:stretch>
        </p:blipFill>
        <p:spPr>
          <a:xfrm>
            <a:off x="6613547" y="1527537"/>
            <a:ext cx="4621169" cy="4828450"/>
          </a:xfrm>
          <a:prstGeom prst="rect">
            <a:avLst/>
          </a:prstGeom>
        </p:spPr>
      </p:pic>
    </p:spTree>
    <p:extLst>
      <p:ext uri="{BB962C8B-B14F-4D97-AF65-F5344CB8AC3E}">
        <p14:creationId xmlns:p14="http://schemas.microsoft.com/office/powerpoint/2010/main" val="1730315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Teeületus</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7"/>
            <a:ext cx="10051312" cy="804686"/>
          </a:xfrm>
        </p:spPr>
        <p:txBody>
          <a:bodyPr>
            <a:normAutofit/>
          </a:bodyPr>
          <a:lstStyle/>
          <a:p>
            <a:r>
              <a:rPr lang="et-EE" dirty="0"/>
              <a:t>Vales kohas tee ületamine</a:t>
            </a:r>
            <a:endParaRPr lang="et-EE" dirty="0">
              <a:solidFill>
                <a:schemeClr val="accent1"/>
              </a:solidFill>
            </a:endParaRPr>
          </a:p>
        </p:txBody>
      </p:sp>
      <p:pic>
        <p:nvPicPr>
          <p:cNvPr id="7" name="Sisu kohatäide 6">
            <a:extLst>
              <a:ext uri="{FF2B5EF4-FFF2-40B4-BE49-F238E27FC236}">
                <a16:creationId xmlns:a16="http://schemas.microsoft.com/office/drawing/2014/main" id="{FBF7F39A-D51B-3A5E-0267-904278E79729}"/>
              </a:ext>
            </a:extLst>
          </p:cNvPr>
          <p:cNvPicPr>
            <a:picLocks noGrp="1" noChangeAspect="1"/>
          </p:cNvPicPr>
          <p:nvPr>
            <p:ph sz="half" idx="1"/>
          </p:nvPr>
        </p:nvPicPr>
        <p:blipFill>
          <a:blip r:embed="rId2"/>
          <a:stretch>
            <a:fillRect/>
          </a:stretch>
        </p:blipFill>
        <p:spPr>
          <a:xfrm>
            <a:off x="1397242" y="1518392"/>
            <a:ext cx="4669941" cy="4846740"/>
          </a:xfrm>
          <a:prstGeom prst="rect">
            <a:avLst/>
          </a:prstGeom>
        </p:spPr>
      </p:pic>
      <p:pic>
        <p:nvPicPr>
          <p:cNvPr id="11" name="Sisu kohatäide 10">
            <a:extLst>
              <a:ext uri="{FF2B5EF4-FFF2-40B4-BE49-F238E27FC236}">
                <a16:creationId xmlns:a16="http://schemas.microsoft.com/office/drawing/2014/main" id="{4C86F76D-63D8-F4AC-E3B6-693F2354032B}"/>
              </a:ext>
            </a:extLst>
          </p:cNvPr>
          <p:cNvPicPr>
            <a:picLocks noGrp="1" noChangeAspect="1"/>
          </p:cNvPicPr>
          <p:nvPr>
            <p:ph sz="half" idx="13"/>
          </p:nvPr>
        </p:nvPicPr>
        <p:blipFill>
          <a:blip r:embed="rId3"/>
          <a:stretch>
            <a:fillRect/>
          </a:stretch>
        </p:blipFill>
        <p:spPr>
          <a:xfrm>
            <a:off x="6592209" y="1515344"/>
            <a:ext cx="4663844" cy="4852837"/>
          </a:xfrm>
          <a:prstGeom prst="rect">
            <a:avLst/>
          </a:prstGeom>
        </p:spPr>
      </p:pic>
    </p:spTree>
    <p:extLst>
      <p:ext uri="{BB962C8B-B14F-4D97-AF65-F5344CB8AC3E}">
        <p14:creationId xmlns:p14="http://schemas.microsoft.com/office/powerpoint/2010/main" val="33512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D0BDCE-934C-8244-91CB-81CEF3A56A4A}"/>
              </a:ext>
            </a:extLst>
          </p:cNvPr>
          <p:cNvSpPr>
            <a:spLocks noGrp="1"/>
          </p:cNvSpPr>
          <p:nvPr>
            <p:ph type="title"/>
          </p:nvPr>
        </p:nvSpPr>
        <p:spPr/>
        <p:txBody>
          <a:bodyPr/>
          <a:lstStyle/>
          <a:p>
            <a:r>
              <a:rPr lang="en-GB" dirty="0" err="1"/>
              <a:t>Vastajate</a:t>
            </a:r>
            <a:r>
              <a:rPr lang="en-GB" dirty="0"/>
              <a:t> </a:t>
            </a:r>
            <a:r>
              <a:rPr lang="en-GB" dirty="0" err="1"/>
              <a:t>struktuur</a:t>
            </a:r>
            <a:endParaRPr lang="en-GB" dirty="0"/>
          </a:p>
        </p:txBody>
      </p:sp>
      <p:sp>
        <p:nvSpPr>
          <p:cNvPr id="4" name="Subtitle 6">
            <a:extLst>
              <a:ext uri="{FF2B5EF4-FFF2-40B4-BE49-F238E27FC236}">
                <a16:creationId xmlns:a16="http://schemas.microsoft.com/office/drawing/2014/main" id="{D022216B-E019-FD4D-8BFE-B32EEC79387B}"/>
              </a:ext>
            </a:extLst>
          </p:cNvPr>
          <p:cNvSpPr>
            <a:spLocks noGrp="1"/>
          </p:cNvSpPr>
          <p:nvPr>
            <p:ph type="subTitle" idx="14"/>
          </p:nvPr>
        </p:nvSpPr>
        <p:spPr/>
        <p:txBody>
          <a:bodyPr/>
          <a:lstStyle/>
          <a:p>
            <a:r>
              <a:rPr lang="et-EE" dirty="0"/>
              <a:t>n=300, %</a:t>
            </a:r>
          </a:p>
        </p:txBody>
      </p:sp>
      <p:pic>
        <p:nvPicPr>
          <p:cNvPr id="6" name="Sisu kohatäide 5">
            <a:extLst>
              <a:ext uri="{FF2B5EF4-FFF2-40B4-BE49-F238E27FC236}">
                <a16:creationId xmlns:a16="http://schemas.microsoft.com/office/drawing/2014/main" id="{DD664EE5-BEEF-3D08-B078-086F4E46C56D}"/>
              </a:ext>
            </a:extLst>
          </p:cNvPr>
          <p:cNvPicPr>
            <a:picLocks noGrp="1" noChangeAspect="1"/>
          </p:cNvPicPr>
          <p:nvPr>
            <p:ph sz="half" idx="1"/>
          </p:nvPr>
        </p:nvPicPr>
        <p:blipFill>
          <a:blip r:embed="rId3"/>
          <a:stretch>
            <a:fillRect/>
          </a:stretch>
        </p:blipFill>
        <p:spPr>
          <a:xfrm>
            <a:off x="1380631" y="1498600"/>
            <a:ext cx="4703162" cy="4886325"/>
          </a:xfrm>
          <a:prstGeom prst="rect">
            <a:avLst/>
          </a:prstGeom>
        </p:spPr>
      </p:pic>
    </p:spTree>
    <p:extLst>
      <p:ext uri="{BB962C8B-B14F-4D97-AF65-F5344CB8AC3E}">
        <p14:creationId xmlns:p14="http://schemas.microsoft.com/office/powerpoint/2010/main" val="2645160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75041" y="3007491"/>
            <a:ext cx="9051380" cy="861238"/>
          </a:xfrm>
        </p:spPr>
        <p:txBody>
          <a:bodyPr>
            <a:normAutofit fontScale="90000"/>
          </a:bodyPr>
          <a:lstStyle/>
          <a:p>
            <a:r>
              <a:rPr lang="en-GB" dirty="0" err="1"/>
              <a:t>Ohutu</a:t>
            </a:r>
            <a:r>
              <a:rPr lang="en-GB" dirty="0"/>
              <a:t> </a:t>
            </a:r>
            <a:r>
              <a:rPr lang="en-GB" dirty="0" err="1"/>
              <a:t>liiklemise</a:t>
            </a:r>
            <a:r>
              <a:rPr lang="en-GB" dirty="0"/>
              <a:t> </a:t>
            </a:r>
            <a:r>
              <a:rPr lang="en-GB" dirty="0" err="1"/>
              <a:t>õpetus</a:t>
            </a:r>
            <a:endParaRPr lang="en-GB" dirty="0"/>
          </a:p>
        </p:txBody>
      </p:sp>
    </p:spTree>
    <p:extLst>
      <p:ext uri="{BB962C8B-B14F-4D97-AF65-F5344CB8AC3E}">
        <p14:creationId xmlns:p14="http://schemas.microsoft.com/office/powerpoint/2010/main" val="3839749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28F96AC-2FFA-7145-9007-612121ABD547}"/>
              </a:ext>
            </a:extLst>
          </p:cNvPr>
          <p:cNvSpPr>
            <a:spLocks noGrp="1"/>
          </p:cNvSpPr>
          <p:nvPr>
            <p:ph sz="half" idx="1"/>
          </p:nvPr>
        </p:nvSpPr>
        <p:spPr/>
        <p:txBody>
          <a:bodyPr/>
          <a:lstStyle/>
          <a:p>
            <a:r>
              <a:rPr lang="et-EE" dirty="0">
                <a:solidFill>
                  <a:schemeClr val="accent1"/>
                </a:solidFill>
              </a:rPr>
              <a:t>Reguleerimata ülekäiguradade kõnniteedel on sõnumit „Peatu, vaata, veendu“ märganud 66% 6–14-aastastest lastest, s.o 79–94 tuhat last </a:t>
            </a:r>
            <a:r>
              <a:rPr lang="et-EE" dirty="0"/>
              <a:t>(Slaid 42). Sagedamini on seda näinud Kirde-Eesti (83%) ja suuremate linnade (77%) lapsed, harvemini aga Põhja-Eesti (52%) ja maapiirkondade (54%) lapsed. </a:t>
            </a:r>
          </a:p>
          <a:p>
            <a:r>
              <a:rPr lang="et-EE" dirty="0"/>
              <a:t>Sõnumi </a:t>
            </a:r>
            <a:r>
              <a:rPr lang="et-EE" dirty="0" err="1"/>
              <a:t>märkajate</a:t>
            </a:r>
            <a:r>
              <a:rPr lang="et-EE" dirty="0"/>
              <a:t> osakaal on viimasel kolmel aastal püsinud üsna samal tasemel.</a:t>
            </a:r>
          </a:p>
          <a:p>
            <a:pPr marL="0" indent="0">
              <a:buNone/>
            </a:pPr>
            <a:endParaRPr lang="et-EE" dirty="0">
              <a:solidFill>
                <a:schemeClr val="accent1"/>
              </a:solidFill>
            </a:endParaRPr>
          </a:p>
          <a:p>
            <a:r>
              <a:rPr lang="et-EE" dirty="0">
                <a:solidFill>
                  <a:schemeClr val="accent1"/>
                </a:solidFill>
              </a:rPr>
              <a:t>Liiklusaabitsat on õppematerjalina kasutanud 57% 6–14-aastastest lastest, s.o 67–82 tuhat last; </a:t>
            </a:r>
            <a:r>
              <a:rPr lang="et-EE" dirty="0"/>
              <a:t>sagedamini on seda kasutanud 10-14-aastased lapsed (66%), Lääne-Eesti (75%), suuremate linnade (73%) lapsed, harvemini aga 6-9-aastased (46%) ja mitte-eestlastest lapsed (48%). </a:t>
            </a:r>
          </a:p>
          <a:p>
            <a:r>
              <a:rPr lang="et-EE" dirty="0"/>
              <a:t>Eelmise aastaga võrreldes on kasutajate osakaal taas veidi tõusnud, samas kui kasutusviisid pole oluliselt muutunud.</a:t>
            </a:r>
          </a:p>
          <a:p>
            <a:r>
              <a:rPr lang="et-EE" dirty="0"/>
              <a:t>Liiklusaabitsa järgi on õpetaja juhendamisel süsteemselt õppinud 21% lastest (sagedamini 10-14-aastased); lisaks 6% süsteemselt vanemate juhendamisel ja 4% iseseisvalt. Kümnendik lastest on liiklusaabitsa järgi õppinud valikuliselt ja viiendik lastest on liiklusaabitsat vaid põgusalt näinud või lehitsenud. </a:t>
            </a:r>
          </a:p>
        </p:txBody>
      </p:sp>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a:xfrm>
            <a:off x="1302488" y="498972"/>
            <a:ext cx="10051312" cy="425303"/>
          </a:xfrm>
        </p:spPr>
        <p:txBody>
          <a:bodyPr/>
          <a:lstStyle/>
          <a:p>
            <a:r>
              <a:rPr lang="et-EE" dirty="0"/>
              <a:t>Ohutu liiklemise õpetus</a:t>
            </a:r>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93767"/>
            <a:ext cx="10051312" cy="435932"/>
          </a:xfrm>
        </p:spPr>
        <p:txBody>
          <a:bodyPr>
            <a:normAutofit/>
          </a:bodyPr>
          <a:lstStyle/>
          <a:p>
            <a:r>
              <a:rPr lang="et-EE" dirty="0"/>
              <a:t>“Peatu, vaata, veendu“ sõnumi märkamine kõnniteel ja Liiklusaabitsa kasutamine (Slaid 42)</a:t>
            </a:r>
          </a:p>
        </p:txBody>
      </p:sp>
    </p:spTree>
    <p:extLst>
      <p:ext uri="{BB962C8B-B14F-4D97-AF65-F5344CB8AC3E}">
        <p14:creationId xmlns:p14="http://schemas.microsoft.com/office/powerpoint/2010/main" val="3423156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t-EE" dirty="0"/>
              <a:t>Ohutu liiklemise õpetus</a:t>
            </a:r>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7"/>
            <a:ext cx="10051312" cy="681444"/>
          </a:xfrm>
        </p:spPr>
        <p:txBody>
          <a:bodyPr>
            <a:normAutofit/>
          </a:bodyPr>
          <a:lstStyle/>
          <a:p>
            <a:r>
              <a:rPr lang="et-EE" dirty="0"/>
              <a:t>“Peatu, vaata, veendu“ sõnumi märkamine kõnniteel ja Liiklusaabitsa kasutamine</a:t>
            </a:r>
          </a:p>
          <a:p>
            <a:endParaRPr lang="et-EE" dirty="0"/>
          </a:p>
          <a:p>
            <a:endParaRPr lang="et-EE" dirty="0"/>
          </a:p>
        </p:txBody>
      </p:sp>
      <p:pic>
        <p:nvPicPr>
          <p:cNvPr id="6" name="Sisu kohatäide 5">
            <a:extLst>
              <a:ext uri="{FF2B5EF4-FFF2-40B4-BE49-F238E27FC236}">
                <a16:creationId xmlns:a16="http://schemas.microsoft.com/office/drawing/2014/main" id="{68642AFE-2A82-B1DC-55ED-5D4F0A9685EF}"/>
              </a:ext>
            </a:extLst>
          </p:cNvPr>
          <p:cNvPicPr>
            <a:picLocks noGrp="1" noChangeAspect="1"/>
          </p:cNvPicPr>
          <p:nvPr>
            <p:ph sz="half" idx="1"/>
          </p:nvPr>
        </p:nvPicPr>
        <p:blipFill>
          <a:blip r:embed="rId2"/>
          <a:stretch>
            <a:fillRect/>
          </a:stretch>
        </p:blipFill>
        <p:spPr>
          <a:xfrm>
            <a:off x="1301750" y="1529370"/>
            <a:ext cx="4860925" cy="4824784"/>
          </a:xfrm>
          <a:prstGeom prst="rect">
            <a:avLst/>
          </a:prstGeom>
        </p:spPr>
      </p:pic>
      <p:pic>
        <p:nvPicPr>
          <p:cNvPr id="7" name="Sisu kohatäide 6">
            <a:extLst>
              <a:ext uri="{FF2B5EF4-FFF2-40B4-BE49-F238E27FC236}">
                <a16:creationId xmlns:a16="http://schemas.microsoft.com/office/drawing/2014/main" id="{FAA3D146-7D60-18E5-6C4E-FA79D6B1BD28}"/>
              </a:ext>
            </a:extLst>
          </p:cNvPr>
          <p:cNvPicPr>
            <a:picLocks noGrp="1" noChangeAspect="1"/>
          </p:cNvPicPr>
          <p:nvPr>
            <p:ph sz="half" idx="13"/>
          </p:nvPr>
        </p:nvPicPr>
        <p:blipFill>
          <a:blip r:embed="rId3"/>
          <a:stretch>
            <a:fillRect/>
          </a:stretch>
        </p:blipFill>
        <p:spPr>
          <a:xfrm>
            <a:off x="6494463" y="1548358"/>
            <a:ext cx="4859337" cy="4786808"/>
          </a:xfrm>
          <a:prstGeom prst="rect">
            <a:avLst/>
          </a:prstGeom>
        </p:spPr>
      </p:pic>
    </p:spTree>
    <p:extLst>
      <p:ext uri="{BB962C8B-B14F-4D97-AF65-F5344CB8AC3E}">
        <p14:creationId xmlns:p14="http://schemas.microsoft.com/office/powerpoint/2010/main" val="9201429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56198A-67A3-274F-9563-1E7887D47B2D}"/>
              </a:ext>
            </a:extLst>
          </p:cNvPr>
          <p:cNvSpPr>
            <a:spLocks noGrp="1"/>
          </p:cNvSpPr>
          <p:nvPr>
            <p:ph sz="half" idx="1"/>
          </p:nvPr>
        </p:nvSpPr>
        <p:spPr>
          <a:xfrm>
            <a:off x="1302488" y="1721027"/>
            <a:ext cx="10051312" cy="4885901"/>
          </a:xfrm>
        </p:spPr>
        <p:txBody>
          <a:bodyPr>
            <a:normAutofit fontScale="92500" lnSpcReduction="20000"/>
          </a:bodyPr>
          <a:lstStyle/>
          <a:p>
            <a:r>
              <a:rPr lang="et-EE" dirty="0"/>
              <a:t>10</a:t>
            </a:r>
            <a:r>
              <a:rPr lang="et-EE" dirty="0">
                <a:solidFill>
                  <a:schemeClr val="tx1"/>
                </a:solidFill>
              </a:rPr>
              <a:t>–</a:t>
            </a:r>
            <a:r>
              <a:rPr lang="et-EE" dirty="0"/>
              <a:t>14-aastaste laste arvates oleks liiklust kõige huvitavam õppida </a:t>
            </a:r>
            <a:r>
              <a:rPr lang="et-EE" dirty="0">
                <a:solidFill>
                  <a:srgbClr val="A01E28"/>
                </a:solidFill>
              </a:rPr>
              <a:t>erinevaid liiklusteemalisi mänge mängides </a:t>
            </a:r>
            <a:r>
              <a:rPr lang="et-EE" dirty="0"/>
              <a:t>(67%, sagedamini just muukeelsete jaoks). Enam kui pooled lapsed tunneks huvi ka muude praktiliste liiklusalaste tegevuste (katsed, vaatlused, konkreetsete olukordade harjutamine, läbimängimine). Pea pooltele lastest meeldiks ka erinevaid situatsioone mängitakse läbi ja kui keegi räägiks reeglitest ja kogemustest (Slaid 44). </a:t>
            </a:r>
          </a:p>
          <a:p>
            <a:r>
              <a:rPr lang="et-EE" dirty="0">
                <a:solidFill>
                  <a:schemeClr val="accent1"/>
                </a:solidFill>
              </a:rPr>
              <a:t>Valdavalt on lastele ohutust käitumisest liikluses rääkinud vanemad </a:t>
            </a:r>
            <a:r>
              <a:rPr lang="et-EE" dirty="0"/>
              <a:t>(ema 92% ja isa 80%),</a:t>
            </a:r>
            <a:r>
              <a:rPr lang="et-EE" dirty="0">
                <a:solidFill>
                  <a:schemeClr val="accent1"/>
                </a:solidFill>
              </a:rPr>
              <a:t> 72%-</a:t>
            </a:r>
            <a:r>
              <a:rPr lang="et-EE" dirty="0" err="1">
                <a:solidFill>
                  <a:schemeClr val="accent1"/>
                </a:solidFill>
              </a:rPr>
              <a:t>le</a:t>
            </a:r>
            <a:r>
              <a:rPr lang="et-EE" dirty="0">
                <a:solidFill>
                  <a:schemeClr val="accent1"/>
                </a:solidFill>
              </a:rPr>
              <a:t> ka õpetajad. </a:t>
            </a:r>
            <a:r>
              <a:rPr lang="et-EE" dirty="0"/>
              <a:t>Muude vastustena toodi välja sugulasi, sh eriti vanavanemaid, ka õdesid/vendi ja politseinikke. Üldse ei ole liikluses ohutult liiklema õpetatud lastest 1% (Slaid 44). </a:t>
            </a:r>
            <a:endParaRPr lang="et-EE" dirty="0">
              <a:solidFill>
                <a:schemeClr val="accent1"/>
              </a:solidFill>
            </a:endParaRPr>
          </a:p>
          <a:p>
            <a:r>
              <a:rPr lang="et-EE" dirty="0"/>
              <a:t>Õpetajapoolset liiklusõpetust on saanud enam eestikeelsed (76%), Lääne-Eesti (87%) ning maapiirkondade (78%) lapsed, emapoolset õpet suuremate linnade (99%) lapsed. Muude taustatunnuste osas olulisi erinevusi ei ilmnenud.</a:t>
            </a:r>
          </a:p>
          <a:p>
            <a:r>
              <a:rPr lang="et-EE" dirty="0"/>
              <a:t>Valdavalt on lastele sõidutee ületamise kohta õpetatud järgnevat (üle 80%-</a:t>
            </a:r>
            <a:r>
              <a:rPr lang="et-EE" dirty="0" err="1"/>
              <a:t>le</a:t>
            </a:r>
            <a:r>
              <a:rPr lang="et-EE" dirty="0"/>
              <a:t> lastest – Slaid 45):	</a:t>
            </a:r>
          </a:p>
          <a:p>
            <a:pPr lvl="1"/>
            <a:r>
              <a:rPr lang="et-EE" dirty="0"/>
              <a:t>tuleb olla tähelepanelik,</a:t>
            </a:r>
          </a:p>
          <a:p>
            <a:pPr lvl="1"/>
            <a:r>
              <a:rPr lang="et-EE" dirty="0"/>
              <a:t>enne sõiduteele astumist veendu, kas lähenev auto on seisma jäänud,</a:t>
            </a:r>
          </a:p>
          <a:p>
            <a:pPr lvl="1"/>
            <a:r>
              <a:rPr lang="et-EE" dirty="0"/>
              <a:t>ohutum on teed ületada ülekäigurajal,</a:t>
            </a:r>
          </a:p>
          <a:p>
            <a:pPr lvl="1"/>
            <a:r>
              <a:rPr lang="et-EE" dirty="0"/>
              <a:t>enne teele astumist tuleb seisma jääda,</a:t>
            </a:r>
          </a:p>
          <a:p>
            <a:pPr lvl="1"/>
            <a:r>
              <a:rPr lang="et-EE" dirty="0"/>
              <a:t>e</a:t>
            </a:r>
            <a:r>
              <a:rPr lang="fi-FI" dirty="0" err="1"/>
              <a:t>nne</a:t>
            </a:r>
            <a:r>
              <a:rPr lang="fi-FI" dirty="0"/>
              <a:t> </a:t>
            </a:r>
            <a:r>
              <a:rPr lang="fi-FI" dirty="0" err="1"/>
              <a:t>sõidutee</a:t>
            </a:r>
            <a:r>
              <a:rPr lang="fi-FI" dirty="0"/>
              <a:t> </a:t>
            </a:r>
            <a:r>
              <a:rPr lang="fi-FI" dirty="0" err="1"/>
              <a:t>ületamist</a:t>
            </a:r>
            <a:r>
              <a:rPr lang="fi-FI" dirty="0"/>
              <a:t> </a:t>
            </a:r>
            <a:r>
              <a:rPr lang="fi-FI" dirty="0" err="1"/>
              <a:t>tuleb</a:t>
            </a:r>
            <a:r>
              <a:rPr lang="fi-FI" dirty="0"/>
              <a:t> </a:t>
            </a:r>
            <a:r>
              <a:rPr lang="fi-FI" dirty="0" err="1"/>
              <a:t>rattalt</a:t>
            </a:r>
            <a:r>
              <a:rPr lang="fi-FI" dirty="0"/>
              <a:t> maha tulla ja </a:t>
            </a:r>
            <a:r>
              <a:rPr lang="fi-FI" dirty="0" err="1"/>
              <a:t>ületada</a:t>
            </a:r>
            <a:r>
              <a:rPr lang="fi-FI" dirty="0"/>
              <a:t> </a:t>
            </a:r>
            <a:r>
              <a:rPr lang="et-EE" dirty="0"/>
              <a:t>t</a:t>
            </a:r>
            <a:r>
              <a:rPr lang="fi-FI" dirty="0" err="1"/>
              <a:t>ee</a:t>
            </a:r>
            <a:r>
              <a:rPr lang="fi-FI" dirty="0"/>
              <a:t> </a:t>
            </a:r>
            <a:r>
              <a:rPr lang="fi-FI" dirty="0" err="1"/>
              <a:t>jalgsi</a:t>
            </a:r>
            <a:r>
              <a:rPr lang="et-EE" dirty="0"/>
              <a:t>.</a:t>
            </a:r>
          </a:p>
          <a:p>
            <a:r>
              <a:rPr lang="et-EE" dirty="0"/>
              <a:t>Varasemast märksa enam on liikluse kohta õpetatud järgenvat (+ 7-9%):</a:t>
            </a:r>
          </a:p>
          <a:p>
            <a:pPr lvl="1"/>
            <a:r>
              <a:rPr lang="et-EE" dirty="0"/>
              <a:t>kanna helkurit, et autojuht näeks ülekäigurajal pimeda ajal paremini,</a:t>
            </a:r>
          </a:p>
          <a:p>
            <a:pPr lvl="1"/>
            <a:r>
              <a:rPr lang="et-EE" dirty="0"/>
              <a:t>enne sõidutee ületamist tuleb rattalt maha tulla ja ületada see jalgsi,</a:t>
            </a:r>
          </a:p>
          <a:p>
            <a:pPr lvl="1"/>
            <a:r>
              <a:rPr lang="et-EE" dirty="0"/>
              <a:t>talvel võib tee olla libe või liiklejat ei ole takistuse tagant näha,</a:t>
            </a:r>
          </a:p>
          <a:p>
            <a:pPr lvl="1"/>
            <a:r>
              <a:rPr lang="et-EE" dirty="0"/>
              <a:t>autode peatumisteekond on talvel pikem kui suvel,</a:t>
            </a:r>
          </a:p>
          <a:p>
            <a:pPr lvl="1"/>
            <a:r>
              <a:rPr lang="et-EE" dirty="0"/>
              <a:t>jalgrattaga sõites ei tohi teed ületades ohustada jalakäijaid.</a:t>
            </a:r>
          </a:p>
          <a:p>
            <a:r>
              <a:rPr lang="et-EE" dirty="0"/>
              <a:t>10-14-aastastele on sagedamini õpetatud, et autode peatumisteekond on talvel pikem kui suvel (73%), mitte-eestlastele, et ohutum on teed ületada ülekäigurajal (95%). Maalapsed teavad keskmisest sagedamini, et tuleb kanda helkurit, et a</a:t>
            </a:r>
            <a:r>
              <a:rPr lang="fi-FI" dirty="0" err="1"/>
              <a:t>utojuht</a:t>
            </a:r>
            <a:r>
              <a:rPr lang="et-EE" dirty="0"/>
              <a:t> näeks ülekäigurajal pimeda ajal paremini (91%).</a:t>
            </a:r>
          </a:p>
          <a:p>
            <a:endParaRPr lang="et-EE" dirty="0"/>
          </a:p>
        </p:txBody>
      </p:sp>
      <p:sp>
        <p:nvSpPr>
          <p:cNvPr id="3" name="Title 2">
            <a:extLst>
              <a:ext uri="{FF2B5EF4-FFF2-40B4-BE49-F238E27FC236}">
                <a16:creationId xmlns:a16="http://schemas.microsoft.com/office/drawing/2014/main" id="{ABFAB411-E036-A24B-82BF-B56FECE2E8CF}"/>
              </a:ext>
            </a:extLst>
          </p:cNvPr>
          <p:cNvSpPr>
            <a:spLocks noGrp="1"/>
          </p:cNvSpPr>
          <p:nvPr>
            <p:ph type="title"/>
          </p:nvPr>
        </p:nvSpPr>
        <p:spPr/>
        <p:txBody>
          <a:bodyPr/>
          <a:lstStyle/>
          <a:p>
            <a:r>
              <a:rPr lang="et-EE" dirty="0"/>
              <a:t>Ohutu liiklemise õpetus</a:t>
            </a:r>
          </a:p>
        </p:txBody>
      </p:sp>
      <p:sp>
        <p:nvSpPr>
          <p:cNvPr id="4" name="Subtitle 3">
            <a:extLst>
              <a:ext uri="{FF2B5EF4-FFF2-40B4-BE49-F238E27FC236}">
                <a16:creationId xmlns:a16="http://schemas.microsoft.com/office/drawing/2014/main" id="{C08C0215-F9B2-F740-B239-CD549F97DE1E}"/>
              </a:ext>
            </a:extLst>
          </p:cNvPr>
          <p:cNvSpPr>
            <a:spLocks noGrp="1"/>
          </p:cNvSpPr>
          <p:nvPr>
            <p:ph type="subTitle" idx="14"/>
          </p:nvPr>
        </p:nvSpPr>
        <p:spPr>
          <a:xfrm>
            <a:off x="1302488" y="940987"/>
            <a:ext cx="10051312" cy="425303"/>
          </a:xfrm>
        </p:spPr>
        <p:txBody>
          <a:bodyPr/>
          <a:lstStyle/>
          <a:p>
            <a:r>
              <a:rPr lang="et-EE" dirty="0"/>
              <a:t>(Slaid 44</a:t>
            </a:r>
            <a:r>
              <a:rPr lang="et-EE" dirty="0">
                <a:solidFill>
                  <a:schemeClr val="accent1"/>
                </a:solidFill>
              </a:rPr>
              <a:t>–</a:t>
            </a:r>
            <a:r>
              <a:rPr lang="et-EE" dirty="0"/>
              <a:t>45)</a:t>
            </a:r>
          </a:p>
        </p:txBody>
      </p:sp>
    </p:spTree>
    <p:extLst>
      <p:ext uri="{BB962C8B-B14F-4D97-AF65-F5344CB8AC3E}">
        <p14:creationId xmlns:p14="http://schemas.microsoft.com/office/powerpoint/2010/main" val="564571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t-EE" dirty="0"/>
              <a:t>Ohutu liiklemise õpetus</a:t>
            </a:r>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a:xfrm>
            <a:off x="1302488" y="940987"/>
            <a:ext cx="10051312" cy="804686"/>
          </a:xfrm>
        </p:spPr>
        <p:txBody>
          <a:bodyPr>
            <a:normAutofit/>
          </a:bodyPr>
          <a:lstStyle/>
          <a:p>
            <a:r>
              <a:rPr lang="et-EE" dirty="0"/>
              <a:t>Kuidas oleks huvitav liiklust õppida ja kes on õpetanud, kuidas liikluses ohutult käituda?</a:t>
            </a:r>
          </a:p>
        </p:txBody>
      </p:sp>
      <p:pic>
        <p:nvPicPr>
          <p:cNvPr id="6" name="Sisu kohatäide 5">
            <a:extLst>
              <a:ext uri="{FF2B5EF4-FFF2-40B4-BE49-F238E27FC236}">
                <a16:creationId xmlns:a16="http://schemas.microsoft.com/office/drawing/2014/main" id="{B546DC28-9F15-0511-3454-AB45E8141716}"/>
              </a:ext>
            </a:extLst>
          </p:cNvPr>
          <p:cNvPicPr>
            <a:picLocks noGrp="1" noChangeAspect="1"/>
          </p:cNvPicPr>
          <p:nvPr>
            <p:ph sz="half" idx="1"/>
          </p:nvPr>
        </p:nvPicPr>
        <p:blipFill>
          <a:blip r:embed="rId2"/>
          <a:stretch>
            <a:fillRect/>
          </a:stretch>
        </p:blipFill>
        <p:spPr>
          <a:xfrm>
            <a:off x="1314939" y="1527537"/>
            <a:ext cx="4834547" cy="4828450"/>
          </a:xfrm>
          <a:prstGeom prst="rect">
            <a:avLst/>
          </a:prstGeom>
        </p:spPr>
      </p:pic>
      <p:pic>
        <p:nvPicPr>
          <p:cNvPr id="10" name="Sisu kohatäide 9">
            <a:extLst>
              <a:ext uri="{FF2B5EF4-FFF2-40B4-BE49-F238E27FC236}">
                <a16:creationId xmlns:a16="http://schemas.microsoft.com/office/drawing/2014/main" id="{9C2CBC65-907B-6113-6607-64E2568540F8}"/>
              </a:ext>
            </a:extLst>
          </p:cNvPr>
          <p:cNvPicPr>
            <a:picLocks noGrp="1" noChangeAspect="1"/>
          </p:cNvPicPr>
          <p:nvPr>
            <p:ph sz="half" idx="13"/>
          </p:nvPr>
        </p:nvPicPr>
        <p:blipFill>
          <a:blip r:embed="rId3"/>
          <a:stretch>
            <a:fillRect/>
          </a:stretch>
        </p:blipFill>
        <p:spPr>
          <a:xfrm>
            <a:off x="6494463" y="1539394"/>
            <a:ext cx="4859337" cy="4804737"/>
          </a:xfrm>
          <a:prstGeom prst="rect">
            <a:avLst/>
          </a:prstGeom>
        </p:spPr>
      </p:pic>
    </p:spTree>
    <p:extLst>
      <p:ext uri="{BB962C8B-B14F-4D97-AF65-F5344CB8AC3E}">
        <p14:creationId xmlns:p14="http://schemas.microsoft.com/office/powerpoint/2010/main" val="1613298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t-EE" dirty="0"/>
              <a:t>Ohutu liiklemise õpetus</a:t>
            </a:r>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normAutofit/>
          </a:bodyPr>
          <a:lstStyle/>
          <a:p>
            <a:r>
              <a:rPr lang="et-EE" dirty="0"/>
              <a:t>Mida on sõidutee ületamise kohta õpetatud?</a:t>
            </a:r>
          </a:p>
        </p:txBody>
      </p:sp>
      <p:pic>
        <p:nvPicPr>
          <p:cNvPr id="6" name="Sisu kohatäide 5">
            <a:extLst>
              <a:ext uri="{FF2B5EF4-FFF2-40B4-BE49-F238E27FC236}">
                <a16:creationId xmlns:a16="http://schemas.microsoft.com/office/drawing/2014/main" id="{98145737-5833-51DA-8529-3701DE8151A1}"/>
              </a:ext>
            </a:extLst>
          </p:cNvPr>
          <p:cNvPicPr>
            <a:picLocks noGrp="1" noChangeAspect="1"/>
          </p:cNvPicPr>
          <p:nvPr>
            <p:ph sz="half" idx="1"/>
          </p:nvPr>
        </p:nvPicPr>
        <p:blipFill>
          <a:blip r:embed="rId2"/>
          <a:stretch>
            <a:fillRect/>
          </a:stretch>
        </p:blipFill>
        <p:spPr>
          <a:xfrm>
            <a:off x="1301750" y="1528186"/>
            <a:ext cx="10052050" cy="4827153"/>
          </a:xfrm>
          <a:prstGeom prst="rect">
            <a:avLst/>
          </a:prstGeom>
        </p:spPr>
      </p:pic>
    </p:spTree>
    <p:extLst>
      <p:ext uri="{BB962C8B-B14F-4D97-AF65-F5344CB8AC3E}">
        <p14:creationId xmlns:p14="http://schemas.microsoft.com/office/powerpoint/2010/main" val="2411578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531940" y="3055933"/>
            <a:ext cx="9051380" cy="861238"/>
          </a:xfrm>
        </p:spPr>
        <p:txBody>
          <a:bodyPr>
            <a:normAutofit fontScale="90000"/>
          </a:bodyPr>
          <a:lstStyle/>
          <a:p>
            <a:r>
              <a:rPr lang="en-GB" dirty="0" err="1"/>
              <a:t>Ankeet</a:t>
            </a:r>
            <a:endParaRPr lang="en-GB" dirty="0"/>
          </a:p>
        </p:txBody>
      </p:sp>
    </p:spTree>
    <p:extLst>
      <p:ext uri="{BB962C8B-B14F-4D97-AF65-F5344CB8AC3E}">
        <p14:creationId xmlns:p14="http://schemas.microsoft.com/office/powerpoint/2010/main" val="138731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dirty="0"/>
              <a:t>Ankeet</a:t>
            </a:r>
          </a:p>
        </p:txBody>
      </p:sp>
      <p:sp>
        <p:nvSpPr>
          <p:cNvPr id="7" name="Content Placeholder 6">
            <a:extLst>
              <a:ext uri="{FF2B5EF4-FFF2-40B4-BE49-F238E27FC236}">
                <a16:creationId xmlns:a16="http://schemas.microsoft.com/office/drawing/2014/main" id="{EF84B18E-622F-E649-8E04-7B9124E9260B}"/>
              </a:ext>
            </a:extLst>
          </p:cNvPr>
          <p:cNvSpPr>
            <a:spLocks noGrp="1"/>
          </p:cNvSpPr>
          <p:nvPr>
            <p:ph sz="half" idx="1"/>
          </p:nvPr>
        </p:nvSpPr>
        <p:spPr/>
        <p:txBody>
          <a:bodyPr>
            <a:normAutofit/>
          </a:bodyPr>
          <a:lstStyle/>
          <a:p>
            <a:pPr marL="0" indent="0">
              <a:lnSpc>
                <a:spcPct val="120000"/>
              </a:lnSpc>
              <a:spcBef>
                <a:spcPts val="0"/>
              </a:spcBef>
              <a:buNone/>
            </a:pPr>
            <a:r>
              <a:rPr lang="et-EE" sz="1200" b="1" dirty="0"/>
              <a:t>1. Kui sageli kinnitad autos turvavöö?</a:t>
            </a:r>
            <a:endParaRPr lang="et-EE" sz="1200" dirty="0"/>
          </a:p>
          <a:p>
            <a:pPr marL="685800" lvl="1" indent="-228600">
              <a:lnSpc>
                <a:spcPct val="120000"/>
              </a:lnSpc>
              <a:spcBef>
                <a:spcPts val="0"/>
              </a:spcBef>
              <a:buFont typeface="+mj-lt"/>
              <a:buAutoNum type="arabicParenR"/>
            </a:pPr>
            <a:r>
              <a:rPr lang="et-EE" sz="1200" dirty="0"/>
              <a:t>alati </a:t>
            </a:r>
          </a:p>
          <a:p>
            <a:pPr marL="685800" lvl="1" indent="-228600">
              <a:lnSpc>
                <a:spcPct val="120000"/>
              </a:lnSpc>
              <a:spcBef>
                <a:spcPts val="0"/>
              </a:spcBef>
              <a:buFont typeface="+mj-lt"/>
              <a:buAutoNum type="arabicParenR"/>
            </a:pPr>
            <a:r>
              <a:rPr lang="et-EE" sz="1200" dirty="0"/>
              <a:t>sageli  </a:t>
            </a:r>
          </a:p>
          <a:p>
            <a:pPr marL="685800" lvl="1" indent="-228600">
              <a:lnSpc>
                <a:spcPct val="120000"/>
              </a:lnSpc>
              <a:spcBef>
                <a:spcPts val="0"/>
              </a:spcBef>
              <a:buFont typeface="+mj-lt"/>
              <a:buAutoNum type="arabicParenR"/>
            </a:pPr>
            <a:r>
              <a:rPr lang="et-EE" sz="1200" dirty="0"/>
              <a:t>mõnikord</a:t>
            </a:r>
          </a:p>
          <a:p>
            <a:pPr marL="685800" lvl="1" indent="-228600">
              <a:lnSpc>
                <a:spcPct val="120000"/>
              </a:lnSpc>
              <a:spcBef>
                <a:spcPts val="0"/>
              </a:spcBef>
              <a:buFont typeface="+mj-lt"/>
              <a:buAutoNum type="arabicParenR"/>
            </a:pPr>
            <a:r>
              <a:rPr lang="et-EE" sz="1200" dirty="0"/>
              <a:t>üldse mitte</a:t>
            </a:r>
          </a:p>
          <a:p>
            <a:pPr marL="685800" lvl="1" indent="-228600">
              <a:lnSpc>
                <a:spcPct val="120000"/>
              </a:lnSpc>
              <a:spcBef>
                <a:spcPts val="0"/>
              </a:spcBef>
              <a:buFont typeface="+mj-lt"/>
              <a:buAutoNum type="arabicParenR"/>
            </a:pPr>
            <a:r>
              <a:rPr lang="en-US" sz="1200" dirty="0"/>
              <a:t>e</a:t>
            </a:r>
            <a:r>
              <a:rPr lang="et-EE" sz="1200" dirty="0"/>
              <a:t>i sõida autoga</a:t>
            </a:r>
          </a:p>
          <a:p>
            <a:pPr marL="685800" lvl="1" indent="-228600">
              <a:lnSpc>
                <a:spcPct val="120000"/>
              </a:lnSpc>
              <a:spcBef>
                <a:spcPts val="0"/>
              </a:spcBef>
              <a:buFont typeface="+mj-lt"/>
              <a:buAutoNum type="arabicParenR"/>
            </a:pPr>
            <a:r>
              <a:rPr lang="et-EE" sz="1200" dirty="0"/>
              <a:t>ei oska öelda</a:t>
            </a:r>
          </a:p>
          <a:p>
            <a:pPr marL="0" indent="0">
              <a:lnSpc>
                <a:spcPct val="120000"/>
              </a:lnSpc>
              <a:spcBef>
                <a:spcPts val="0"/>
              </a:spcBef>
              <a:buNone/>
            </a:pPr>
            <a:endParaRPr lang="et-EE" sz="1200" b="1" dirty="0"/>
          </a:p>
          <a:p>
            <a:pPr marL="0" indent="0">
              <a:lnSpc>
                <a:spcPct val="120000"/>
              </a:lnSpc>
              <a:spcBef>
                <a:spcPts val="0"/>
              </a:spcBef>
              <a:buNone/>
            </a:pPr>
            <a:r>
              <a:rPr lang="et-EE" sz="1200" b="1" dirty="0"/>
              <a:t>2. Kui sageli kinnitad bussiga sõites turvavöö (kui Su istekoht on turvavööga varustatud)?</a:t>
            </a:r>
            <a:endParaRPr lang="et-EE" sz="1200" dirty="0"/>
          </a:p>
          <a:p>
            <a:pPr marL="685800" lvl="1" indent="-228600">
              <a:lnSpc>
                <a:spcPct val="120000"/>
              </a:lnSpc>
              <a:spcBef>
                <a:spcPts val="0"/>
              </a:spcBef>
              <a:buFont typeface="+mj-lt"/>
              <a:buAutoNum type="arabicParenR"/>
            </a:pPr>
            <a:r>
              <a:rPr lang="et-EE" sz="1200" dirty="0"/>
              <a:t>alati </a:t>
            </a:r>
          </a:p>
          <a:p>
            <a:pPr marL="685800" lvl="1" indent="-228600">
              <a:lnSpc>
                <a:spcPct val="120000"/>
              </a:lnSpc>
              <a:spcBef>
                <a:spcPts val="0"/>
              </a:spcBef>
              <a:buFont typeface="+mj-lt"/>
              <a:buAutoNum type="arabicParenR"/>
            </a:pPr>
            <a:r>
              <a:rPr lang="et-EE" sz="1200" dirty="0"/>
              <a:t>sageli </a:t>
            </a:r>
          </a:p>
          <a:p>
            <a:pPr marL="685800" lvl="1" indent="-228600">
              <a:lnSpc>
                <a:spcPct val="120000"/>
              </a:lnSpc>
              <a:spcBef>
                <a:spcPts val="0"/>
              </a:spcBef>
              <a:buFont typeface="+mj-lt"/>
              <a:buAutoNum type="arabicParenR"/>
            </a:pPr>
            <a:r>
              <a:rPr lang="et-EE" sz="1200" dirty="0"/>
              <a:t>mõnikord</a:t>
            </a:r>
          </a:p>
          <a:p>
            <a:pPr marL="685800" lvl="1" indent="-228600">
              <a:lnSpc>
                <a:spcPct val="120000"/>
              </a:lnSpc>
              <a:spcBef>
                <a:spcPts val="0"/>
              </a:spcBef>
              <a:buFont typeface="+mj-lt"/>
              <a:buAutoNum type="arabicParenR"/>
            </a:pPr>
            <a:r>
              <a:rPr lang="en-US" sz="1200" dirty="0" err="1"/>
              <a:t>ü</a:t>
            </a:r>
            <a:r>
              <a:rPr lang="et-EE" sz="1200" dirty="0" err="1"/>
              <a:t>ldse</a:t>
            </a:r>
            <a:r>
              <a:rPr lang="et-EE" sz="1200" dirty="0"/>
              <a:t> mitte</a:t>
            </a:r>
          </a:p>
          <a:p>
            <a:pPr marL="685800" lvl="1" indent="-228600">
              <a:lnSpc>
                <a:spcPct val="120000"/>
              </a:lnSpc>
              <a:spcBef>
                <a:spcPts val="0"/>
              </a:spcBef>
              <a:buFont typeface="+mj-lt"/>
              <a:buAutoNum type="arabicParenR"/>
            </a:pPr>
            <a:r>
              <a:rPr lang="en-US" sz="1200" dirty="0"/>
              <a:t>e</a:t>
            </a:r>
            <a:r>
              <a:rPr lang="et-EE" sz="1200" dirty="0"/>
              <a:t>i sõida bussiga</a:t>
            </a:r>
          </a:p>
          <a:p>
            <a:pPr marL="685800" lvl="1" indent="-228600">
              <a:lnSpc>
                <a:spcPct val="120000"/>
              </a:lnSpc>
              <a:spcBef>
                <a:spcPts val="0"/>
              </a:spcBef>
              <a:buFont typeface="+mj-lt"/>
              <a:buAutoNum type="arabicParenR"/>
            </a:pPr>
            <a:r>
              <a:rPr lang="et-EE" sz="1200" dirty="0"/>
              <a:t>ei oska öelda</a:t>
            </a:r>
          </a:p>
          <a:p>
            <a:endParaRPr lang="et-EE" dirty="0"/>
          </a:p>
        </p:txBody>
      </p:sp>
      <p:sp>
        <p:nvSpPr>
          <p:cNvPr id="3" name="Subtitle 2">
            <a:extLst>
              <a:ext uri="{FF2B5EF4-FFF2-40B4-BE49-F238E27FC236}">
                <a16:creationId xmlns:a16="http://schemas.microsoft.com/office/drawing/2014/main" id="{3994B4CB-4276-514B-A796-9AB688F2189C}"/>
              </a:ext>
            </a:extLst>
          </p:cNvPr>
          <p:cNvSpPr>
            <a:spLocks noGrp="1"/>
          </p:cNvSpPr>
          <p:nvPr>
            <p:ph type="subTitle" idx="14"/>
          </p:nvPr>
        </p:nvSpPr>
        <p:spPr/>
        <p:txBody>
          <a:bodyPr/>
          <a:lstStyle/>
          <a:p>
            <a:r>
              <a:rPr lang="et-EE" dirty="0"/>
              <a:t>Turvavöö, helkur</a:t>
            </a:r>
          </a:p>
        </p:txBody>
      </p:sp>
      <p:sp>
        <p:nvSpPr>
          <p:cNvPr id="6" name="Content Placeholder 5">
            <a:extLst>
              <a:ext uri="{FF2B5EF4-FFF2-40B4-BE49-F238E27FC236}">
                <a16:creationId xmlns:a16="http://schemas.microsoft.com/office/drawing/2014/main" id="{C8770657-C8B2-D545-8CF3-9B67F9339089}"/>
              </a:ext>
            </a:extLst>
          </p:cNvPr>
          <p:cNvSpPr>
            <a:spLocks noGrp="1"/>
          </p:cNvSpPr>
          <p:nvPr>
            <p:ph sz="half" idx="13"/>
          </p:nvPr>
        </p:nvSpPr>
        <p:spPr/>
        <p:txBody>
          <a:bodyPr/>
          <a:lstStyle/>
          <a:p>
            <a:pPr marL="685800" lvl="1" indent="-228600">
              <a:lnSpc>
                <a:spcPct val="120000"/>
              </a:lnSpc>
              <a:spcBef>
                <a:spcPts val="0"/>
              </a:spcBef>
              <a:buFont typeface="+mj-lt"/>
              <a:buAutoNum type="arabicParenR"/>
            </a:pPr>
            <a:endParaRPr lang="et-EE" sz="1200" dirty="0"/>
          </a:p>
          <a:p>
            <a:endParaRPr lang="et-EE" dirty="0"/>
          </a:p>
        </p:txBody>
      </p:sp>
      <p:sp>
        <p:nvSpPr>
          <p:cNvPr id="8" name="Content Placeholder 5">
            <a:extLst>
              <a:ext uri="{FF2B5EF4-FFF2-40B4-BE49-F238E27FC236}">
                <a16:creationId xmlns:a16="http://schemas.microsoft.com/office/drawing/2014/main" id="{AAB10A92-B7E9-771F-9154-D240112D71BD}"/>
              </a:ext>
            </a:extLst>
          </p:cNvPr>
          <p:cNvSpPr txBox="1">
            <a:spLocks/>
          </p:cNvSpPr>
          <p:nvPr/>
        </p:nvSpPr>
        <p:spPr>
          <a:xfrm>
            <a:off x="6328144" y="1499190"/>
            <a:ext cx="4860000" cy="4885901"/>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Tx/>
              <a:buBlip>
                <a:blip r:embed="rId2"/>
              </a:buBlip>
              <a:defRPr sz="1400" kern="1200" baseline="0">
                <a:solidFill>
                  <a:schemeClr val="tx2"/>
                </a:solidFill>
                <a:latin typeface="+mn-lt"/>
                <a:ea typeface="+mn-ea"/>
                <a:cs typeface="+mn-cs"/>
              </a:defRPr>
            </a:lvl1pPr>
            <a:lvl2pPr marL="685783"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2pPr>
            <a:lvl3pPr marL="1142971"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3pPr>
            <a:lvl4pPr marL="1600160"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4pPr>
            <a:lvl5pPr marL="2057349"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Tx/>
              <a:buNone/>
            </a:pPr>
            <a:r>
              <a:rPr lang="et-EE" sz="1200" b="1"/>
              <a:t>5. Kui sageli Sa kannad pimeda ajal väljas olles helkurit või muud enda nähtavaks tegemise vahendit, nt lampi?</a:t>
            </a:r>
            <a:endParaRPr lang="et-EE" sz="1200"/>
          </a:p>
          <a:p>
            <a:pPr marL="685800" lvl="1" indent="-228600">
              <a:lnSpc>
                <a:spcPct val="120000"/>
              </a:lnSpc>
              <a:spcBef>
                <a:spcPts val="0"/>
              </a:spcBef>
              <a:buFont typeface="+mj-lt"/>
              <a:buAutoNum type="arabicParenR"/>
            </a:pPr>
            <a:r>
              <a:rPr lang="et-EE" sz="1200"/>
              <a:t>alati </a:t>
            </a:r>
          </a:p>
          <a:p>
            <a:pPr marL="685800" lvl="1" indent="-228600">
              <a:lnSpc>
                <a:spcPct val="120000"/>
              </a:lnSpc>
              <a:spcBef>
                <a:spcPts val="0"/>
              </a:spcBef>
              <a:buFont typeface="+mj-lt"/>
              <a:buAutoNum type="arabicParenR"/>
            </a:pPr>
            <a:r>
              <a:rPr lang="et-EE" sz="1200"/>
              <a:t>sageli  </a:t>
            </a:r>
          </a:p>
          <a:p>
            <a:pPr marL="685800" lvl="1" indent="-228600">
              <a:lnSpc>
                <a:spcPct val="120000"/>
              </a:lnSpc>
              <a:spcBef>
                <a:spcPts val="0"/>
              </a:spcBef>
              <a:buFont typeface="+mj-lt"/>
              <a:buAutoNum type="arabicParenR"/>
            </a:pPr>
            <a:r>
              <a:rPr lang="et-EE" sz="1200"/>
              <a:t>mõnikord</a:t>
            </a:r>
          </a:p>
          <a:p>
            <a:pPr marL="685800" lvl="1" indent="-228600">
              <a:lnSpc>
                <a:spcPct val="120000"/>
              </a:lnSpc>
              <a:spcBef>
                <a:spcPts val="0"/>
              </a:spcBef>
              <a:buFont typeface="+mj-lt"/>
              <a:buAutoNum type="arabicParenR"/>
            </a:pPr>
            <a:r>
              <a:rPr lang="et-EE" sz="1200"/>
              <a:t>üldse mitte</a:t>
            </a:r>
          </a:p>
          <a:p>
            <a:pPr marL="685800" lvl="1" indent="-228600">
              <a:lnSpc>
                <a:spcPct val="120000"/>
              </a:lnSpc>
              <a:spcBef>
                <a:spcPts val="0"/>
              </a:spcBef>
              <a:buFont typeface="+mj-lt"/>
              <a:buAutoNum type="arabicParenR"/>
            </a:pPr>
            <a:r>
              <a:rPr lang="en-US" sz="1200"/>
              <a:t>e</a:t>
            </a:r>
            <a:r>
              <a:rPr lang="et-EE" sz="1200"/>
              <a:t>i liigu pimedas</a:t>
            </a:r>
          </a:p>
          <a:p>
            <a:pPr marL="685800" lvl="1" indent="-228600">
              <a:lnSpc>
                <a:spcPct val="120000"/>
              </a:lnSpc>
              <a:spcBef>
                <a:spcPts val="0"/>
              </a:spcBef>
              <a:buFont typeface="+mj-lt"/>
              <a:buAutoNum type="arabicParenR"/>
            </a:pPr>
            <a:r>
              <a:rPr lang="et-EE" sz="1200"/>
              <a:t>ei oska öelda</a:t>
            </a:r>
            <a:r>
              <a:rPr lang="et-EE" sz="1200" b="1"/>
              <a:t> </a:t>
            </a:r>
            <a:endParaRPr lang="et-EE" sz="1200"/>
          </a:p>
          <a:p>
            <a:pPr marL="0" indent="0">
              <a:lnSpc>
                <a:spcPct val="120000"/>
              </a:lnSpc>
              <a:spcBef>
                <a:spcPts val="0"/>
              </a:spcBef>
              <a:buFontTx/>
              <a:buNone/>
            </a:pPr>
            <a:endParaRPr lang="et-EE" sz="1200"/>
          </a:p>
          <a:p>
            <a:endParaRPr lang="et-EE" dirty="0"/>
          </a:p>
        </p:txBody>
      </p:sp>
    </p:spTree>
    <p:extLst>
      <p:ext uri="{BB962C8B-B14F-4D97-AF65-F5344CB8AC3E}">
        <p14:creationId xmlns:p14="http://schemas.microsoft.com/office/powerpoint/2010/main" val="3400857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a:t>Ankeet</a:t>
            </a:r>
            <a:endParaRPr lang="et-EE" dirty="0"/>
          </a:p>
        </p:txBody>
      </p:sp>
      <p:sp>
        <p:nvSpPr>
          <p:cNvPr id="7" name="Content Placeholder 6">
            <a:extLst>
              <a:ext uri="{FF2B5EF4-FFF2-40B4-BE49-F238E27FC236}">
                <a16:creationId xmlns:a16="http://schemas.microsoft.com/office/drawing/2014/main" id="{EF84B18E-622F-E649-8E04-7B9124E9260B}"/>
              </a:ext>
            </a:extLst>
          </p:cNvPr>
          <p:cNvSpPr>
            <a:spLocks noGrp="1"/>
          </p:cNvSpPr>
          <p:nvPr>
            <p:ph sz="half" idx="1"/>
          </p:nvPr>
        </p:nvSpPr>
        <p:spPr/>
        <p:txBody>
          <a:bodyPr>
            <a:normAutofit/>
          </a:bodyPr>
          <a:lstStyle/>
          <a:p>
            <a:pPr marL="0" indent="0">
              <a:lnSpc>
                <a:spcPct val="100000"/>
              </a:lnSpc>
              <a:spcBef>
                <a:spcPts val="0"/>
              </a:spcBef>
              <a:buNone/>
            </a:pPr>
            <a:r>
              <a:rPr lang="et-EE" sz="1200" b="1" dirty="0"/>
              <a:t>34. Kas oled viimase 12 kuu jooksul juhtinud elektritõukeratast? </a:t>
            </a:r>
            <a:endParaRPr lang="en-GB" sz="1200" dirty="0"/>
          </a:p>
          <a:p>
            <a:pPr marL="685800" lvl="1" indent="-228600">
              <a:lnSpc>
                <a:spcPct val="100000"/>
              </a:lnSpc>
              <a:spcBef>
                <a:spcPts val="0"/>
              </a:spcBef>
              <a:buFont typeface="+mj-lt"/>
              <a:buAutoNum type="arabicParenR"/>
            </a:pPr>
            <a:r>
              <a:rPr lang="et-EE" sz="1200" dirty="0"/>
              <a:t>jah</a:t>
            </a:r>
            <a:endParaRPr lang="en-GB" sz="1200" dirty="0"/>
          </a:p>
          <a:p>
            <a:pPr marL="685800" lvl="1" indent="-228600">
              <a:lnSpc>
                <a:spcPct val="100000"/>
              </a:lnSpc>
              <a:spcBef>
                <a:spcPts val="0"/>
              </a:spcBef>
              <a:buFont typeface="+mj-lt"/>
              <a:buAutoNum type="arabicParenR"/>
            </a:pPr>
            <a:r>
              <a:rPr lang="et-EE" sz="1200" dirty="0"/>
              <a:t>Ei</a:t>
            </a:r>
          </a:p>
          <a:p>
            <a:pPr marL="0" indent="0">
              <a:lnSpc>
                <a:spcPct val="120000"/>
              </a:lnSpc>
              <a:spcBef>
                <a:spcPts val="0"/>
              </a:spcBef>
              <a:buNone/>
            </a:pPr>
            <a:endParaRPr lang="et-EE" sz="1200" dirty="0"/>
          </a:p>
          <a:p>
            <a:pPr marL="0" indent="0">
              <a:lnSpc>
                <a:spcPct val="120000"/>
              </a:lnSpc>
              <a:spcBef>
                <a:spcPts val="0"/>
              </a:spcBef>
              <a:buNone/>
            </a:pPr>
            <a:r>
              <a:rPr lang="et-EE" sz="1200" b="1" dirty="0"/>
              <a:t>36. Kas oled viimase 12 kuu jooksul ühel elektritõukerattal mitmekesi sõitnud?  </a:t>
            </a:r>
          </a:p>
          <a:p>
            <a:pPr marL="685789" lvl="1" indent="-228600">
              <a:lnSpc>
                <a:spcPct val="120000"/>
              </a:lnSpc>
              <a:spcBef>
                <a:spcPts val="0"/>
              </a:spcBef>
              <a:buFont typeface="+mj-lt"/>
              <a:buAutoNum type="arabicParenR"/>
            </a:pPr>
            <a:r>
              <a:rPr lang="et-EE" sz="1200" dirty="0"/>
              <a:t>Jah, ühel korral</a:t>
            </a:r>
          </a:p>
          <a:p>
            <a:pPr marL="685789" lvl="1" indent="-228600">
              <a:lnSpc>
                <a:spcPct val="120000"/>
              </a:lnSpc>
              <a:spcBef>
                <a:spcPts val="0"/>
              </a:spcBef>
              <a:buFont typeface="+mj-lt"/>
              <a:buAutoNum type="arabicParenR"/>
            </a:pPr>
            <a:r>
              <a:rPr lang="et-EE" sz="1200" dirty="0"/>
              <a:t>Jah, korduvalt</a:t>
            </a:r>
          </a:p>
          <a:p>
            <a:pPr marL="685789" lvl="1" indent="-228600">
              <a:lnSpc>
                <a:spcPct val="120000"/>
              </a:lnSpc>
              <a:spcBef>
                <a:spcPts val="0"/>
              </a:spcBef>
              <a:buFont typeface="+mj-lt"/>
              <a:buAutoNum type="arabicParenR"/>
            </a:pPr>
            <a:r>
              <a:rPr lang="et-EE" sz="1200" dirty="0"/>
              <a:t>Ei</a:t>
            </a:r>
          </a:p>
          <a:p>
            <a:pPr marL="685789" lvl="1" indent="-228600">
              <a:lnSpc>
                <a:spcPct val="120000"/>
              </a:lnSpc>
              <a:spcBef>
                <a:spcPts val="0"/>
              </a:spcBef>
              <a:buFont typeface="+mj-lt"/>
              <a:buAutoNum type="arabicParenR"/>
            </a:pPr>
            <a:r>
              <a:rPr lang="et-EE" sz="1200" dirty="0"/>
              <a:t>Ei oska öelda</a:t>
            </a:r>
          </a:p>
          <a:p>
            <a:pPr marL="0" indent="0">
              <a:lnSpc>
                <a:spcPct val="120000"/>
              </a:lnSpc>
              <a:spcBef>
                <a:spcPts val="0"/>
              </a:spcBef>
              <a:buNone/>
            </a:pPr>
            <a:endParaRPr lang="et-EE" sz="1200" dirty="0"/>
          </a:p>
          <a:p>
            <a:pPr marL="0" indent="0">
              <a:lnSpc>
                <a:spcPct val="120000"/>
              </a:lnSpc>
              <a:spcBef>
                <a:spcPts val="0"/>
              </a:spcBef>
              <a:buNone/>
            </a:pPr>
            <a:r>
              <a:rPr lang="et-EE" sz="1200" dirty="0"/>
              <a:t>K35 KUI K34=1 (ON SÕITNUD ELEKTRITÕUKERATTAGA)</a:t>
            </a:r>
          </a:p>
          <a:p>
            <a:pPr marL="0" indent="0">
              <a:lnSpc>
                <a:spcPct val="120000"/>
              </a:lnSpc>
              <a:spcBef>
                <a:spcPts val="0"/>
              </a:spcBef>
              <a:buNone/>
            </a:pPr>
            <a:r>
              <a:rPr lang="et-EE" sz="1200" b="1" dirty="0"/>
              <a:t>35. Kui sageli kannad elektritõukerattaga sõites kiivrit?</a:t>
            </a:r>
            <a:endParaRPr lang="et-EE" sz="1200" dirty="0"/>
          </a:p>
          <a:p>
            <a:pPr marL="685800" lvl="1" indent="-228600">
              <a:lnSpc>
                <a:spcPct val="120000"/>
              </a:lnSpc>
              <a:spcBef>
                <a:spcPts val="0"/>
              </a:spcBef>
              <a:buFont typeface="+mj-lt"/>
              <a:buAutoNum type="arabicParenR"/>
            </a:pPr>
            <a:r>
              <a:rPr lang="et-EE" sz="1200" dirty="0"/>
              <a:t>alati </a:t>
            </a:r>
          </a:p>
          <a:p>
            <a:pPr marL="685800" lvl="1" indent="-228600">
              <a:lnSpc>
                <a:spcPct val="120000"/>
              </a:lnSpc>
              <a:spcBef>
                <a:spcPts val="0"/>
              </a:spcBef>
              <a:buFont typeface="+mj-lt"/>
              <a:buAutoNum type="arabicParenR"/>
            </a:pPr>
            <a:r>
              <a:rPr lang="et-EE" sz="1200" dirty="0"/>
              <a:t>sageli </a:t>
            </a:r>
          </a:p>
          <a:p>
            <a:pPr marL="685800" lvl="1" indent="-228600">
              <a:lnSpc>
                <a:spcPct val="120000"/>
              </a:lnSpc>
              <a:spcBef>
                <a:spcPts val="0"/>
              </a:spcBef>
              <a:buFont typeface="+mj-lt"/>
              <a:buAutoNum type="arabicParenR"/>
            </a:pPr>
            <a:r>
              <a:rPr lang="et-EE" sz="1200" dirty="0"/>
              <a:t>mõnikord</a:t>
            </a:r>
          </a:p>
          <a:p>
            <a:pPr marL="685800" lvl="1" indent="-228600">
              <a:lnSpc>
                <a:spcPct val="120000"/>
              </a:lnSpc>
              <a:spcBef>
                <a:spcPts val="0"/>
              </a:spcBef>
              <a:buFont typeface="+mj-lt"/>
              <a:buAutoNum type="arabicParenR"/>
            </a:pPr>
            <a:r>
              <a:rPr lang="en-US" sz="1200" dirty="0" err="1"/>
              <a:t>ü</a:t>
            </a:r>
            <a:r>
              <a:rPr lang="et-EE" sz="1200" dirty="0" err="1"/>
              <a:t>ldse</a:t>
            </a:r>
            <a:r>
              <a:rPr lang="et-EE" sz="1200" dirty="0"/>
              <a:t> mitte</a:t>
            </a:r>
          </a:p>
          <a:p>
            <a:pPr marL="685800" lvl="1" indent="-228600">
              <a:lnSpc>
                <a:spcPct val="120000"/>
              </a:lnSpc>
              <a:spcBef>
                <a:spcPts val="0"/>
              </a:spcBef>
              <a:buFont typeface="+mj-lt"/>
              <a:buAutoNum type="arabicParenR"/>
            </a:pPr>
            <a:r>
              <a:rPr lang="et-EE" sz="1200" dirty="0"/>
              <a:t>ei oska öelda</a:t>
            </a:r>
          </a:p>
          <a:p>
            <a:pPr marL="457200" lvl="1" indent="0">
              <a:lnSpc>
                <a:spcPct val="100000"/>
              </a:lnSpc>
              <a:spcBef>
                <a:spcPts val="0"/>
              </a:spcBef>
              <a:buNone/>
            </a:pPr>
            <a:endParaRPr lang="en-GB" sz="1100" dirty="0"/>
          </a:p>
          <a:p>
            <a:endParaRPr lang="et-EE" dirty="0"/>
          </a:p>
          <a:p>
            <a:endParaRPr lang="et-EE" dirty="0"/>
          </a:p>
        </p:txBody>
      </p:sp>
      <p:sp>
        <p:nvSpPr>
          <p:cNvPr id="9" name="Subtitle 8">
            <a:extLst>
              <a:ext uri="{FF2B5EF4-FFF2-40B4-BE49-F238E27FC236}">
                <a16:creationId xmlns:a16="http://schemas.microsoft.com/office/drawing/2014/main" id="{B8DE2194-09AD-CF46-A8D0-EA3B49F21BC2}"/>
              </a:ext>
            </a:extLst>
          </p:cNvPr>
          <p:cNvSpPr>
            <a:spLocks noGrp="1"/>
          </p:cNvSpPr>
          <p:nvPr>
            <p:ph type="subTitle" idx="14"/>
          </p:nvPr>
        </p:nvSpPr>
        <p:spPr/>
        <p:txBody>
          <a:bodyPr/>
          <a:lstStyle/>
          <a:p>
            <a:r>
              <a:rPr lang="et-EE" dirty="0"/>
              <a:t>Elektritõukeratas</a:t>
            </a:r>
          </a:p>
        </p:txBody>
      </p:sp>
    </p:spTree>
    <p:extLst>
      <p:ext uri="{BB962C8B-B14F-4D97-AF65-F5344CB8AC3E}">
        <p14:creationId xmlns:p14="http://schemas.microsoft.com/office/powerpoint/2010/main" val="3166194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a:t>Ankeet</a:t>
            </a:r>
            <a:endParaRPr lang="et-EE" dirty="0"/>
          </a:p>
        </p:txBody>
      </p:sp>
      <p:sp>
        <p:nvSpPr>
          <p:cNvPr id="7" name="Content Placeholder 6">
            <a:extLst>
              <a:ext uri="{FF2B5EF4-FFF2-40B4-BE49-F238E27FC236}">
                <a16:creationId xmlns:a16="http://schemas.microsoft.com/office/drawing/2014/main" id="{EF84B18E-622F-E649-8E04-7B9124E9260B}"/>
              </a:ext>
            </a:extLst>
          </p:cNvPr>
          <p:cNvSpPr>
            <a:spLocks noGrp="1"/>
          </p:cNvSpPr>
          <p:nvPr>
            <p:ph sz="half" idx="1"/>
          </p:nvPr>
        </p:nvSpPr>
        <p:spPr/>
        <p:txBody>
          <a:bodyPr>
            <a:normAutofit/>
          </a:bodyPr>
          <a:lstStyle/>
          <a:p>
            <a:pPr marL="0" indent="0">
              <a:lnSpc>
                <a:spcPct val="100000"/>
              </a:lnSpc>
              <a:spcBef>
                <a:spcPts val="0"/>
              </a:spcBef>
              <a:buNone/>
            </a:pPr>
            <a:r>
              <a:rPr lang="et-EE" sz="1200" b="1" dirty="0"/>
              <a:t>8. Kas oled viimase 12 kuu jooksul sõitnud jalgrattaga? </a:t>
            </a:r>
            <a:endParaRPr lang="en-GB" sz="1200" dirty="0"/>
          </a:p>
          <a:p>
            <a:pPr marL="685800" lvl="1" indent="-228600">
              <a:lnSpc>
                <a:spcPct val="100000"/>
              </a:lnSpc>
              <a:spcBef>
                <a:spcPts val="0"/>
              </a:spcBef>
              <a:buFont typeface="+mj-lt"/>
              <a:buAutoNum type="arabicParenR"/>
            </a:pPr>
            <a:r>
              <a:rPr lang="et-EE" sz="1200" dirty="0"/>
              <a:t>jah</a:t>
            </a:r>
            <a:endParaRPr lang="en-GB" sz="1200" dirty="0"/>
          </a:p>
          <a:p>
            <a:pPr marL="685800" lvl="1" indent="-228600">
              <a:lnSpc>
                <a:spcPct val="100000"/>
              </a:lnSpc>
              <a:spcBef>
                <a:spcPts val="0"/>
              </a:spcBef>
              <a:buFont typeface="+mj-lt"/>
              <a:buAutoNum type="arabicParenR"/>
            </a:pPr>
            <a:r>
              <a:rPr lang="et-EE" sz="1200" dirty="0"/>
              <a:t>Ei</a:t>
            </a:r>
          </a:p>
          <a:p>
            <a:pPr marL="685800" lvl="1" indent="-228600">
              <a:lnSpc>
                <a:spcPct val="100000"/>
              </a:lnSpc>
              <a:spcBef>
                <a:spcPts val="0"/>
              </a:spcBef>
              <a:buFont typeface="+mj-lt"/>
              <a:buAutoNum type="arabicParenR"/>
            </a:pPr>
            <a:endParaRPr lang="en-GB" sz="1200" dirty="0"/>
          </a:p>
          <a:p>
            <a:pPr marL="0" indent="0">
              <a:lnSpc>
                <a:spcPct val="100000"/>
              </a:lnSpc>
              <a:spcBef>
                <a:spcPts val="0"/>
              </a:spcBef>
              <a:buNone/>
            </a:pPr>
            <a:r>
              <a:rPr lang="et-EE" sz="1200" dirty="0"/>
              <a:t>K10-K22 KUI K8=1 (ON SÕITNUD JALGRATTAGA)</a:t>
            </a:r>
            <a:endParaRPr lang="en-GB" sz="1200" dirty="0"/>
          </a:p>
          <a:p>
            <a:pPr marL="0" indent="0">
              <a:lnSpc>
                <a:spcPct val="100000"/>
              </a:lnSpc>
              <a:spcBef>
                <a:spcPts val="0"/>
              </a:spcBef>
              <a:buNone/>
            </a:pPr>
            <a:endParaRPr lang="et-EE" sz="1200" b="1" dirty="0"/>
          </a:p>
          <a:p>
            <a:pPr marL="0" indent="0">
              <a:lnSpc>
                <a:spcPct val="100000"/>
              </a:lnSpc>
              <a:spcBef>
                <a:spcPts val="0"/>
              </a:spcBef>
              <a:buNone/>
            </a:pPr>
            <a:r>
              <a:rPr lang="et-EE" sz="1200" b="1" dirty="0"/>
              <a:t>10. Kui sageli Sa oled </a:t>
            </a:r>
            <a:r>
              <a:rPr lang="et-EE" sz="1200" b="1" dirty="0" err="1"/>
              <a:t>viiamse</a:t>
            </a:r>
            <a:r>
              <a:rPr lang="et-EE" sz="1200" b="1" dirty="0"/>
              <a:t> 12 kuu jooksul jalgrattaga sõitnud?</a:t>
            </a:r>
            <a:endParaRPr lang="en-GB" sz="1200" dirty="0"/>
          </a:p>
          <a:p>
            <a:pPr marL="685800" lvl="1" indent="-228600">
              <a:lnSpc>
                <a:spcPct val="100000"/>
              </a:lnSpc>
              <a:spcBef>
                <a:spcPts val="0"/>
              </a:spcBef>
              <a:buFont typeface="+mj-lt"/>
              <a:buAutoNum type="arabicParenR"/>
            </a:pPr>
            <a:r>
              <a:rPr lang="et-EE" sz="1200" dirty="0"/>
              <a:t>peaaegu iga päev  </a:t>
            </a:r>
            <a:endParaRPr lang="en-GB" sz="1200" dirty="0"/>
          </a:p>
          <a:p>
            <a:pPr marL="685800" lvl="1" indent="-228600">
              <a:lnSpc>
                <a:spcPct val="100000"/>
              </a:lnSpc>
              <a:spcBef>
                <a:spcPts val="0"/>
              </a:spcBef>
              <a:buFont typeface="+mj-lt"/>
              <a:buAutoNum type="arabicParenR"/>
            </a:pPr>
            <a:r>
              <a:rPr lang="et-EE" sz="1200" dirty="0"/>
              <a:t>vähemalt kord nädalas</a:t>
            </a:r>
            <a:endParaRPr lang="en-GB" sz="1200" dirty="0"/>
          </a:p>
          <a:p>
            <a:pPr marL="685800" lvl="1" indent="-228600">
              <a:lnSpc>
                <a:spcPct val="100000"/>
              </a:lnSpc>
              <a:spcBef>
                <a:spcPts val="0"/>
              </a:spcBef>
              <a:buFont typeface="+mj-lt"/>
              <a:buAutoNum type="arabicParenR"/>
            </a:pPr>
            <a:r>
              <a:rPr lang="et-EE" sz="1200" dirty="0"/>
              <a:t>vähemalt kord kuus</a:t>
            </a:r>
            <a:endParaRPr lang="en-GB" sz="1200" dirty="0"/>
          </a:p>
          <a:p>
            <a:pPr marL="685800" lvl="1" indent="-228600">
              <a:lnSpc>
                <a:spcPct val="100000"/>
              </a:lnSpc>
              <a:spcBef>
                <a:spcPts val="0"/>
              </a:spcBef>
              <a:buFont typeface="+mj-lt"/>
              <a:buAutoNum type="arabicParenR"/>
            </a:pPr>
            <a:r>
              <a:rPr lang="et-EE" sz="1200" dirty="0"/>
              <a:t>harvemini kui kord kuus</a:t>
            </a:r>
            <a:endParaRPr lang="en-GB" sz="1200" dirty="0"/>
          </a:p>
          <a:p>
            <a:pPr marL="685800" lvl="1" indent="-228600">
              <a:lnSpc>
                <a:spcPct val="100000"/>
              </a:lnSpc>
              <a:spcBef>
                <a:spcPts val="0"/>
              </a:spcBef>
              <a:buFont typeface="+mj-lt"/>
              <a:buAutoNum type="arabicParenR"/>
            </a:pPr>
            <a:r>
              <a:rPr lang="et-EE" sz="1200" dirty="0"/>
              <a:t>ei oska öelda</a:t>
            </a:r>
          </a:p>
          <a:p>
            <a:pPr marL="457200" lvl="1" indent="0">
              <a:lnSpc>
                <a:spcPct val="100000"/>
              </a:lnSpc>
              <a:spcBef>
                <a:spcPts val="0"/>
              </a:spcBef>
              <a:buNone/>
            </a:pPr>
            <a:endParaRPr lang="et-EE" sz="1100" dirty="0"/>
          </a:p>
          <a:p>
            <a:pPr marL="457200" lvl="1" indent="0">
              <a:lnSpc>
                <a:spcPct val="100000"/>
              </a:lnSpc>
              <a:spcBef>
                <a:spcPts val="0"/>
              </a:spcBef>
              <a:buNone/>
            </a:pPr>
            <a:endParaRPr lang="en-GB" sz="1100" dirty="0"/>
          </a:p>
          <a:p>
            <a:endParaRPr lang="et-EE" dirty="0"/>
          </a:p>
          <a:p>
            <a:endParaRPr lang="et-EE" dirty="0"/>
          </a:p>
        </p:txBody>
      </p:sp>
      <p:sp>
        <p:nvSpPr>
          <p:cNvPr id="4" name="Content Placeholder 3">
            <a:extLst>
              <a:ext uri="{FF2B5EF4-FFF2-40B4-BE49-F238E27FC236}">
                <a16:creationId xmlns:a16="http://schemas.microsoft.com/office/drawing/2014/main" id="{C6B4083D-0CF2-8740-B0DF-AD433881ED72}"/>
              </a:ext>
            </a:extLst>
          </p:cNvPr>
          <p:cNvSpPr>
            <a:spLocks noGrp="1"/>
          </p:cNvSpPr>
          <p:nvPr>
            <p:ph sz="half" idx="13"/>
          </p:nvPr>
        </p:nvSpPr>
        <p:spPr/>
        <p:txBody>
          <a:bodyPr>
            <a:normAutofit/>
          </a:bodyPr>
          <a:lstStyle/>
          <a:p>
            <a:pPr marL="228600" indent="-228600">
              <a:lnSpc>
                <a:spcPct val="100000"/>
              </a:lnSpc>
              <a:spcBef>
                <a:spcPts val="0"/>
              </a:spcBef>
              <a:buAutoNum type="arabicPeriod" startAt="11"/>
            </a:pPr>
            <a:r>
              <a:rPr lang="et-EE" sz="1200" b="1" dirty="0"/>
              <a:t>Kus Sa peamiselt jalgrattaga sõidad? </a:t>
            </a:r>
          </a:p>
          <a:p>
            <a:pPr marL="0" indent="0">
              <a:lnSpc>
                <a:spcPct val="100000"/>
              </a:lnSpc>
              <a:spcBef>
                <a:spcPts val="0"/>
              </a:spcBef>
              <a:buNone/>
            </a:pPr>
            <a:r>
              <a:rPr lang="et-EE" sz="1200" dirty="0"/>
              <a:t>VÕIB MITU VASTUST!</a:t>
            </a:r>
            <a:endParaRPr lang="en-GB" sz="1200" dirty="0"/>
          </a:p>
          <a:p>
            <a:pPr marL="685800" lvl="1" indent="-228600">
              <a:lnSpc>
                <a:spcPct val="100000"/>
              </a:lnSpc>
              <a:spcBef>
                <a:spcPts val="0"/>
              </a:spcBef>
              <a:buFont typeface="+mj-lt"/>
              <a:buAutoNum type="arabicParenR"/>
            </a:pPr>
            <a:r>
              <a:rPr lang="et-EE" sz="1200" dirty="0"/>
              <a:t>hoovis või õuealal</a:t>
            </a:r>
            <a:endParaRPr lang="en-GB" sz="1200" dirty="0"/>
          </a:p>
          <a:p>
            <a:pPr marL="685800" lvl="1" indent="-228600">
              <a:lnSpc>
                <a:spcPct val="100000"/>
              </a:lnSpc>
              <a:spcBef>
                <a:spcPts val="0"/>
              </a:spcBef>
              <a:buFont typeface="+mj-lt"/>
              <a:buAutoNum type="arabicParenR"/>
            </a:pPr>
            <a:r>
              <a:rPr lang="et-EE" sz="1200" dirty="0"/>
              <a:t>kodutänaval</a:t>
            </a:r>
            <a:endParaRPr lang="en-GB" sz="1200" dirty="0"/>
          </a:p>
          <a:p>
            <a:pPr marL="685800" lvl="1" indent="-228600">
              <a:lnSpc>
                <a:spcPct val="100000"/>
              </a:lnSpc>
              <a:spcBef>
                <a:spcPts val="0"/>
              </a:spcBef>
              <a:buFont typeface="+mj-lt"/>
              <a:buAutoNum type="arabicParenR"/>
            </a:pPr>
            <a:r>
              <a:rPr lang="et-EE" sz="1200" dirty="0"/>
              <a:t>teistel tänavatel</a:t>
            </a:r>
            <a:endParaRPr lang="en-GB" sz="1200" dirty="0"/>
          </a:p>
          <a:p>
            <a:pPr marL="685800" lvl="1" indent="-228600">
              <a:lnSpc>
                <a:spcPct val="100000"/>
              </a:lnSpc>
              <a:spcBef>
                <a:spcPts val="0"/>
              </a:spcBef>
              <a:buFont typeface="+mj-lt"/>
              <a:buAutoNum type="arabicParenR"/>
            </a:pPr>
            <a:r>
              <a:rPr lang="et-EE" sz="1200" dirty="0" err="1"/>
              <a:t>kergliiklus</a:t>
            </a:r>
            <a:r>
              <a:rPr lang="et-EE" sz="1200" dirty="0"/>
              <a:t>- ehk kõnni- või jalgrattateel</a:t>
            </a:r>
            <a:endParaRPr lang="en-GB" sz="1200" dirty="0"/>
          </a:p>
          <a:p>
            <a:pPr marL="685800" lvl="1" indent="-228600">
              <a:lnSpc>
                <a:spcPct val="100000"/>
              </a:lnSpc>
              <a:spcBef>
                <a:spcPts val="0"/>
              </a:spcBef>
              <a:buFont typeface="+mj-lt"/>
              <a:buAutoNum type="arabicParenR"/>
            </a:pPr>
            <a:r>
              <a:rPr lang="et-EE" sz="1200" dirty="0"/>
              <a:t>maantee servas</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pPr marL="0" indent="0">
              <a:lnSpc>
                <a:spcPct val="100000"/>
              </a:lnSpc>
              <a:spcBef>
                <a:spcPts val="0"/>
              </a:spcBef>
              <a:buNone/>
            </a:pPr>
            <a:endParaRPr lang="et-EE" sz="1200" b="1" dirty="0"/>
          </a:p>
          <a:p>
            <a:pPr marL="0" indent="0">
              <a:lnSpc>
                <a:spcPct val="100000"/>
              </a:lnSpc>
              <a:spcBef>
                <a:spcPts val="0"/>
              </a:spcBef>
              <a:buNone/>
            </a:pPr>
            <a:r>
              <a:rPr lang="et-EE" sz="1200" b="1" dirty="0"/>
              <a:t>12. Kui sageli Sa kannad jalgrattaga sõites … ? </a:t>
            </a:r>
          </a:p>
          <a:p>
            <a:pPr marL="0" indent="0">
              <a:lnSpc>
                <a:spcPct val="100000"/>
              </a:lnSpc>
              <a:spcBef>
                <a:spcPts val="0"/>
              </a:spcBef>
              <a:buNone/>
            </a:pPr>
            <a:r>
              <a:rPr lang="en-US" sz="1200" dirty="0"/>
              <a:t>R</a:t>
            </a:r>
            <a:r>
              <a:rPr lang="et-EE" sz="1200" dirty="0" err="1"/>
              <a:t>eeglina</a:t>
            </a:r>
            <a:r>
              <a:rPr lang="et-EE" sz="1200" dirty="0"/>
              <a:t>/Sageli/Mõnikord/Üldse mitte/Ei oska öelda</a:t>
            </a:r>
          </a:p>
          <a:p>
            <a:pPr marL="685800" lvl="1" indent="-228600">
              <a:lnSpc>
                <a:spcPct val="100000"/>
              </a:lnSpc>
              <a:spcBef>
                <a:spcPts val="0"/>
              </a:spcBef>
              <a:buFont typeface="+mj-lt"/>
              <a:buAutoNum type="arabicParenR"/>
            </a:pPr>
            <a:r>
              <a:rPr lang="en-US" sz="1200" dirty="0"/>
              <a:t>O</a:t>
            </a:r>
            <a:r>
              <a:rPr lang="et-EE" sz="1200" dirty="0" err="1"/>
              <a:t>hutus</a:t>
            </a:r>
            <a:r>
              <a:rPr lang="et-EE" sz="1200" dirty="0"/>
              <a:t>- ehk helkurvesti</a:t>
            </a:r>
          </a:p>
          <a:p>
            <a:pPr marL="685800" lvl="1" indent="-228600">
              <a:lnSpc>
                <a:spcPct val="100000"/>
              </a:lnSpc>
              <a:spcBef>
                <a:spcPts val="0"/>
              </a:spcBef>
              <a:buFont typeface="+mj-lt"/>
              <a:buAutoNum type="arabicParenR"/>
            </a:pPr>
            <a:r>
              <a:rPr lang="en-US" sz="1200" dirty="0"/>
              <a:t>M</a:t>
            </a:r>
            <a:r>
              <a:rPr lang="et-EE" sz="1200" dirty="0"/>
              <a:t>uid ereda värvusega riideid</a:t>
            </a:r>
          </a:p>
          <a:p>
            <a:pPr marL="685800" lvl="1" indent="-228600">
              <a:lnSpc>
                <a:spcPct val="100000"/>
              </a:lnSpc>
              <a:spcBef>
                <a:spcPts val="0"/>
              </a:spcBef>
              <a:buFont typeface="+mj-lt"/>
              <a:buAutoNum type="arabicParenR"/>
            </a:pPr>
            <a:r>
              <a:rPr lang="et-EE" sz="1200" dirty="0"/>
              <a:t>kiivrit</a:t>
            </a:r>
            <a:endParaRPr lang="en-GB" sz="1200" dirty="0"/>
          </a:p>
          <a:p>
            <a:pPr marL="0" indent="0">
              <a:lnSpc>
                <a:spcPct val="100000"/>
              </a:lnSpc>
              <a:spcBef>
                <a:spcPts val="0"/>
              </a:spcBef>
              <a:buNone/>
            </a:pPr>
            <a:endParaRPr lang="et-EE" sz="1200" b="1" dirty="0"/>
          </a:p>
          <a:p>
            <a:pPr marL="0" indent="0">
              <a:lnSpc>
                <a:spcPct val="100000"/>
              </a:lnSpc>
              <a:spcBef>
                <a:spcPts val="0"/>
              </a:spcBef>
              <a:buNone/>
            </a:pPr>
            <a:r>
              <a:rPr lang="et-EE" sz="1200" b="1" dirty="0"/>
              <a:t>13. Kas Sinu jalgrattal on olemas ... ? </a:t>
            </a:r>
          </a:p>
          <a:p>
            <a:pPr marL="0" indent="0">
              <a:lnSpc>
                <a:spcPct val="100000"/>
              </a:lnSpc>
              <a:spcBef>
                <a:spcPts val="0"/>
              </a:spcBef>
              <a:buNone/>
            </a:pPr>
            <a:r>
              <a:rPr lang="et-EE" sz="1200" dirty="0"/>
              <a:t>VÕIB MITU VASTUST!</a:t>
            </a:r>
            <a:endParaRPr lang="en-GB" sz="1200" dirty="0"/>
          </a:p>
          <a:p>
            <a:pPr marL="685800" lvl="1" indent="-228600">
              <a:lnSpc>
                <a:spcPct val="100000"/>
              </a:lnSpc>
              <a:spcBef>
                <a:spcPts val="0"/>
              </a:spcBef>
              <a:buFont typeface="+mj-lt"/>
              <a:buAutoNum type="arabicParenR"/>
            </a:pPr>
            <a:r>
              <a:rPr lang="en-GB" sz="1200" dirty="0" err="1"/>
              <a:t>ees</a:t>
            </a:r>
            <a:r>
              <a:rPr lang="en-GB" sz="1200" dirty="0"/>
              <a:t> </a:t>
            </a:r>
            <a:r>
              <a:rPr lang="en-GB" sz="1200" dirty="0" err="1"/>
              <a:t>valge</a:t>
            </a:r>
            <a:r>
              <a:rPr lang="en-GB" sz="1200" dirty="0"/>
              <a:t> </a:t>
            </a:r>
            <a:r>
              <a:rPr lang="en-GB" sz="1200" dirty="0" err="1"/>
              <a:t>helkur</a:t>
            </a:r>
            <a:endParaRPr lang="en-GB" sz="1200" dirty="0"/>
          </a:p>
          <a:p>
            <a:pPr marL="685800" lvl="1" indent="-228600">
              <a:lnSpc>
                <a:spcPct val="100000"/>
              </a:lnSpc>
              <a:spcBef>
                <a:spcPts val="0"/>
              </a:spcBef>
              <a:buFont typeface="+mj-lt"/>
              <a:buAutoNum type="arabicParenR"/>
            </a:pPr>
            <a:r>
              <a:rPr lang="en-GB" sz="1200" dirty="0" err="1"/>
              <a:t>taga</a:t>
            </a:r>
            <a:r>
              <a:rPr lang="en-GB" sz="1200" dirty="0"/>
              <a:t> </a:t>
            </a:r>
            <a:r>
              <a:rPr lang="en-GB" sz="1200" dirty="0" err="1"/>
              <a:t>punane</a:t>
            </a:r>
            <a:r>
              <a:rPr lang="en-GB" sz="1200" dirty="0"/>
              <a:t> </a:t>
            </a:r>
            <a:r>
              <a:rPr lang="en-GB" sz="1200" dirty="0" err="1"/>
              <a:t>helkur</a:t>
            </a:r>
            <a:endParaRPr lang="en-GB" sz="1200" dirty="0"/>
          </a:p>
          <a:p>
            <a:pPr marL="685800" lvl="1" indent="-228600">
              <a:lnSpc>
                <a:spcPct val="100000"/>
              </a:lnSpc>
              <a:spcBef>
                <a:spcPts val="0"/>
              </a:spcBef>
              <a:buFont typeface="+mj-lt"/>
              <a:buAutoNum type="arabicParenR"/>
            </a:pPr>
            <a:r>
              <a:rPr lang="en-GB" sz="1200" dirty="0" err="1"/>
              <a:t>helkurid</a:t>
            </a:r>
            <a:r>
              <a:rPr lang="en-GB" sz="1200" dirty="0"/>
              <a:t> </a:t>
            </a:r>
            <a:r>
              <a:rPr lang="en-GB" sz="1200" dirty="0" err="1"/>
              <a:t>ratta</a:t>
            </a:r>
            <a:r>
              <a:rPr lang="en-GB" sz="1200" dirty="0"/>
              <a:t> </a:t>
            </a:r>
            <a:r>
              <a:rPr lang="en-GB" sz="1200" dirty="0" err="1"/>
              <a:t>külgedel</a:t>
            </a:r>
            <a:r>
              <a:rPr lang="en-GB" sz="1200" dirty="0"/>
              <a:t> (</a:t>
            </a:r>
            <a:r>
              <a:rPr lang="en-GB" sz="1200" dirty="0" err="1"/>
              <a:t>kodarahelkurid</a:t>
            </a:r>
            <a:r>
              <a:rPr lang="en-GB" sz="1200" dirty="0"/>
              <a:t>)</a:t>
            </a:r>
          </a:p>
          <a:p>
            <a:pPr marL="685800" lvl="1" indent="-228600">
              <a:lnSpc>
                <a:spcPct val="100000"/>
              </a:lnSpc>
              <a:spcBef>
                <a:spcPts val="0"/>
              </a:spcBef>
              <a:buFont typeface="+mj-lt"/>
              <a:buAutoNum type="arabicParenR"/>
            </a:pPr>
            <a:r>
              <a:rPr lang="en-GB" sz="1200" dirty="0" err="1"/>
              <a:t>signaalkell</a:t>
            </a:r>
            <a:endParaRPr lang="en-GB" sz="1200" dirty="0"/>
          </a:p>
          <a:p>
            <a:pPr marL="685800" lvl="1" indent="-228600">
              <a:lnSpc>
                <a:spcPct val="100000"/>
              </a:lnSpc>
              <a:spcBef>
                <a:spcPts val="0"/>
              </a:spcBef>
              <a:buFont typeface="+mj-lt"/>
              <a:buAutoNum type="arabicParenR"/>
            </a:pPr>
            <a:r>
              <a:rPr lang="en-GB" sz="1200" dirty="0"/>
              <a:t>pole </a:t>
            </a:r>
            <a:r>
              <a:rPr lang="en-GB" sz="1200" dirty="0" err="1"/>
              <a:t>ühtegi</a:t>
            </a:r>
            <a:r>
              <a:rPr lang="en-GB" sz="1200" dirty="0"/>
              <a:t> </a:t>
            </a:r>
            <a:r>
              <a:rPr lang="en-GB" sz="1200" dirty="0" err="1"/>
              <a:t>nimetatut</a:t>
            </a:r>
            <a:endParaRPr lang="en-GB" sz="1200" dirty="0"/>
          </a:p>
          <a:p>
            <a:pPr marL="685800" lvl="1" indent="-228600">
              <a:lnSpc>
                <a:spcPct val="100000"/>
              </a:lnSpc>
              <a:spcBef>
                <a:spcPts val="0"/>
              </a:spcBef>
              <a:buFont typeface="+mj-lt"/>
              <a:buAutoNum type="arabicParenR"/>
            </a:pPr>
            <a:r>
              <a:rPr lang="en-GB" sz="1200" dirty="0" err="1"/>
              <a:t>ei</a:t>
            </a:r>
            <a:r>
              <a:rPr lang="en-GB" sz="1200" dirty="0"/>
              <a:t> </a:t>
            </a:r>
            <a:r>
              <a:rPr lang="en-GB" sz="1200" dirty="0" err="1"/>
              <a:t>oska</a:t>
            </a:r>
            <a:r>
              <a:rPr lang="en-GB" sz="1200" dirty="0"/>
              <a:t> </a:t>
            </a:r>
            <a:r>
              <a:rPr lang="en-GB" sz="1200" dirty="0" err="1"/>
              <a:t>öelda</a:t>
            </a:r>
            <a:endParaRPr lang="en-GB" sz="1200" dirty="0"/>
          </a:p>
          <a:p>
            <a:pPr marL="0" indent="0">
              <a:lnSpc>
                <a:spcPct val="100000"/>
              </a:lnSpc>
              <a:spcBef>
                <a:spcPts val="0"/>
              </a:spcBef>
              <a:buNone/>
            </a:pPr>
            <a:endParaRPr lang="et-EE" sz="1200" b="1" dirty="0"/>
          </a:p>
        </p:txBody>
      </p:sp>
      <p:sp>
        <p:nvSpPr>
          <p:cNvPr id="9" name="Subtitle 8">
            <a:extLst>
              <a:ext uri="{FF2B5EF4-FFF2-40B4-BE49-F238E27FC236}">
                <a16:creationId xmlns:a16="http://schemas.microsoft.com/office/drawing/2014/main" id="{B8DE2194-09AD-CF46-A8D0-EA3B49F21BC2}"/>
              </a:ext>
            </a:extLst>
          </p:cNvPr>
          <p:cNvSpPr>
            <a:spLocks noGrp="1"/>
          </p:cNvSpPr>
          <p:nvPr>
            <p:ph type="subTitle" idx="14"/>
          </p:nvPr>
        </p:nvSpPr>
        <p:spPr/>
        <p:txBody>
          <a:bodyPr/>
          <a:lstStyle/>
          <a:p>
            <a:r>
              <a:rPr lang="et-EE" dirty="0"/>
              <a:t>Jalgratas</a:t>
            </a:r>
          </a:p>
        </p:txBody>
      </p:sp>
    </p:spTree>
    <p:extLst>
      <p:ext uri="{BB962C8B-B14F-4D97-AF65-F5344CB8AC3E}">
        <p14:creationId xmlns:p14="http://schemas.microsoft.com/office/powerpoint/2010/main" val="3071452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91667" y="3306749"/>
            <a:ext cx="9051380" cy="861238"/>
          </a:xfrm>
        </p:spPr>
        <p:txBody>
          <a:bodyPr>
            <a:normAutofit fontScale="90000"/>
          </a:bodyPr>
          <a:lstStyle/>
          <a:p>
            <a:r>
              <a:rPr lang="en-GB" dirty="0" err="1"/>
              <a:t>Turvavöö</a:t>
            </a:r>
            <a:r>
              <a:rPr lang="en-GB" dirty="0"/>
              <a:t> </a:t>
            </a:r>
            <a:r>
              <a:rPr lang="en-GB" dirty="0" err="1"/>
              <a:t>kinnitamine</a:t>
            </a:r>
            <a:r>
              <a:rPr lang="en-GB" dirty="0"/>
              <a:t> </a:t>
            </a:r>
            <a:r>
              <a:rPr lang="en-GB" dirty="0" err="1"/>
              <a:t>sõidukis</a:t>
            </a:r>
            <a:endParaRPr lang="en-GB" dirty="0"/>
          </a:p>
        </p:txBody>
      </p:sp>
    </p:spTree>
    <p:extLst>
      <p:ext uri="{BB962C8B-B14F-4D97-AF65-F5344CB8AC3E}">
        <p14:creationId xmlns:p14="http://schemas.microsoft.com/office/powerpoint/2010/main" val="3038114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C9ABC-C717-6B47-BEB4-ADD9D590F958}"/>
              </a:ext>
            </a:extLst>
          </p:cNvPr>
          <p:cNvSpPr>
            <a:spLocks noGrp="1"/>
          </p:cNvSpPr>
          <p:nvPr>
            <p:ph type="title"/>
          </p:nvPr>
        </p:nvSpPr>
        <p:spPr/>
        <p:txBody>
          <a:bodyPr/>
          <a:lstStyle/>
          <a:p>
            <a:r>
              <a:rPr lang="et-EE" dirty="0"/>
              <a:t>Ankeet</a:t>
            </a:r>
          </a:p>
        </p:txBody>
      </p:sp>
      <p:sp>
        <p:nvSpPr>
          <p:cNvPr id="3" name="Content Placeholder 2">
            <a:extLst>
              <a:ext uri="{FF2B5EF4-FFF2-40B4-BE49-F238E27FC236}">
                <a16:creationId xmlns:a16="http://schemas.microsoft.com/office/drawing/2014/main" id="{E9E7860F-0DB0-5541-A686-4EDE0FBC10BB}"/>
              </a:ext>
            </a:extLst>
          </p:cNvPr>
          <p:cNvSpPr>
            <a:spLocks noGrp="1"/>
          </p:cNvSpPr>
          <p:nvPr>
            <p:ph sz="half" idx="1"/>
          </p:nvPr>
        </p:nvSpPr>
        <p:spPr/>
        <p:txBody>
          <a:bodyPr/>
          <a:lstStyle/>
          <a:p>
            <a:pPr marL="0" indent="0">
              <a:lnSpc>
                <a:spcPct val="100000"/>
              </a:lnSpc>
              <a:spcBef>
                <a:spcPts val="0"/>
              </a:spcBef>
              <a:buNone/>
            </a:pPr>
            <a:r>
              <a:rPr lang="et-EE" sz="1200" b="1" dirty="0"/>
              <a:t>14. Millised Sinu jalgratta pidurid töötavad korralikult?</a:t>
            </a:r>
            <a:endParaRPr lang="en-GB" sz="1200" dirty="0"/>
          </a:p>
          <a:p>
            <a:pPr marL="685800" lvl="1" indent="-228600">
              <a:lnSpc>
                <a:spcPct val="100000"/>
              </a:lnSpc>
              <a:spcBef>
                <a:spcPts val="0"/>
              </a:spcBef>
              <a:buFont typeface="+mj-lt"/>
              <a:buAutoNum type="arabicParenR"/>
            </a:pPr>
            <a:r>
              <a:rPr lang="et-EE" sz="1200" dirty="0"/>
              <a:t>nii esi- kui </a:t>
            </a:r>
            <a:r>
              <a:rPr lang="et-EE" sz="1200" dirty="0" err="1"/>
              <a:t>tagapidur</a:t>
            </a:r>
            <a:endParaRPr lang="en-GB" sz="1200" dirty="0"/>
          </a:p>
          <a:p>
            <a:pPr marL="685800" lvl="1" indent="-228600">
              <a:lnSpc>
                <a:spcPct val="100000"/>
              </a:lnSpc>
              <a:spcBef>
                <a:spcPts val="0"/>
              </a:spcBef>
              <a:buFont typeface="+mj-lt"/>
              <a:buAutoNum type="arabicParenR"/>
            </a:pPr>
            <a:r>
              <a:rPr lang="et-EE" sz="1200" dirty="0"/>
              <a:t>ainult esipidur</a:t>
            </a:r>
            <a:endParaRPr lang="en-GB" sz="1200" dirty="0"/>
          </a:p>
          <a:p>
            <a:pPr marL="685800" lvl="1" indent="-228600">
              <a:lnSpc>
                <a:spcPct val="100000"/>
              </a:lnSpc>
              <a:spcBef>
                <a:spcPts val="0"/>
              </a:spcBef>
              <a:buFont typeface="+mj-lt"/>
              <a:buAutoNum type="arabicParenR"/>
            </a:pPr>
            <a:r>
              <a:rPr lang="et-EE" sz="1200" dirty="0"/>
              <a:t>ainult </a:t>
            </a:r>
            <a:r>
              <a:rPr lang="et-EE" sz="1200" dirty="0" err="1"/>
              <a:t>tagapidur</a:t>
            </a:r>
            <a:endParaRPr lang="en-GB" sz="1200" dirty="0"/>
          </a:p>
          <a:p>
            <a:pPr marL="685800" lvl="1" indent="-228600">
              <a:lnSpc>
                <a:spcPct val="100000"/>
              </a:lnSpc>
              <a:spcBef>
                <a:spcPts val="0"/>
              </a:spcBef>
              <a:buFont typeface="+mj-lt"/>
              <a:buAutoNum type="arabicParenR"/>
            </a:pPr>
            <a:r>
              <a:rPr lang="et-EE" sz="1200" dirty="0"/>
              <a:t>kumbki pidur ei tööta</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pPr marL="0" indent="0">
              <a:lnSpc>
                <a:spcPct val="120000"/>
              </a:lnSpc>
              <a:spcBef>
                <a:spcPts val="0"/>
              </a:spcBef>
              <a:buNone/>
            </a:pPr>
            <a:endParaRPr lang="et-EE" sz="1200" b="1" dirty="0"/>
          </a:p>
          <a:p>
            <a:pPr marL="0" indent="0">
              <a:lnSpc>
                <a:spcPct val="120000"/>
              </a:lnSpc>
              <a:spcBef>
                <a:spcPts val="0"/>
              </a:spcBef>
              <a:buNone/>
            </a:pPr>
            <a:r>
              <a:rPr lang="et-EE" sz="1200" b="1" dirty="0"/>
              <a:t>15. Kui sageli Sa sõidad jalgrattaga pimeda ajal, kas …?</a:t>
            </a:r>
            <a:endParaRPr lang="en-GB" sz="1200" dirty="0"/>
          </a:p>
          <a:p>
            <a:pPr marL="685800" lvl="1" indent="-228600">
              <a:lnSpc>
                <a:spcPct val="120000"/>
              </a:lnSpc>
              <a:spcBef>
                <a:spcPts val="0"/>
              </a:spcBef>
              <a:buFont typeface="+mj-lt"/>
              <a:buAutoNum type="arabicParenR"/>
            </a:pPr>
            <a:r>
              <a:rPr lang="et-EE" sz="1200" dirty="0"/>
              <a:t>sageli </a:t>
            </a:r>
            <a:endParaRPr lang="en-GB" sz="1200" dirty="0"/>
          </a:p>
          <a:p>
            <a:pPr marL="685800" lvl="1" indent="-228600">
              <a:lnSpc>
                <a:spcPct val="120000"/>
              </a:lnSpc>
              <a:spcBef>
                <a:spcPts val="0"/>
              </a:spcBef>
              <a:buFont typeface="+mj-lt"/>
              <a:buAutoNum type="arabicParenR"/>
            </a:pPr>
            <a:r>
              <a:rPr lang="et-EE" sz="1200" dirty="0"/>
              <a:t>mõnikord</a:t>
            </a:r>
            <a:endParaRPr lang="en-GB" sz="1200" dirty="0"/>
          </a:p>
          <a:p>
            <a:pPr marL="685800" lvl="1" indent="-228600">
              <a:lnSpc>
                <a:spcPct val="120000"/>
              </a:lnSpc>
              <a:spcBef>
                <a:spcPts val="0"/>
              </a:spcBef>
              <a:buFont typeface="+mj-lt"/>
              <a:buAutoNum type="arabicParenR"/>
            </a:pPr>
            <a:r>
              <a:rPr lang="et-EE" sz="1200" dirty="0"/>
              <a:t>üldse mitte</a:t>
            </a:r>
          </a:p>
          <a:p>
            <a:pPr marL="685800" lvl="1" indent="-228600">
              <a:lnSpc>
                <a:spcPct val="120000"/>
              </a:lnSpc>
              <a:spcBef>
                <a:spcPts val="0"/>
              </a:spcBef>
              <a:buFont typeface="+mj-lt"/>
              <a:buAutoNum type="arabicParenR"/>
            </a:pPr>
            <a:r>
              <a:rPr lang="et-EE" sz="1200" dirty="0"/>
              <a:t>ei liigu pimedas</a:t>
            </a:r>
            <a:endParaRPr lang="en-GB" sz="1200" dirty="0"/>
          </a:p>
          <a:p>
            <a:pPr marL="685800" lvl="1" indent="-228600">
              <a:lnSpc>
                <a:spcPct val="120000"/>
              </a:lnSpc>
              <a:spcBef>
                <a:spcPts val="0"/>
              </a:spcBef>
              <a:buFont typeface="+mj-lt"/>
              <a:buAutoNum type="arabicParenR"/>
            </a:pPr>
            <a:r>
              <a:rPr lang="et-EE" sz="1200" dirty="0"/>
              <a:t>ei oska öelda</a:t>
            </a:r>
          </a:p>
          <a:p>
            <a:pPr marL="685800" lvl="1" indent="-228600">
              <a:lnSpc>
                <a:spcPct val="120000"/>
              </a:lnSpc>
              <a:spcBef>
                <a:spcPts val="0"/>
              </a:spcBef>
              <a:buFont typeface="+mj-lt"/>
              <a:buAutoNum type="arabicParenR"/>
            </a:pPr>
            <a:endParaRPr lang="en-GB" sz="1200" dirty="0"/>
          </a:p>
          <a:p>
            <a:pPr marL="0" indent="0">
              <a:lnSpc>
                <a:spcPct val="120000"/>
              </a:lnSpc>
              <a:spcBef>
                <a:spcPts val="0"/>
              </a:spcBef>
              <a:buNone/>
            </a:pPr>
            <a:r>
              <a:rPr lang="et-EE" sz="1200" dirty="0"/>
              <a:t>K16 KUI K15=1-2</a:t>
            </a:r>
            <a:endParaRPr lang="en-GB" sz="1200" dirty="0"/>
          </a:p>
          <a:p>
            <a:pPr marL="0" indent="0">
              <a:lnSpc>
                <a:spcPct val="120000"/>
              </a:lnSpc>
              <a:spcBef>
                <a:spcPts val="0"/>
              </a:spcBef>
              <a:buNone/>
            </a:pPr>
            <a:r>
              <a:rPr lang="et-EE" sz="1200" b="1" dirty="0"/>
              <a:t>16. Kui sageli pimeda ajal jalgrattaga sõites … ?</a:t>
            </a:r>
            <a:r>
              <a:rPr lang="en-US" sz="1200" dirty="0"/>
              <a:t> R</a:t>
            </a:r>
            <a:r>
              <a:rPr lang="et-EE" sz="1200" dirty="0" err="1"/>
              <a:t>eeglina</a:t>
            </a:r>
            <a:r>
              <a:rPr lang="et-EE" sz="1200" dirty="0"/>
              <a:t>/Sageli/Mõnikord/Üldse mitte/Ei oska öelda</a:t>
            </a:r>
          </a:p>
          <a:p>
            <a:pPr marL="685800" lvl="1" indent="-228600">
              <a:lnSpc>
                <a:spcPct val="120000"/>
              </a:lnSpc>
              <a:spcBef>
                <a:spcPts val="0"/>
              </a:spcBef>
              <a:buFont typeface="+mj-lt"/>
              <a:buAutoNum type="arabicParenR"/>
            </a:pPr>
            <a:r>
              <a:rPr lang="en-US" sz="1200" dirty="0"/>
              <a:t>P</a:t>
            </a:r>
            <a:r>
              <a:rPr lang="en-GB" sz="1200" dirty="0" err="1"/>
              <a:t>õleb</a:t>
            </a:r>
            <a:r>
              <a:rPr lang="en-GB" sz="1200" dirty="0"/>
              <a:t> </a:t>
            </a:r>
            <a:r>
              <a:rPr lang="en-GB" sz="1200" dirty="0" err="1"/>
              <a:t>rattal</a:t>
            </a:r>
            <a:r>
              <a:rPr lang="en-GB" sz="1200" dirty="0"/>
              <a:t> </a:t>
            </a:r>
            <a:r>
              <a:rPr lang="en-GB" sz="1200" dirty="0" err="1"/>
              <a:t>ees</a:t>
            </a:r>
            <a:r>
              <a:rPr lang="en-GB" sz="1200" dirty="0"/>
              <a:t> </a:t>
            </a:r>
            <a:r>
              <a:rPr lang="en-GB" sz="1200" dirty="0" err="1"/>
              <a:t>valge</a:t>
            </a:r>
            <a:r>
              <a:rPr lang="en-GB" sz="1200" dirty="0"/>
              <a:t> </a:t>
            </a:r>
            <a:r>
              <a:rPr lang="en-GB" sz="1200" dirty="0" err="1"/>
              <a:t>tuli</a:t>
            </a:r>
            <a:endParaRPr lang="en-GB" sz="1200" dirty="0"/>
          </a:p>
          <a:p>
            <a:pPr marL="685800" lvl="1" indent="-228600">
              <a:lnSpc>
                <a:spcPct val="120000"/>
              </a:lnSpc>
              <a:spcBef>
                <a:spcPts val="0"/>
              </a:spcBef>
              <a:buFont typeface="+mj-lt"/>
              <a:buAutoNum type="arabicParenR"/>
            </a:pPr>
            <a:r>
              <a:rPr lang="en-GB" sz="1200" dirty="0" err="1"/>
              <a:t>Põleb</a:t>
            </a:r>
            <a:r>
              <a:rPr lang="en-GB" sz="1200" dirty="0"/>
              <a:t> </a:t>
            </a:r>
            <a:r>
              <a:rPr lang="en-GB" sz="1200" dirty="0" err="1"/>
              <a:t>rattal</a:t>
            </a:r>
            <a:r>
              <a:rPr lang="en-GB" sz="1200" dirty="0"/>
              <a:t> </a:t>
            </a:r>
            <a:r>
              <a:rPr lang="en-GB" sz="1200" dirty="0" err="1"/>
              <a:t>taga</a:t>
            </a:r>
            <a:r>
              <a:rPr lang="en-GB" sz="1200" dirty="0"/>
              <a:t> </a:t>
            </a:r>
            <a:r>
              <a:rPr lang="en-GB" sz="1200" dirty="0" err="1"/>
              <a:t>punane</a:t>
            </a:r>
            <a:r>
              <a:rPr lang="en-GB" sz="1200" dirty="0"/>
              <a:t> </a:t>
            </a:r>
            <a:r>
              <a:rPr lang="en-GB" sz="1200" dirty="0" err="1"/>
              <a:t>tuli</a:t>
            </a:r>
            <a:endParaRPr lang="en-GB" sz="1200" dirty="0"/>
          </a:p>
          <a:p>
            <a:pPr marL="685800" lvl="1" indent="-228600">
              <a:lnSpc>
                <a:spcPct val="120000"/>
              </a:lnSpc>
              <a:spcBef>
                <a:spcPts val="0"/>
              </a:spcBef>
              <a:buFont typeface="+mj-lt"/>
              <a:buAutoNum type="arabicParenR"/>
            </a:pPr>
            <a:r>
              <a:rPr lang="en-GB" sz="1200" dirty="0" err="1"/>
              <a:t>Kannad</a:t>
            </a:r>
            <a:r>
              <a:rPr lang="en-GB" sz="1200" dirty="0"/>
              <a:t> </a:t>
            </a:r>
            <a:r>
              <a:rPr lang="en-GB" sz="1200" dirty="0" err="1"/>
              <a:t>ohutus</a:t>
            </a:r>
            <a:r>
              <a:rPr lang="en-GB" sz="1200" dirty="0"/>
              <a:t>- </a:t>
            </a:r>
            <a:r>
              <a:rPr lang="en-GB" sz="1200" dirty="0" err="1"/>
              <a:t>ehk</a:t>
            </a:r>
            <a:r>
              <a:rPr lang="en-GB" sz="1200" dirty="0"/>
              <a:t> </a:t>
            </a:r>
            <a:r>
              <a:rPr lang="en-GB" sz="1200" dirty="0" err="1"/>
              <a:t>helkurvesti</a:t>
            </a:r>
            <a:endParaRPr lang="en-GB" sz="1200" dirty="0"/>
          </a:p>
          <a:p>
            <a:endParaRPr lang="et-EE" dirty="0"/>
          </a:p>
        </p:txBody>
      </p:sp>
      <p:sp>
        <p:nvSpPr>
          <p:cNvPr id="4" name="Content Placeholder 3">
            <a:extLst>
              <a:ext uri="{FF2B5EF4-FFF2-40B4-BE49-F238E27FC236}">
                <a16:creationId xmlns:a16="http://schemas.microsoft.com/office/drawing/2014/main" id="{C5D49808-E4B6-C145-A61E-CB6C19207647}"/>
              </a:ext>
            </a:extLst>
          </p:cNvPr>
          <p:cNvSpPr>
            <a:spLocks noGrp="1"/>
          </p:cNvSpPr>
          <p:nvPr>
            <p:ph sz="half" idx="13"/>
          </p:nvPr>
        </p:nvSpPr>
        <p:spPr/>
        <p:txBody>
          <a:bodyPr/>
          <a:lstStyle/>
          <a:p>
            <a:pPr marL="0" indent="0">
              <a:lnSpc>
                <a:spcPct val="120000"/>
              </a:lnSpc>
              <a:spcBef>
                <a:spcPts val="0"/>
              </a:spcBef>
              <a:buNone/>
            </a:pPr>
            <a:r>
              <a:rPr lang="et-EE" sz="1200" dirty="0"/>
              <a:t>K17-K22 KUI K8=1 ja T5=10-14-AASTASED </a:t>
            </a:r>
          </a:p>
          <a:p>
            <a:pPr marL="0" indent="0">
              <a:lnSpc>
                <a:spcPct val="120000"/>
              </a:lnSpc>
              <a:spcBef>
                <a:spcPts val="0"/>
              </a:spcBef>
              <a:buNone/>
            </a:pPr>
            <a:r>
              <a:rPr lang="et-EE" sz="1200" dirty="0"/>
              <a:t>(JALGRATTAGA SÕITVAD 10-14-AASTASED)</a:t>
            </a:r>
            <a:endParaRPr lang="en-GB" sz="1200" dirty="0"/>
          </a:p>
          <a:p>
            <a:pPr marL="0" indent="0">
              <a:lnSpc>
                <a:spcPct val="120000"/>
              </a:lnSpc>
              <a:spcBef>
                <a:spcPts val="0"/>
              </a:spcBef>
              <a:buNone/>
            </a:pPr>
            <a:endParaRPr lang="et-EE" sz="1200" b="1" dirty="0"/>
          </a:p>
          <a:p>
            <a:pPr marL="0" indent="0">
              <a:lnSpc>
                <a:spcPct val="120000"/>
              </a:lnSpc>
              <a:spcBef>
                <a:spcPts val="0"/>
              </a:spcBef>
              <a:buNone/>
            </a:pPr>
            <a:r>
              <a:rPr lang="et-EE" sz="1200" b="1" dirty="0"/>
              <a:t>17. Milliste kõrvaliste tegevustega Sa oled </a:t>
            </a:r>
            <a:r>
              <a:rPr lang="et-EE" sz="1200" b="1" u="sng" dirty="0"/>
              <a:t>jalgratturina</a:t>
            </a:r>
            <a:r>
              <a:rPr lang="et-EE" sz="1200" b="1" dirty="0"/>
              <a:t> liigeldes tegelenud viimase 12 kuu jooksul?</a:t>
            </a:r>
            <a:endParaRPr lang="en-GB" sz="1200" dirty="0"/>
          </a:p>
          <a:p>
            <a:pPr marL="685800" lvl="1" indent="-228600">
              <a:lnSpc>
                <a:spcPct val="120000"/>
              </a:lnSpc>
              <a:spcBef>
                <a:spcPts val="0"/>
              </a:spcBef>
              <a:buFont typeface="+mj-lt"/>
              <a:buAutoNum type="arabicParenR"/>
            </a:pPr>
            <a:r>
              <a:rPr lang="et-EE" sz="1200" dirty="0"/>
              <a:t>kasutanud telefoni või nutiseadmeid (lugemiseks, kirjutamiseks, helistamiseks, mängimiseks, sotsiaalmeedias osalemiseks, videote vaatamiseks)</a:t>
            </a:r>
            <a:endParaRPr lang="en-GB" sz="1200" dirty="0"/>
          </a:p>
          <a:p>
            <a:pPr marL="685800" lvl="1" indent="-228600">
              <a:lnSpc>
                <a:spcPct val="120000"/>
              </a:lnSpc>
              <a:spcBef>
                <a:spcPts val="0"/>
              </a:spcBef>
              <a:buFont typeface="+mj-lt"/>
              <a:buAutoNum type="arabicParenR"/>
            </a:pPr>
            <a:r>
              <a:rPr lang="et-EE" sz="1200" dirty="0"/>
              <a:t>kuulanud kõrvaklappidest muusikat </a:t>
            </a:r>
            <a:endParaRPr lang="en-GB" sz="1200" dirty="0"/>
          </a:p>
          <a:p>
            <a:pPr marL="685800" lvl="1" indent="-228600">
              <a:lnSpc>
                <a:spcPct val="120000"/>
              </a:lnSpc>
              <a:spcBef>
                <a:spcPts val="0"/>
              </a:spcBef>
              <a:buFont typeface="+mj-lt"/>
              <a:buAutoNum type="arabicParenR"/>
            </a:pPr>
            <a:r>
              <a:rPr lang="et-EE" sz="1200" dirty="0"/>
              <a:t>rääkinud kaaslasega juttu </a:t>
            </a:r>
            <a:endParaRPr lang="en-GB" sz="1200" dirty="0"/>
          </a:p>
          <a:p>
            <a:pPr marL="685800" lvl="1" indent="-228600">
              <a:lnSpc>
                <a:spcPct val="120000"/>
              </a:lnSpc>
              <a:spcBef>
                <a:spcPts val="0"/>
              </a:spcBef>
              <a:buFont typeface="+mj-lt"/>
              <a:buAutoNum type="arabicParenR"/>
            </a:pPr>
            <a:r>
              <a:rPr lang="et-EE" sz="1200" dirty="0"/>
              <a:t>söönud või joonud</a:t>
            </a:r>
            <a:endParaRPr lang="en-GB" sz="1200" dirty="0"/>
          </a:p>
          <a:p>
            <a:pPr marL="685800" lvl="1" indent="-228600">
              <a:lnSpc>
                <a:spcPct val="120000"/>
              </a:lnSpc>
              <a:spcBef>
                <a:spcPts val="0"/>
              </a:spcBef>
              <a:buFont typeface="+mj-lt"/>
              <a:buAutoNum type="arabicParenR"/>
            </a:pPr>
            <a:r>
              <a:rPr lang="et-EE" sz="1200" dirty="0"/>
              <a:t>muu tegevus</a:t>
            </a:r>
            <a:endParaRPr lang="en-GB" sz="1200" dirty="0"/>
          </a:p>
          <a:p>
            <a:pPr marL="685800" lvl="1" indent="-228600">
              <a:lnSpc>
                <a:spcPct val="120000"/>
              </a:lnSpc>
              <a:spcBef>
                <a:spcPts val="0"/>
              </a:spcBef>
              <a:buFont typeface="+mj-lt"/>
              <a:buAutoNum type="arabicParenR"/>
            </a:pPr>
            <a:r>
              <a:rPr lang="et-EE" sz="1200" dirty="0"/>
              <a:t>ei ole kõrvaliste tegevustega tegelenud</a:t>
            </a:r>
            <a:endParaRPr lang="en-GB" sz="1200" dirty="0"/>
          </a:p>
          <a:p>
            <a:pPr marL="685800" lvl="1" indent="-228600">
              <a:lnSpc>
                <a:spcPct val="120000"/>
              </a:lnSpc>
              <a:spcBef>
                <a:spcPts val="0"/>
              </a:spcBef>
              <a:buFont typeface="+mj-lt"/>
              <a:buAutoNum type="arabicParenR"/>
            </a:pPr>
            <a:r>
              <a:rPr lang="et-EE" sz="1200" dirty="0"/>
              <a:t>ei oska öelda</a:t>
            </a:r>
            <a:endParaRPr lang="en-GB" sz="1200" dirty="0"/>
          </a:p>
          <a:p>
            <a:endParaRPr lang="et-EE" dirty="0"/>
          </a:p>
        </p:txBody>
      </p:sp>
      <p:sp>
        <p:nvSpPr>
          <p:cNvPr id="5" name="Subtitle 4">
            <a:extLst>
              <a:ext uri="{FF2B5EF4-FFF2-40B4-BE49-F238E27FC236}">
                <a16:creationId xmlns:a16="http://schemas.microsoft.com/office/drawing/2014/main" id="{29FB0DD9-36F0-1D4B-93C8-2169E2689DB4}"/>
              </a:ext>
            </a:extLst>
          </p:cNvPr>
          <p:cNvSpPr>
            <a:spLocks noGrp="1"/>
          </p:cNvSpPr>
          <p:nvPr>
            <p:ph type="subTitle" idx="14"/>
          </p:nvPr>
        </p:nvSpPr>
        <p:spPr/>
        <p:txBody>
          <a:bodyPr/>
          <a:lstStyle/>
          <a:p>
            <a:r>
              <a:rPr lang="et-EE" dirty="0"/>
              <a:t>Jalgratas</a:t>
            </a:r>
          </a:p>
        </p:txBody>
      </p:sp>
    </p:spTree>
    <p:extLst>
      <p:ext uri="{BB962C8B-B14F-4D97-AF65-F5344CB8AC3E}">
        <p14:creationId xmlns:p14="http://schemas.microsoft.com/office/powerpoint/2010/main" val="4215571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2D7D4-36E5-BE4F-A52D-98B7CA15CCFC}"/>
              </a:ext>
            </a:extLst>
          </p:cNvPr>
          <p:cNvSpPr>
            <a:spLocks noGrp="1"/>
          </p:cNvSpPr>
          <p:nvPr>
            <p:ph type="title"/>
          </p:nvPr>
        </p:nvSpPr>
        <p:spPr/>
        <p:txBody>
          <a:bodyPr/>
          <a:lstStyle/>
          <a:p>
            <a:r>
              <a:rPr lang="et-EE" dirty="0"/>
              <a:t>Ankeet</a:t>
            </a:r>
          </a:p>
        </p:txBody>
      </p:sp>
      <p:sp>
        <p:nvSpPr>
          <p:cNvPr id="3" name="Content Placeholder 2">
            <a:extLst>
              <a:ext uri="{FF2B5EF4-FFF2-40B4-BE49-F238E27FC236}">
                <a16:creationId xmlns:a16="http://schemas.microsoft.com/office/drawing/2014/main" id="{4ACDB74F-05F8-3A4E-A781-27ABF38CAC3F}"/>
              </a:ext>
            </a:extLst>
          </p:cNvPr>
          <p:cNvSpPr>
            <a:spLocks noGrp="1"/>
          </p:cNvSpPr>
          <p:nvPr>
            <p:ph sz="half" idx="1"/>
          </p:nvPr>
        </p:nvSpPr>
        <p:spPr/>
        <p:txBody>
          <a:bodyPr>
            <a:normAutofit lnSpcReduction="10000"/>
          </a:bodyPr>
          <a:lstStyle/>
          <a:p>
            <a:pPr marL="0" indent="0">
              <a:lnSpc>
                <a:spcPct val="120000"/>
              </a:lnSpc>
              <a:spcBef>
                <a:spcPts val="0"/>
              </a:spcBef>
              <a:buNone/>
            </a:pPr>
            <a:r>
              <a:rPr lang="et-EE" sz="1200" dirty="0"/>
              <a:t>KUI K17=1-6</a:t>
            </a:r>
            <a:endParaRPr lang="en-GB" sz="1200" dirty="0"/>
          </a:p>
          <a:p>
            <a:pPr marL="0" indent="0">
              <a:lnSpc>
                <a:spcPct val="120000"/>
              </a:lnSpc>
              <a:spcBef>
                <a:spcPts val="0"/>
              </a:spcBef>
              <a:buNone/>
            </a:pPr>
            <a:r>
              <a:rPr lang="et-EE" sz="1200" b="1" dirty="0"/>
              <a:t>18. Millistesse ohtlikesse olukordadesse Sa oled kõrvaliste tegevuste tõttu</a:t>
            </a:r>
            <a:r>
              <a:rPr lang="et-EE" sz="1200" b="1" u="sng" dirty="0"/>
              <a:t> jalgratturina</a:t>
            </a:r>
            <a:r>
              <a:rPr lang="et-EE" sz="1200" b="1" dirty="0"/>
              <a:t> liigeldes viimase  12 kuu jooksul sattunud? </a:t>
            </a:r>
          </a:p>
          <a:p>
            <a:pPr marL="0" indent="0">
              <a:lnSpc>
                <a:spcPct val="120000"/>
              </a:lnSpc>
              <a:spcBef>
                <a:spcPts val="0"/>
              </a:spcBef>
              <a:buNone/>
            </a:pPr>
            <a:r>
              <a:rPr lang="et-EE" sz="1200" dirty="0"/>
              <a:t>VÕIB MITU VASTUST!</a:t>
            </a:r>
            <a:endParaRPr lang="en-GB" sz="1200" dirty="0"/>
          </a:p>
          <a:p>
            <a:pPr marL="685800" lvl="1" indent="-228600">
              <a:lnSpc>
                <a:spcPct val="120000"/>
              </a:lnSpc>
              <a:spcBef>
                <a:spcPts val="0"/>
              </a:spcBef>
              <a:buFont typeface="+mj-lt"/>
              <a:buAutoNum type="arabicParenR"/>
            </a:pPr>
            <a:r>
              <a:rPr lang="et-EE" sz="1200" dirty="0"/>
              <a:t>kukkusin</a:t>
            </a:r>
            <a:endParaRPr lang="en-GB" sz="1200" dirty="0"/>
          </a:p>
          <a:p>
            <a:pPr marL="685800" lvl="1" indent="-228600">
              <a:lnSpc>
                <a:spcPct val="120000"/>
              </a:lnSpc>
              <a:spcBef>
                <a:spcPts val="0"/>
              </a:spcBef>
              <a:buFont typeface="+mj-lt"/>
              <a:buAutoNum type="arabicParenR"/>
            </a:pPr>
            <a:r>
              <a:rPr lang="et-EE" sz="1200" dirty="0"/>
              <a:t>sõitsin kellelegi/millelegi otsa</a:t>
            </a:r>
            <a:endParaRPr lang="en-GB" sz="1200" dirty="0"/>
          </a:p>
          <a:p>
            <a:pPr marL="685800" lvl="1" indent="-228600">
              <a:lnSpc>
                <a:spcPct val="120000"/>
              </a:lnSpc>
              <a:spcBef>
                <a:spcPts val="0"/>
              </a:spcBef>
              <a:buFont typeface="+mj-lt"/>
              <a:buAutoNum type="arabicParenR"/>
            </a:pPr>
            <a:r>
              <a:rPr lang="et-EE" sz="1200" dirty="0"/>
              <a:t>kaldusin sõidurajalt kõrvale</a:t>
            </a:r>
            <a:endParaRPr lang="en-GB" sz="1200" dirty="0"/>
          </a:p>
          <a:p>
            <a:pPr marL="685800" lvl="1" indent="-228600">
              <a:lnSpc>
                <a:spcPct val="120000"/>
              </a:lnSpc>
              <a:spcBef>
                <a:spcPts val="0"/>
              </a:spcBef>
              <a:buFont typeface="+mj-lt"/>
              <a:buAutoNum type="arabicParenR"/>
            </a:pPr>
            <a:r>
              <a:rPr lang="et-EE" sz="1200" dirty="0"/>
              <a:t>sõitsin autole ette</a:t>
            </a:r>
            <a:endParaRPr lang="en-GB" sz="1200" dirty="0"/>
          </a:p>
          <a:p>
            <a:pPr marL="685800" lvl="1" indent="-228600">
              <a:lnSpc>
                <a:spcPct val="120000"/>
              </a:lnSpc>
              <a:spcBef>
                <a:spcPts val="0"/>
              </a:spcBef>
              <a:buFont typeface="+mj-lt"/>
              <a:buAutoNum type="arabicParenR"/>
            </a:pPr>
            <a:r>
              <a:rPr lang="et-EE" sz="1200" dirty="0"/>
              <a:t>ei märganud foorituld või liiklusmärki </a:t>
            </a:r>
            <a:endParaRPr lang="en-GB" sz="1200" dirty="0"/>
          </a:p>
          <a:p>
            <a:pPr marL="685800" lvl="1" indent="-228600">
              <a:lnSpc>
                <a:spcPct val="120000"/>
              </a:lnSpc>
              <a:spcBef>
                <a:spcPts val="0"/>
              </a:spcBef>
              <a:buFont typeface="+mj-lt"/>
              <a:buAutoNum type="arabicParenR"/>
            </a:pPr>
            <a:r>
              <a:rPr lang="et-EE" sz="1200" dirty="0"/>
              <a:t>muu olukord</a:t>
            </a:r>
            <a:endParaRPr lang="en-GB" sz="1200" dirty="0"/>
          </a:p>
          <a:p>
            <a:pPr marL="685800" lvl="1" indent="-228600">
              <a:lnSpc>
                <a:spcPct val="120000"/>
              </a:lnSpc>
              <a:spcBef>
                <a:spcPts val="0"/>
              </a:spcBef>
              <a:buFont typeface="+mj-lt"/>
              <a:buAutoNum type="arabicParenR"/>
            </a:pPr>
            <a:r>
              <a:rPr lang="et-EE" sz="1200" dirty="0"/>
              <a:t>ei ole ohtu sattunud</a:t>
            </a:r>
            <a:endParaRPr lang="en-GB" sz="1200" dirty="0"/>
          </a:p>
          <a:p>
            <a:pPr marL="685800" lvl="1" indent="-228600">
              <a:lnSpc>
                <a:spcPct val="120000"/>
              </a:lnSpc>
              <a:spcBef>
                <a:spcPts val="0"/>
              </a:spcBef>
              <a:buFont typeface="+mj-lt"/>
              <a:buAutoNum type="arabicParenR"/>
            </a:pPr>
            <a:r>
              <a:rPr lang="et-EE" sz="1200" dirty="0"/>
              <a:t>ei oska öelda</a:t>
            </a:r>
          </a:p>
          <a:p>
            <a:pPr marL="685800" lvl="1" indent="-228600">
              <a:lnSpc>
                <a:spcPct val="120000"/>
              </a:lnSpc>
              <a:spcBef>
                <a:spcPts val="0"/>
              </a:spcBef>
              <a:buFont typeface="+mj-lt"/>
              <a:buAutoNum type="arabicParenR"/>
            </a:pPr>
            <a:endParaRPr lang="et-EE" sz="1200" dirty="0"/>
          </a:p>
          <a:p>
            <a:pPr marL="0" indent="0">
              <a:lnSpc>
                <a:spcPct val="120000"/>
              </a:lnSpc>
              <a:spcBef>
                <a:spcPts val="0"/>
              </a:spcBef>
              <a:buNone/>
            </a:pPr>
            <a:r>
              <a:rPr lang="et-EE" sz="1200" b="1" dirty="0"/>
              <a:t>19. Kas jalgratturil on eesõigus sõiduteel sõitvate juhtide ees, kui ta soovib ületada </a:t>
            </a:r>
            <a:r>
              <a:rPr lang="et-EE" sz="1200" b="1" u="sng" dirty="0"/>
              <a:t>sõiduteed</a:t>
            </a:r>
            <a:r>
              <a:rPr lang="et-EE" sz="1200" b="1" dirty="0"/>
              <a:t> ülekäigurajal sõites?</a:t>
            </a:r>
            <a:r>
              <a:rPr lang="et-EE" sz="1200" dirty="0"/>
              <a:t> </a:t>
            </a:r>
            <a:endParaRPr lang="x-none" sz="1200"/>
          </a:p>
          <a:p>
            <a:pPr marL="0" indent="0">
              <a:lnSpc>
                <a:spcPct val="120000"/>
              </a:lnSpc>
              <a:spcBef>
                <a:spcPts val="0"/>
              </a:spcBef>
              <a:buNone/>
            </a:pPr>
            <a:r>
              <a:rPr lang="et-EE" sz="1200" dirty="0"/>
              <a:t>VASTUSEID MITTE ETTE LUGEDA!</a:t>
            </a:r>
            <a:endParaRPr lang="x-none" sz="1200"/>
          </a:p>
          <a:p>
            <a:pPr marL="800089" lvl="1" indent="-342900">
              <a:lnSpc>
                <a:spcPct val="120000"/>
              </a:lnSpc>
              <a:spcBef>
                <a:spcPts val="0"/>
              </a:spcBef>
              <a:buFont typeface="+mj-lt"/>
              <a:buAutoNum type="arabicParenR"/>
            </a:pPr>
            <a:r>
              <a:rPr lang="et-EE" sz="1200" dirty="0"/>
              <a:t>Jah</a:t>
            </a:r>
            <a:endParaRPr lang="x-none" sz="1200"/>
          </a:p>
          <a:p>
            <a:pPr marL="800089" lvl="1" indent="-342900">
              <a:lnSpc>
                <a:spcPct val="120000"/>
              </a:lnSpc>
              <a:spcBef>
                <a:spcPts val="0"/>
              </a:spcBef>
              <a:buFont typeface="+mj-lt"/>
              <a:buAutoNum type="arabicParenR"/>
            </a:pPr>
            <a:r>
              <a:rPr lang="et-EE" sz="1200" dirty="0"/>
              <a:t>Jah, kui ta sõidab ülekäigurajal, millele sõiduteel sõitev juht pöörab</a:t>
            </a:r>
            <a:endParaRPr lang="x-none" sz="1200"/>
          </a:p>
          <a:p>
            <a:pPr marL="800089" lvl="1" indent="-342900">
              <a:lnSpc>
                <a:spcPct val="120000"/>
              </a:lnSpc>
              <a:spcBef>
                <a:spcPts val="0"/>
              </a:spcBef>
              <a:buFont typeface="+mj-lt"/>
              <a:buAutoNum type="arabicParenR"/>
            </a:pPr>
            <a:r>
              <a:rPr lang="et-EE" sz="1200" dirty="0"/>
              <a:t>Ei</a:t>
            </a:r>
            <a:endParaRPr lang="x-none" sz="1200"/>
          </a:p>
          <a:p>
            <a:pPr marL="800089" lvl="1" indent="-342900">
              <a:lnSpc>
                <a:spcPct val="120000"/>
              </a:lnSpc>
              <a:spcBef>
                <a:spcPts val="0"/>
              </a:spcBef>
              <a:buFont typeface="+mj-lt"/>
              <a:buAutoNum type="arabicParenR"/>
            </a:pPr>
            <a:r>
              <a:rPr lang="et-EE" sz="1200" i="1" dirty="0"/>
              <a:t>Ei oska öelda</a:t>
            </a:r>
            <a:endParaRPr lang="x-none" sz="1200"/>
          </a:p>
          <a:p>
            <a:pPr marL="685800" lvl="1" indent="-228600">
              <a:lnSpc>
                <a:spcPct val="120000"/>
              </a:lnSpc>
              <a:spcBef>
                <a:spcPts val="0"/>
              </a:spcBef>
              <a:buFont typeface="+mj-lt"/>
              <a:buAutoNum type="arabicParenR"/>
            </a:pPr>
            <a:endParaRPr lang="et-EE" sz="1200" dirty="0"/>
          </a:p>
          <a:p>
            <a:endParaRPr lang="et-EE" dirty="0"/>
          </a:p>
        </p:txBody>
      </p:sp>
      <p:sp>
        <p:nvSpPr>
          <p:cNvPr id="5" name="Subtitle 4">
            <a:extLst>
              <a:ext uri="{FF2B5EF4-FFF2-40B4-BE49-F238E27FC236}">
                <a16:creationId xmlns:a16="http://schemas.microsoft.com/office/drawing/2014/main" id="{56F9BF48-A902-1548-9B5A-DEE921A2C7F7}"/>
              </a:ext>
            </a:extLst>
          </p:cNvPr>
          <p:cNvSpPr>
            <a:spLocks noGrp="1"/>
          </p:cNvSpPr>
          <p:nvPr>
            <p:ph type="subTitle" idx="14"/>
          </p:nvPr>
        </p:nvSpPr>
        <p:spPr/>
        <p:txBody>
          <a:bodyPr/>
          <a:lstStyle/>
          <a:p>
            <a:r>
              <a:rPr lang="et-EE" dirty="0"/>
              <a:t>Jalgratas</a:t>
            </a:r>
          </a:p>
        </p:txBody>
      </p:sp>
      <p:sp>
        <p:nvSpPr>
          <p:cNvPr id="6" name="Content Placeholder 6">
            <a:extLst>
              <a:ext uri="{FF2B5EF4-FFF2-40B4-BE49-F238E27FC236}">
                <a16:creationId xmlns:a16="http://schemas.microsoft.com/office/drawing/2014/main" id="{224DB1B9-8669-244D-B833-F685EF4DF42E}"/>
              </a:ext>
            </a:extLst>
          </p:cNvPr>
          <p:cNvSpPr>
            <a:spLocks noGrp="1"/>
          </p:cNvSpPr>
          <p:nvPr>
            <p:ph sz="half" idx="13"/>
          </p:nvPr>
        </p:nvSpPr>
        <p:spPr/>
        <p:txBody>
          <a:bodyPr>
            <a:normAutofit/>
          </a:bodyPr>
          <a:lstStyle/>
          <a:p>
            <a:pPr marL="0" indent="0">
              <a:lnSpc>
                <a:spcPct val="120000"/>
              </a:lnSpc>
              <a:spcBef>
                <a:spcPts val="0"/>
              </a:spcBef>
              <a:buNone/>
            </a:pPr>
            <a:r>
              <a:rPr lang="et-EE" sz="1200" b="1" dirty="0"/>
              <a:t>20. Kas jalgratturil on raudtee ülekäigukohal (lõikumisel </a:t>
            </a:r>
            <a:r>
              <a:rPr lang="et-EE" sz="1200" b="1" dirty="0" err="1"/>
              <a:t>kergliiklusteega</a:t>
            </a:r>
            <a:r>
              <a:rPr lang="et-EE" sz="1200" b="1" dirty="0"/>
              <a:t>, kus autoliiklust ei toimu), kohustus rattalt maha tulla?</a:t>
            </a:r>
            <a:endParaRPr lang="x-none" sz="1200"/>
          </a:p>
          <a:p>
            <a:pPr marL="800089" lvl="1" indent="-342900">
              <a:lnSpc>
                <a:spcPct val="120000"/>
              </a:lnSpc>
              <a:spcBef>
                <a:spcPts val="0"/>
              </a:spcBef>
              <a:buFont typeface="+mj-lt"/>
              <a:buAutoNum type="arabicParenR"/>
            </a:pPr>
            <a:r>
              <a:rPr lang="et-EE" sz="1200" dirty="0"/>
              <a:t>Jah</a:t>
            </a:r>
            <a:endParaRPr lang="x-none" sz="1200"/>
          </a:p>
          <a:p>
            <a:pPr marL="800089" lvl="1" indent="-342900">
              <a:lnSpc>
                <a:spcPct val="120000"/>
              </a:lnSpc>
              <a:spcBef>
                <a:spcPts val="0"/>
              </a:spcBef>
              <a:buFont typeface="+mj-lt"/>
              <a:buAutoNum type="arabicParenR"/>
            </a:pPr>
            <a:r>
              <a:rPr lang="et-EE" sz="1200" dirty="0"/>
              <a:t>Ei</a:t>
            </a:r>
            <a:endParaRPr lang="x-none" sz="1200"/>
          </a:p>
          <a:p>
            <a:pPr marL="800089" lvl="1" indent="-342900">
              <a:lnSpc>
                <a:spcPct val="120000"/>
              </a:lnSpc>
              <a:spcBef>
                <a:spcPts val="0"/>
              </a:spcBef>
              <a:buFont typeface="+mj-lt"/>
              <a:buAutoNum type="arabicParenR"/>
            </a:pPr>
            <a:r>
              <a:rPr lang="et-EE" sz="1200" i="1" dirty="0"/>
              <a:t>Ei oska öelda </a:t>
            </a:r>
            <a:endParaRPr lang="x-none" sz="1200"/>
          </a:p>
          <a:p>
            <a:pPr marL="0" indent="0">
              <a:lnSpc>
                <a:spcPct val="100000"/>
              </a:lnSpc>
              <a:spcBef>
                <a:spcPts val="0"/>
              </a:spcBef>
              <a:buNone/>
            </a:pPr>
            <a:endParaRPr lang="et-EE" sz="1200" b="1" dirty="0"/>
          </a:p>
          <a:p>
            <a:pPr marL="0" indent="0">
              <a:lnSpc>
                <a:spcPct val="100000"/>
              </a:lnSpc>
              <a:spcBef>
                <a:spcPts val="0"/>
              </a:spcBef>
              <a:buNone/>
            </a:pPr>
            <a:r>
              <a:rPr lang="et-EE" sz="1200" b="1" dirty="0"/>
              <a:t>21. Kas Sa oled läbinud jalgratturi koolituse? </a:t>
            </a:r>
            <a:endParaRPr lang="en-GB" sz="1200" dirty="0"/>
          </a:p>
          <a:p>
            <a:pPr marL="685800" lvl="1" indent="-228600">
              <a:lnSpc>
                <a:spcPct val="100000"/>
              </a:lnSpc>
              <a:spcBef>
                <a:spcPts val="0"/>
              </a:spcBef>
              <a:buFont typeface="+mj-lt"/>
              <a:buAutoNum type="arabicParenR"/>
            </a:pPr>
            <a:r>
              <a:rPr lang="et-EE" sz="1200" dirty="0"/>
              <a:t>jah</a:t>
            </a:r>
            <a:endParaRPr lang="en-GB" sz="1200" dirty="0"/>
          </a:p>
          <a:p>
            <a:pPr marL="685800" lvl="1" indent="-228600">
              <a:lnSpc>
                <a:spcPct val="100000"/>
              </a:lnSpc>
              <a:spcBef>
                <a:spcPts val="0"/>
              </a:spcBef>
              <a:buFont typeface="+mj-lt"/>
              <a:buAutoNum type="arabicParenR"/>
            </a:pPr>
            <a:r>
              <a:rPr lang="et-EE" sz="1200" dirty="0"/>
              <a:t>ei </a:t>
            </a:r>
            <a:endParaRPr lang="en-GB" sz="1200" dirty="0"/>
          </a:p>
          <a:p>
            <a:pPr marL="685800" lvl="1" indent="-228600">
              <a:lnSpc>
                <a:spcPct val="100000"/>
              </a:lnSpc>
              <a:spcBef>
                <a:spcPts val="0"/>
              </a:spcBef>
              <a:buFont typeface="+mj-lt"/>
              <a:buAutoNum type="arabicParenR"/>
            </a:pPr>
            <a:r>
              <a:rPr lang="et-EE" sz="1200" dirty="0"/>
              <a:t>hetkel õpin</a:t>
            </a:r>
            <a:endParaRPr lang="en-GB" sz="1200" dirty="0"/>
          </a:p>
          <a:p>
            <a:pPr marL="685800" lvl="1" indent="-228600">
              <a:lnSpc>
                <a:spcPct val="100000"/>
              </a:lnSpc>
              <a:spcBef>
                <a:spcPts val="0"/>
              </a:spcBef>
              <a:buFont typeface="+mj-lt"/>
              <a:buAutoNum type="arabicParenR"/>
            </a:pPr>
            <a:r>
              <a:rPr lang="et-EE" sz="1200" dirty="0"/>
              <a:t>ei oska öelda</a:t>
            </a:r>
          </a:p>
          <a:p>
            <a:pPr marL="0" indent="0">
              <a:lnSpc>
                <a:spcPct val="100000"/>
              </a:lnSpc>
              <a:spcBef>
                <a:spcPts val="0"/>
              </a:spcBef>
              <a:buNone/>
            </a:pPr>
            <a:endParaRPr lang="et-EE" sz="1200" b="1" dirty="0"/>
          </a:p>
          <a:p>
            <a:pPr marL="0" indent="0">
              <a:lnSpc>
                <a:spcPct val="100000"/>
              </a:lnSpc>
              <a:spcBef>
                <a:spcPts val="0"/>
              </a:spcBef>
              <a:buNone/>
            </a:pPr>
            <a:r>
              <a:rPr lang="et-EE" sz="1200" b="1" dirty="0"/>
              <a:t>22. Kas Sul on jalgratturi juhiluba? </a:t>
            </a:r>
            <a:endParaRPr lang="en-GB" sz="1200" dirty="0"/>
          </a:p>
          <a:p>
            <a:pPr marL="685800" lvl="1" indent="-228600">
              <a:lnSpc>
                <a:spcPct val="100000"/>
              </a:lnSpc>
              <a:spcBef>
                <a:spcPts val="0"/>
              </a:spcBef>
              <a:buFont typeface="+mj-lt"/>
              <a:buAutoNum type="arabicParenR"/>
            </a:pPr>
            <a:r>
              <a:rPr lang="et-EE" sz="1200" dirty="0"/>
              <a:t>jah</a:t>
            </a:r>
            <a:endParaRPr lang="en-GB" sz="1200" dirty="0"/>
          </a:p>
          <a:p>
            <a:pPr marL="685800" lvl="1" indent="-228600">
              <a:lnSpc>
                <a:spcPct val="100000"/>
              </a:lnSpc>
              <a:spcBef>
                <a:spcPts val="0"/>
              </a:spcBef>
              <a:buFont typeface="+mj-lt"/>
              <a:buAutoNum type="arabicParenR"/>
            </a:pPr>
            <a:r>
              <a:rPr lang="et-EE" sz="1200" dirty="0"/>
              <a:t>ei </a:t>
            </a:r>
            <a:endParaRPr lang="en-GB" sz="1200" dirty="0"/>
          </a:p>
          <a:p>
            <a:pPr marL="685800" lvl="1" indent="-228600">
              <a:lnSpc>
                <a:spcPct val="100000"/>
              </a:lnSpc>
              <a:spcBef>
                <a:spcPts val="0"/>
              </a:spcBef>
              <a:buFont typeface="+mj-lt"/>
              <a:buAutoNum type="arabicParenR"/>
            </a:pPr>
            <a:r>
              <a:rPr lang="et-EE" sz="1200" dirty="0"/>
              <a:t>ei oska öelda</a:t>
            </a:r>
          </a:p>
          <a:p>
            <a:pPr marL="457200" lvl="1" indent="0">
              <a:lnSpc>
                <a:spcPct val="100000"/>
              </a:lnSpc>
              <a:spcBef>
                <a:spcPts val="0"/>
              </a:spcBef>
              <a:buNone/>
            </a:pPr>
            <a:endParaRPr lang="en-GB" sz="1100" dirty="0"/>
          </a:p>
          <a:p>
            <a:pPr marL="0" indent="0">
              <a:lnSpc>
                <a:spcPct val="100000"/>
              </a:lnSpc>
              <a:spcBef>
                <a:spcPts val="0"/>
              </a:spcBef>
              <a:buNone/>
            </a:pPr>
            <a:endParaRPr lang="et-EE" sz="1100" dirty="0"/>
          </a:p>
        </p:txBody>
      </p:sp>
    </p:spTree>
    <p:extLst>
      <p:ext uri="{BB962C8B-B14F-4D97-AF65-F5344CB8AC3E}">
        <p14:creationId xmlns:p14="http://schemas.microsoft.com/office/powerpoint/2010/main" val="288801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dirty="0"/>
              <a:t>Ankeet</a:t>
            </a:r>
          </a:p>
        </p:txBody>
      </p:sp>
      <p:sp>
        <p:nvSpPr>
          <p:cNvPr id="4" name="Content Placeholder 3">
            <a:extLst>
              <a:ext uri="{FF2B5EF4-FFF2-40B4-BE49-F238E27FC236}">
                <a16:creationId xmlns:a16="http://schemas.microsoft.com/office/drawing/2014/main" id="{C6B4083D-0CF2-8740-B0DF-AD433881ED72}"/>
              </a:ext>
            </a:extLst>
          </p:cNvPr>
          <p:cNvSpPr>
            <a:spLocks noGrp="1"/>
          </p:cNvSpPr>
          <p:nvPr>
            <p:ph sz="half" idx="13"/>
          </p:nvPr>
        </p:nvSpPr>
        <p:spPr/>
        <p:txBody>
          <a:bodyPr>
            <a:normAutofit/>
          </a:bodyPr>
          <a:lstStyle/>
          <a:p>
            <a:pPr marL="685800" lvl="1" indent="-228600">
              <a:buFont typeface="+mj-lt"/>
              <a:buAutoNum type="arabicParenR"/>
            </a:pPr>
            <a:endParaRPr lang="en-GB" sz="1100" dirty="0"/>
          </a:p>
          <a:p>
            <a:endParaRPr lang="et-EE" dirty="0"/>
          </a:p>
        </p:txBody>
      </p:sp>
      <p:sp>
        <p:nvSpPr>
          <p:cNvPr id="7" name="Content Placeholder 6">
            <a:extLst>
              <a:ext uri="{FF2B5EF4-FFF2-40B4-BE49-F238E27FC236}">
                <a16:creationId xmlns:a16="http://schemas.microsoft.com/office/drawing/2014/main" id="{EF84B18E-622F-E649-8E04-7B9124E9260B}"/>
              </a:ext>
            </a:extLst>
          </p:cNvPr>
          <p:cNvSpPr>
            <a:spLocks noGrp="1"/>
          </p:cNvSpPr>
          <p:nvPr>
            <p:ph sz="half" idx="1"/>
          </p:nvPr>
        </p:nvSpPr>
        <p:spPr>
          <a:xfrm>
            <a:off x="1302488" y="1499191"/>
            <a:ext cx="4860000" cy="4885901"/>
          </a:xfrm>
        </p:spPr>
        <p:txBody>
          <a:bodyPr>
            <a:normAutofit/>
          </a:bodyPr>
          <a:lstStyle/>
          <a:p>
            <a:pPr marL="0" indent="0">
              <a:lnSpc>
                <a:spcPct val="100000"/>
              </a:lnSpc>
              <a:spcBef>
                <a:spcPts val="0"/>
              </a:spcBef>
              <a:buNone/>
            </a:pPr>
            <a:r>
              <a:rPr lang="et-EE" sz="1200" dirty="0"/>
              <a:t>K31-K32 KÜSIDA 10-14-AASTASTELT</a:t>
            </a:r>
          </a:p>
          <a:p>
            <a:pPr marL="0" indent="0">
              <a:lnSpc>
                <a:spcPct val="100000"/>
              </a:lnSpc>
              <a:spcBef>
                <a:spcPts val="0"/>
              </a:spcBef>
              <a:buNone/>
            </a:pPr>
            <a:endParaRPr lang="en-GB" sz="1200" b="1" dirty="0"/>
          </a:p>
          <a:p>
            <a:pPr marL="0" indent="0">
              <a:lnSpc>
                <a:spcPct val="100000"/>
              </a:lnSpc>
              <a:spcBef>
                <a:spcPts val="0"/>
              </a:spcBef>
              <a:buNone/>
            </a:pPr>
            <a:r>
              <a:rPr lang="et-EE" sz="1200" b="1" dirty="0"/>
              <a:t>31. Milliste kõrvaliste tegevustega oled viimase 12 kuu jooksul jalakäijana liigeldes tegelenud?</a:t>
            </a:r>
            <a:endParaRPr lang="en-GB" sz="1200" dirty="0"/>
          </a:p>
          <a:p>
            <a:pPr marL="685800" lvl="1" indent="-228600">
              <a:lnSpc>
                <a:spcPct val="100000"/>
              </a:lnSpc>
              <a:spcBef>
                <a:spcPts val="0"/>
              </a:spcBef>
              <a:buFont typeface="+mj-lt"/>
              <a:buAutoNum type="arabicParenR"/>
            </a:pPr>
            <a:r>
              <a:rPr lang="et-EE" sz="1200" dirty="0"/>
              <a:t>kasutanud telefoni või nutiseadmeid (lugemiseks, kirjutamiseks, helistamiseks, mängimiseks, sotsiaalmeedias olemiseks, videote vaatamiseks)</a:t>
            </a:r>
            <a:endParaRPr lang="en-GB" sz="1200" dirty="0"/>
          </a:p>
          <a:p>
            <a:pPr marL="685800" lvl="1" indent="-228600">
              <a:lnSpc>
                <a:spcPct val="100000"/>
              </a:lnSpc>
              <a:spcBef>
                <a:spcPts val="0"/>
              </a:spcBef>
              <a:buFont typeface="+mj-lt"/>
              <a:buAutoNum type="arabicParenR"/>
            </a:pPr>
            <a:r>
              <a:rPr lang="et-EE" sz="1200" dirty="0"/>
              <a:t>kuulanud kõrvaklappidest muusikat </a:t>
            </a:r>
            <a:endParaRPr lang="en-GB" sz="1200" dirty="0"/>
          </a:p>
          <a:p>
            <a:pPr marL="685800" lvl="1" indent="-228600">
              <a:lnSpc>
                <a:spcPct val="100000"/>
              </a:lnSpc>
              <a:spcBef>
                <a:spcPts val="0"/>
              </a:spcBef>
              <a:buFont typeface="+mj-lt"/>
              <a:buAutoNum type="arabicParenR"/>
            </a:pPr>
            <a:r>
              <a:rPr lang="et-EE" sz="1200" dirty="0"/>
              <a:t>rääkinud kaaslasega juttu </a:t>
            </a:r>
          </a:p>
          <a:p>
            <a:pPr marL="685800" lvl="1" indent="-228600">
              <a:lnSpc>
                <a:spcPct val="100000"/>
              </a:lnSpc>
              <a:spcBef>
                <a:spcPts val="0"/>
              </a:spcBef>
              <a:buFont typeface="+mj-lt"/>
              <a:buAutoNum type="arabicParenR"/>
            </a:pPr>
            <a:r>
              <a:rPr lang="et-EE" sz="1200" dirty="0"/>
              <a:t>söönud, joonud</a:t>
            </a:r>
            <a:endParaRPr lang="en-GB" sz="1200" dirty="0"/>
          </a:p>
          <a:p>
            <a:pPr marL="685800" lvl="1" indent="-228600">
              <a:lnSpc>
                <a:spcPct val="100000"/>
              </a:lnSpc>
              <a:spcBef>
                <a:spcPts val="0"/>
              </a:spcBef>
              <a:buFont typeface="+mj-lt"/>
              <a:buAutoNum type="arabicParenR"/>
            </a:pPr>
            <a:r>
              <a:rPr lang="et-EE" sz="1200" dirty="0"/>
              <a:t>muu tegevus</a:t>
            </a:r>
            <a:endParaRPr lang="en-GB" sz="1200" dirty="0"/>
          </a:p>
          <a:p>
            <a:pPr marL="685800" lvl="1" indent="-228600">
              <a:lnSpc>
                <a:spcPct val="100000"/>
              </a:lnSpc>
              <a:spcBef>
                <a:spcPts val="0"/>
              </a:spcBef>
              <a:buFont typeface="+mj-lt"/>
              <a:buAutoNum type="arabicParenR"/>
            </a:pPr>
            <a:r>
              <a:rPr lang="et-EE" sz="1200" dirty="0"/>
              <a:t>ei ole kõrvaliste tegevustega tegelenud</a:t>
            </a:r>
            <a:endParaRPr lang="en-GB" sz="1200" dirty="0"/>
          </a:p>
          <a:p>
            <a:pPr marL="685800" lvl="1" indent="-228600">
              <a:lnSpc>
                <a:spcPct val="100000"/>
              </a:lnSpc>
              <a:spcBef>
                <a:spcPts val="0"/>
              </a:spcBef>
              <a:buFont typeface="+mj-lt"/>
              <a:buAutoNum type="arabicParenR"/>
            </a:pPr>
            <a:r>
              <a:rPr lang="et-EE" sz="1200" dirty="0"/>
              <a:t>ei oska öelda </a:t>
            </a:r>
            <a:endParaRPr lang="en-GB" sz="1200" dirty="0"/>
          </a:p>
          <a:p>
            <a:pPr marL="0" indent="0">
              <a:lnSpc>
                <a:spcPct val="100000"/>
              </a:lnSpc>
              <a:spcBef>
                <a:spcPts val="0"/>
              </a:spcBef>
              <a:buNone/>
            </a:pPr>
            <a:endParaRPr lang="et-EE" sz="1100" dirty="0"/>
          </a:p>
        </p:txBody>
      </p:sp>
      <p:sp>
        <p:nvSpPr>
          <p:cNvPr id="5" name="Content Placeholder 6">
            <a:extLst>
              <a:ext uri="{FF2B5EF4-FFF2-40B4-BE49-F238E27FC236}">
                <a16:creationId xmlns:a16="http://schemas.microsoft.com/office/drawing/2014/main" id="{BF55B6F2-DAEB-0949-8AFF-547C5FBE2712}"/>
              </a:ext>
            </a:extLst>
          </p:cNvPr>
          <p:cNvSpPr txBox="1">
            <a:spLocks/>
          </p:cNvSpPr>
          <p:nvPr/>
        </p:nvSpPr>
        <p:spPr>
          <a:xfrm>
            <a:off x="6493800" y="1499190"/>
            <a:ext cx="4860000" cy="4885901"/>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Tx/>
              <a:buBlip>
                <a:blip r:embed="rId2"/>
              </a:buBlip>
              <a:defRPr sz="1400" kern="1200" baseline="0">
                <a:solidFill>
                  <a:schemeClr val="tx2"/>
                </a:solidFill>
                <a:latin typeface="+mn-lt"/>
                <a:ea typeface="+mn-ea"/>
                <a:cs typeface="+mn-cs"/>
              </a:defRPr>
            </a:lvl1pPr>
            <a:lvl2pPr marL="685783"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2pPr>
            <a:lvl3pPr marL="1142971"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3pPr>
            <a:lvl4pPr marL="1600160"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4pPr>
            <a:lvl5pPr marL="2057349" indent="-228594" algn="l" defTabSz="914377" rtl="0" eaLnBrk="1" latinLnBrk="0" hangingPunct="1">
              <a:lnSpc>
                <a:spcPct val="90000"/>
              </a:lnSpc>
              <a:spcBef>
                <a:spcPts val="500"/>
              </a:spcBef>
              <a:buFontTx/>
              <a:buBlip>
                <a:blip r:embed="rId2"/>
              </a:buBlip>
              <a:defRPr sz="1400" kern="1200" baseline="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pPr>
            <a:r>
              <a:rPr lang="et-EE" sz="1200" dirty="0"/>
              <a:t>KUI K31=1-5</a:t>
            </a:r>
          </a:p>
          <a:p>
            <a:pPr marL="0" indent="0">
              <a:lnSpc>
                <a:spcPct val="100000"/>
              </a:lnSpc>
              <a:spcBef>
                <a:spcPts val="0"/>
              </a:spcBef>
              <a:buFontTx/>
              <a:buNone/>
            </a:pPr>
            <a:endParaRPr lang="en-GB" sz="1200" dirty="0"/>
          </a:p>
          <a:p>
            <a:pPr marL="0" indent="0">
              <a:lnSpc>
                <a:spcPct val="100000"/>
              </a:lnSpc>
              <a:spcBef>
                <a:spcPts val="0"/>
              </a:spcBef>
              <a:buFontTx/>
              <a:buNone/>
            </a:pPr>
            <a:r>
              <a:rPr lang="et-EE" sz="1200" b="1" dirty="0"/>
              <a:t>32. Millistesse ohtlikesse olukordadesse oled Sa oled viimase 12 kuu jooksul sattunud kõrvaliste tegevustega tegelemise tõttu jalakäijana liigeldes?</a:t>
            </a:r>
          </a:p>
          <a:p>
            <a:pPr marL="0" indent="0">
              <a:lnSpc>
                <a:spcPct val="100000"/>
              </a:lnSpc>
              <a:spcBef>
                <a:spcPts val="0"/>
              </a:spcBef>
              <a:buFontTx/>
              <a:buNone/>
            </a:pPr>
            <a:r>
              <a:rPr lang="et-EE" sz="1200" dirty="0"/>
              <a:t>VÕIB MITU VASTUST!</a:t>
            </a:r>
            <a:endParaRPr lang="en-GB" sz="1200" dirty="0"/>
          </a:p>
          <a:p>
            <a:pPr marL="685800" lvl="1" indent="-228600">
              <a:lnSpc>
                <a:spcPct val="100000"/>
              </a:lnSpc>
              <a:spcBef>
                <a:spcPts val="0"/>
              </a:spcBef>
              <a:buFont typeface="+mj-lt"/>
              <a:buAutoNum type="arabicParenR"/>
            </a:pPr>
            <a:r>
              <a:rPr lang="et-EE" sz="1200" dirty="0"/>
              <a:t>sõidutee ületamisel ei märganud lähenevat sõidukit</a:t>
            </a:r>
            <a:endParaRPr lang="en-GB" sz="1200" dirty="0"/>
          </a:p>
          <a:p>
            <a:pPr marL="685800" lvl="1" indent="-228600">
              <a:lnSpc>
                <a:spcPct val="100000"/>
              </a:lnSpc>
              <a:spcBef>
                <a:spcPts val="0"/>
              </a:spcBef>
              <a:buFont typeface="+mj-lt"/>
              <a:buAutoNum type="arabicParenR"/>
            </a:pPr>
            <a:r>
              <a:rPr lang="et-EE" sz="1200" dirty="0"/>
              <a:t>ei märganud foorituld </a:t>
            </a:r>
            <a:endParaRPr lang="en-GB" sz="1200" dirty="0"/>
          </a:p>
          <a:p>
            <a:pPr marL="685800" lvl="1" indent="-228600">
              <a:lnSpc>
                <a:spcPct val="100000"/>
              </a:lnSpc>
              <a:spcBef>
                <a:spcPts val="0"/>
              </a:spcBef>
              <a:buFont typeface="+mj-lt"/>
              <a:buAutoNum type="arabicParenR"/>
            </a:pPr>
            <a:r>
              <a:rPr lang="et-EE" sz="1200" dirty="0"/>
              <a:t>ei märganud pööravat sõidukit </a:t>
            </a:r>
          </a:p>
          <a:p>
            <a:pPr marL="685800" lvl="1" indent="-228600">
              <a:lnSpc>
                <a:spcPct val="100000"/>
              </a:lnSpc>
              <a:spcBef>
                <a:spcPts val="0"/>
              </a:spcBef>
              <a:buFont typeface="+mj-lt"/>
              <a:buAutoNum type="arabicParenR"/>
            </a:pPr>
            <a:r>
              <a:rPr lang="et-EE" sz="1200" dirty="0"/>
              <a:t>kukkusin</a:t>
            </a:r>
          </a:p>
          <a:p>
            <a:pPr marL="685800" lvl="1" indent="-228600">
              <a:lnSpc>
                <a:spcPct val="100000"/>
              </a:lnSpc>
              <a:spcBef>
                <a:spcPts val="0"/>
              </a:spcBef>
              <a:buFont typeface="+mj-lt"/>
              <a:buAutoNum type="arabicParenR"/>
            </a:pPr>
            <a:r>
              <a:rPr lang="et-EE" sz="1200" dirty="0"/>
              <a:t>kõndisin kellegi / millegi otsa</a:t>
            </a:r>
            <a:endParaRPr lang="en-GB" sz="1200" dirty="0"/>
          </a:p>
          <a:p>
            <a:pPr marL="685800" lvl="1" indent="-228600">
              <a:lnSpc>
                <a:spcPct val="100000"/>
              </a:lnSpc>
              <a:spcBef>
                <a:spcPts val="0"/>
              </a:spcBef>
              <a:buFont typeface="+mj-lt"/>
              <a:buAutoNum type="arabicParenR"/>
            </a:pPr>
            <a:r>
              <a:rPr lang="et-EE" sz="1200" dirty="0"/>
              <a:t>muu olukord</a:t>
            </a:r>
            <a:endParaRPr lang="en-GB" sz="1200" dirty="0"/>
          </a:p>
          <a:p>
            <a:pPr marL="685800" lvl="1" indent="-228600">
              <a:lnSpc>
                <a:spcPct val="100000"/>
              </a:lnSpc>
              <a:spcBef>
                <a:spcPts val="0"/>
              </a:spcBef>
              <a:buFont typeface="+mj-lt"/>
              <a:buAutoNum type="arabicParenR"/>
            </a:pPr>
            <a:r>
              <a:rPr lang="et-EE" sz="1200" dirty="0"/>
              <a:t>ei ole ohtu sattunud</a:t>
            </a:r>
            <a:endParaRPr lang="en-GB" sz="1200" dirty="0"/>
          </a:p>
          <a:p>
            <a:pPr marL="685800" lvl="1" indent="-228600">
              <a:lnSpc>
                <a:spcPct val="100000"/>
              </a:lnSpc>
              <a:spcBef>
                <a:spcPts val="0"/>
              </a:spcBef>
              <a:buFont typeface="+mj-lt"/>
              <a:buAutoNum type="arabicParenR"/>
            </a:pPr>
            <a:r>
              <a:rPr lang="et-EE" sz="1200" dirty="0"/>
              <a:t>ei oska öelda</a:t>
            </a:r>
          </a:p>
          <a:p>
            <a:pPr marL="685800" lvl="1" indent="-228600">
              <a:lnSpc>
                <a:spcPct val="100000"/>
              </a:lnSpc>
              <a:spcBef>
                <a:spcPts val="0"/>
              </a:spcBef>
              <a:buFont typeface="+mj-lt"/>
              <a:buAutoNum type="arabicParenR"/>
            </a:pPr>
            <a:endParaRPr lang="et-EE" sz="1100" dirty="0"/>
          </a:p>
          <a:p>
            <a:pPr marL="457200" lvl="1" indent="0">
              <a:lnSpc>
                <a:spcPct val="100000"/>
              </a:lnSpc>
              <a:spcBef>
                <a:spcPts val="0"/>
              </a:spcBef>
              <a:buNone/>
            </a:pPr>
            <a:endParaRPr lang="et-EE" sz="1100" dirty="0"/>
          </a:p>
          <a:p>
            <a:pPr marL="685800" lvl="1" indent="-228600">
              <a:lnSpc>
                <a:spcPct val="100000"/>
              </a:lnSpc>
              <a:spcBef>
                <a:spcPts val="0"/>
              </a:spcBef>
              <a:buFont typeface="+mj-lt"/>
              <a:buAutoNum type="arabicParenR"/>
            </a:pPr>
            <a:endParaRPr lang="en-GB" sz="1100" dirty="0"/>
          </a:p>
          <a:p>
            <a:endParaRPr lang="et-EE" dirty="0"/>
          </a:p>
        </p:txBody>
      </p:sp>
      <p:sp>
        <p:nvSpPr>
          <p:cNvPr id="6" name="Subtitle 8">
            <a:extLst>
              <a:ext uri="{FF2B5EF4-FFF2-40B4-BE49-F238E27FC236}">
                <a16:creationId xmlns:a16="http://schemas.microsoft.com/office/drawing/2014/main" id="{AA360D71-002B-5348-80A4-DD5D5802257B}"/>
              </a:ext>
            </a:extLst>
          </p:cNvPr>
          <p:cNvSpPr>
            <a:spLocks noGrp="1"/>
          </p:cNvSpPr>
          <p:nvPr>
            <p:ph type="subTitle" idx="14"/>
          </p:nvPr>
        </p:nvSpPr>
        <p:spPr>
          <a:xfrm>
            <a:off x="1302488" y="940987"/>
            <a:ext cx="10051312" cy="435932"/>
          </a:xfrm>
        </p:spPr>
        <p:txBody>
          <a:bodyPr/>
          <a:lstStyle/>
          <a:p>
            <a:r>
              <a:rPr lang="et-EE" dirty="0"/>
              <a:t>Kõrvalised tegevused jalakäijana</a:t>
            </a:r>
          </a:p>
        </p:txBody>
      </p:sp>
    </p:spTree>
    <p:extLst>
      <p:ext uri="{BB962C8B-B14F-4D97-AF65-F5344CB8AC3E}">
        <p14:creationId xmlns:p14="http://schemas.microsoft.com/office/powerpoint/2010/main" val="7619126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dirty="0"/>
              <a:t>Ankeet</a:t>
            </a:r>
          </a:p>
        </p:txBody>
      </p:sp>
      <p:sp>
        <p:nvSpPr>
          <p:cNvPr id="4" name="Content Placeholder 3">
            <a:extLst>
              <a:ext uri="{FF2B5EF4-FFF2-40B4-BE49-F238E27FC236}">
                <a16:creationId xmlns:a16="http://schemas.microsoft.com/office/drawing/2014/main" id="{C6B4083D-0CF2-8740-B0DF-AD433881ED72}"/>
              </a:ext>
            </a:extLst>
          </p:cNvPr>
          <p:cNvSpPr>
            <a:spLocks noGrp="1"/>
          </p:cNvSpPr>
          <p:nvPr>
            <p:ph sz="half" idx="13"/>
          </p:nvPr>
        </p:nvSpPr>
        <p:spPr>
          <a:xfrm>
            <a:off x="6493800" y="1477926"/>
            <a:ext cx="4860000" cy="4885901"/>
          </a:xfrm>
        </p:spPr>
        <p:txBody>
          <a:bodyPr>
            <a:noAutofit/>
          </a:bodyPr>
          <a:lstStyle/>
          <a:p>
            <a:pPr marL="0" indent="0">
              <a:lnSpc>
                <a:spcPct val="100000"/>
              </a:lnSpc>
              <a:spcBef>
                <a:spcPts val="0"/>
              </a:spcBef>
              <a:buNone/>
            </a:pPr>
            <a:r>
              <a:rPr lang="et-EE" sz="1200" b="1" dirty="0"/>
              <a:t>29. Kui sageli Sa näed oma klassi- ja koolikaaslasi vales kohas (väljaspool sõidutee ületamiseks ette nähtud kohta) teed ületamas?</a:t>
            </a:r>
            <a:endParaRPr lang="en-GB" sz="1200" dirty="0"/>
          </a:p>
          <a:p>
            <a:pPr marL="685800" lvl="1" indent="-228600">
              <a:lnSpc>
                <a:spcPct val="100000"/>
              </a:lnSpc>
              <a:spcBef>
                <a:spcPts val="0"/>
              </a:spcBef>
              <a:buFont typeface="+mj-lt"/>
              <a:buAutoNum type="arabicParenR"/>
            </a:pPr>
            <a:r>
              <a:rPr lang="et-EE" sz="1200" dirty="0"/>
              <a:t>peaaegu iga päev  </a:t>
            </a:r>
            <a:endParaRPr lang="en-GB" sz="1200" dirty="0"/>
          </a:p>
          <a:p>
            <a:pPr marL="685800" lvl="1" indent="-228600">
              <a:lnSpc>
                <a:spcPct val="100000"/>
              </a:lnSpc>
              <a:spcBef>
                <a:spcPts val="0"/>
              </a:spcBef>
              <a:buFont typeface="+mj-lt"/>
              <a:buAutoNum type="arabicParenR"/>
            </a:pPr>
            <a:r>
              <a:rPr lang="et-EE" sz="1200" dirty="0"/>
              <a:t>vähemalt kord nädalas</a:t>
            </a:r>
            <a:endParaRPr lang="en-GB" sz="1200" dirty="0"/>
          </a:p>
          <a:p>
            <a:pPr marL="685800" lvl="1" indent="-228600">
              <a:lnSpc>
                <a:spcPct val="100000"/>
              </a:lnSpc>
              <a:spcBef>
                <a:spcPts val="0"/>
              </a:spcBef>
              <a:buFont typeface="+mj-lt"/>
              <a:buAutoNum type="arabicParenR"/>
            </a:pPr>
            <a:r>
              <a:rPr lang="et-EE" sz="1200" dirty="0"/>
              <a:t>vähemalt kord kuus</a:t>
            </a:r>
            <a:endParaRPr lang="en-GB" sz="1200" dirty="0"/>
          </a:p>
          <a:p>
            <a:pPr marL="685800" lvl="1" indent="-228600">
              <a:lnSpc>
                <a:spcPct val="100000"/>
              </a:lnSpc>
              <a:spcBef>
                <a:spcPts val="0"/>
              </a:spcBef>
              <a:buFont typeface="+mj-lt"/>
              <a:buAutoNum type="arabicParenR"/>
            </a:pPr>
            <a:r>
              <a:rPr lang="et-EE" sz="1200" dirty="0"/>
              <a:t>harvemini kui kord kuus</a:t>
            </a:r>
            <a:endParaRPr lang="en-GB" sz="1200" dirty="0"/>
          </a:p>
          <a:p>
            <a:pPr marL="685800" lvl="1" indent="-228600">
              <a:lnSpc>
                <a:spcPct val="100000"/>
              </a:lnSpc>
              <a:spcBef>
                <a:spcPts val="0"/>
              </a:spcBef>
              <a:buFont typeface="+mj-lt"/>
              <a:buAutoNum type="arabicParenR"/>
            </a:pPr>
            <a:r>
              <a:rPr lang="et-EE" sz="1200" dirty="0"/>
              <a:t>pole märganud</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pPr marL="0" indent="0">
              <a:lnSpc>
                <a:spcPct val="100000"/>
              </a:lnSpc>
              <a:spcBef>
                <a:spcPts val="0"/>
              </a:spcBef>
              <a:buNone/>
            </a:pPr>
            <a:endParaRPr lang="et-EE" sz="1200" b="1" dirty="0"/>
          </a:p>
          <a:p>
            <a:pPr marL="0" indent="0">
              <a:lnSpc>
                <a:spcPct val="100000"/>
              </a:lnSpc>
              <a:spcBef>
                <a:spcPts val="0"/>
              </a:spcBef>
              <a:buNone/>
            </a:pPr>
            <a:r>
              <a:rPr lang="et-EE" sz="1200" b="1" dirty="0"/>
              <a:t>30. Kui sageli Sa näed täiskasvanuid vales kohas (väljaspool sõidutee ületamiseks ette nähtud kohta) teed ületamas?</a:t>
            </a:r>
            <a:endParaRPr lang="en-GB" sz="1200" dirty="0"/>
          </a:p>
          <a:p>
            <a:pPr marL="685800" lvl="1" indent="-228600">
              <a:lnSpc>
                <a:spcPct val="100000"/>
              </a:lnSpc>
              <a:spcBef>
                <a:spcPts val="0"/>
              </a:spcBef>
              <a:buFont typeface="+mj-lt"/>
              <a:buAutoNum type="arabicParenR"/>
            </a:pPr>
            <a:r>
              <a:rPr lang="et-EE" sz="1200" dirty="0"/>
              <a:t>peaaegu iga päev  </a:t>
            </a:r>
            <a:endParaRPr lang="en-GB" sz="1200" dirty="0"/>
          </a:p>
          <a:p>
            <a:pPr marL="685800" lvl="1" indent="-228600">
              <a:lnSpc>
                <a:spcPct val="100000"/>
              </a:lnSpc>
              <a:spcBef>
                <a:spcPts val="0"/>
              </a:spcBef>
              <a:buFont typeface="+mj-lt"/>
              <a:buAutoNum type="arabicParenR"/>
            </a:pPr>
            <a:r>
              <a:rPr lang="et-EE" sz="1200" dirty="0"/>
              <a:t>vähemalt kord nädalas</a:t>
            </a:r>
            <a:endParaRPr lang="en-GB" sz="1200" dirty="0"/>
          </a:p>
          <a:p>
            <a:pPr marL="685800" lvl="1" indent="-228600">
              <a:lnSpc>
                <a:spcPct val="100000"/>
              </a:lnSpc>
              <a:spcBef>
                <a:spcPts val="0"/>
              </a:spcBef>
              <a:buFont typeface="+mj-lt"/>
              <a:buAutoNum type="arabicParenR"/>
            </a:pPr>
            <a:r>
              <a:rPr lang="et-EE" sz="1200" dirty="0"/>
              <a:t>vähemalt kord kuus</a:t>
            </a:r>
            <a:endParaRPr lang="en-GB" sz="1200" dirty="0"/>
          </a:p>
          <a:p>
            <a:pPr marL="685800" lvl="1" indent="-228600">
              <a:lnSpc>
                <a:spcPct val="100000"/>
              </a:lnSpc>
              <a:spcBef>
                <a:spcPts val="0"/>
              </a:spcBef>
              <a:buFont typeface="+mj-lt"/>
              <a:buAutoNum type="arabicParenR"/>
            </a:pPr>
            <a:r>
              <a:rPr lang="et-EE" sz="1200" dirty="0"/>
              <a:t>harvemini kui kord kuus</a:t>
            </a:r>
            <a:endParaRPr lang="en-GB" sz="1200" dirty="0"/>
          </a:p>
          <a:p>
            <a:pPr marL="685800" lvl="1" indent="-228600">
              <a:lnSpc>
                <a:spcPct val="100000"/>
              </a:lnSpc>
              <a:spcBef>
                <a:spcPts val="0"/>
              </a:spcBef>
              <a:buFont typeface="+mj-lt"/>
              <a:buAutoNum type="arabicParenR"/>
            </a:pPr>
            <a:r>
              <a:rPr lang="et-EE" sz="1200" dirty="0"/>
              <a:t>pole märganud</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pPr marL="0" indent="0">
              <a:lnSpc>
                <a:spcPct val="100000"/>
              </a:lnSpc>
              <a:spcBef>
                <a:spcPts val="0"/>
              </a:spcBef>
              <a:buNone/>
            </a:pPr>
            <a:endParaRPr lang="et-EE" sz="1200" b="1" dirty="0"/>
          </a:p>
          <a:p>
            <a:pPr marL="0" indent="0">
              <a:buNone/>
            </a:pPr>
            <a:endParaRPr lang="en-GB" sz="1000" dirty="0"/>
          </a:p>
        </p:txBody>
      </p:sp>
      <p:sp>
        <p:nvSpPr>
          <p:cNvPr id="7" name="Content Placeholder 6">
            <a:extLst>
              <a:ext uri="{FF2B5EF4-FFF2-40B4-BE49-F238E27FC236}">
                <a16:creationId xmlns:a16="http://schemas.microsoft.com/office/drawing/2014/main" id="{EF84B18E-622F-E649-8E04-7B9124E9260B}"/>
              </a:ext>
            </a:extLst>
          </p:cNvPr>
          <p:cNvSpPr>
            <a:spLocks noGrp="1"/>
          </p:cNvSpPr>
          <p:nvPr>
            <p:ph sz="half" idx="1"/>
          </p:nvPr>
        </p:nvSpPr>
        <p:spPr>
          <a:xfrm>
            <a:off x="1302488" y="1499191"/>
            <a:ext cx="4860000" cy="5093634"/>
          </a:xfrm>
        </p:spPr>
        <p:txBody>
          <a:bodyPr>
            <a:normAutofit lnSpcReduction="10000"/>
          </a:bodyPr>
          <a:lstStyle/>
          <a:p>
            <a:pPr marL="0" indent="0">
              <a:lnSpc>
                <a:spcPct val="100000"/>
              </a:lnSpc>
              <a:spcBef>
                <a:spcPts val="0"/>
              </a:spcBef>
              <a:buNone/>
            </a:pPr>
            <a:r>
              <a:rPr lang="et-EE" sz="1200" dirty="0"/>
              <a:t>K27-K30 KÜSIDA 10-14-AASTASTELT</a:t>
            </a:r>
          </a:p>
          <a:p>
            <a:pPr marL="0" indent="0">
              <a:lnSpc>
                <a:spcPct val="100000"/>
              </a:lnSpc>
              <a:spcBef>
                <a:spcPts val="0"/>
              </a:spcBef>
              <a:buNone/>
            </a:pPr>
            <a:endParaRPr lang="et-EE" sz="1200" b="1" dirty="0"/>
          </a:p>
          <a:p>
            <a:pPr marL="0" indent="0">
              <a:lnSpc>
                <a:spcPct val="100000"/>
              </a:lnSpc>
              <a:spcBef>
                <a:spcPts val="0"/>
              </a:spcBef>
              <a:buNone/>
            </a:pPr>
            <a:r>
              <a:rPr lang="et-EE" sz="1200" b="1" dirty="0"/>
              <a:t>27. Mis põhjustel satuvad lapsed Sinu arvates reguleerimata ülekäigurajal (valgusfoorita sebral) liiklusõnnetusse?</a:t>
            </a:r>
          </a:p>
          <a:p>
            <a:pPr marL="0" indent="0">
              <a:lnSpc>
                <a:spcPct val="100000"/>
              </a:lnSpc>
              <a:spcBef>
                <a:spcPts val="0"/>
              </a:spcBef>
              <a:buNone/>
            </a:pPr>
            <a:endParaRPr lang="et-EE" sz="1200" dirty="0"/>
          </a:p>
          <a:p>
            <a:pPr marL="0" indent="0">
              <a:lnSpc>
                <a:spcPct val="100000"/>
              </a:lnSpc>
              <a:spcBef>
                <a:spcPts val="0"/>
              </a:spcBef>
              <a:buNone/>
            </a:pPr>
            <a:r>
              <a:rPr lang="et-EE" sz="1200" dirty="0"/>
              <a:t>VÕIB  MITU VASTUST!</a:t>
            </a:r>
            <a:endParaRPr lang="en-GB" sz="1200" dirty="0"/>
          </a:p>
          <a:p>
            <a:pPr marL="685800" lvl="1" indent="-228600">
              <a:lnSpc>
                <a:spcPct val="100000"/>
              </a:lnSpc>
              <a:spcBef>
                <a:spcPts val="0"/>
              </a:spcBef>
              <a:buFont typeface="+mj-lt"/>
              <a:buAutoNum type="arabicParenR"/>
            </a:pPr>
            <a:r>
              <a:rPr lang="et-EE" sz="1200" dirty="0"/>
              <a:t>kiirustamine</a:t>
            </a:r>
            <a:endParaRPr lang="en-GB" sz="1200" dirty="0"/>
          </a:p>
          <a:p>
            <a:pPr marL="685800" lvl="1" indent="-228600">
              <a:lnSpc>
                <a:spcPct val="100000"/>
              </a:lnSpc>
              <a:spcBef>
                <a:spcPts val="0"/>
              </a:spcBef>
              <a:buFont typeface="+mj-lt"/>
              <a:buAutoNum type="arabicParenR"/>
            </a:pPr>
            <a:r>
              <a:rPr lang="et-EE" sz="1200" dirty="0"/>
              <a:t>ei veendu enne tee ületamist selle ohutuses</a:t>
            </a:r>
            <a:endParaRPr lang="en-GB" sz="1200" dirty="0"/>
          </a:p>
          <a:p>
            <a:pPr marL="685800" lvl="1" indent="-228600">
              <a:lnSpc>
                <a:spcPct val="100000"/>
              </a:lnSpc>
              <a:spcBef>
                <a:spcPts val="0"/>
              </a:spcBef>
              <a:buFont typeface="+mj-lt"/>
              <a:buAutoNum type="arabicParenR"/>
            </a:pPr>
            <a:r>
              <a:rPr lang="et-EE" sz="1200" dirty="0"/>
              <a:t>kasutavad teed ületades nutiseadmeid või kõrvaklappe</a:t>
            </a:r>
            <a:endParaRPr lang="en-GB" sz="1200" dirty="0"/>
          </a:p>
          <a:p>
            <a:pPr marL="685800" lvl="1" indent="-228600">
              <a:lnSpc>
                <a:spcPct val="100000"/>
              </a:lnSpc>
              <a:spcBef>
                <a:spcPts val="0"/>
              </a:spcBef>
              <a:buFont typeface="+mj-lt"/>
              <a:buAutoNum type="arabicParenR"/>
            </a:pPr>
            <a:r>
              <a:rPr lang="et-EE" sz="1200" dirty="0"/>
              <a:t>ei märka kaaslasega rääkides lähenevaid sõidukeid</a:t>
            </a:r>
            <a:endParaRPr lang="en-GB" sz="1200" dirty="0"/>
          </a:p>
          <a:p>
            <a:pPr marL="685800" lvl="1" indent="-228600">
              <a:lnSpc>
                <a:spcPct val="100000"/>
              </a:lnSpc>
              <a:spcBef>
                <a:spcPts val="0"/>
              </a:spcBef>
              <a:buFont typeface="+mj-lt"/>
              <a:buAutoNum type="arabicParenR"/>
            </a:pPr>
            <a:r>
              <a:rPr lang="et-EE" sz="1200" dirty="0"/>
              <a:t>vähene kogemus liiklemisel</a:t>
            </a:r>
            <a:endParaRPr lang="en-GB" sz="1200" dirty="0"/>
          </a:p>
          <a:p>
            <a:pPr marL="685800" lvl="1" indent="-228600">
              <a:lnSpc>
                <a:spcPct val="100000"/>
              </a:lnSpc>
              <a:spcBef>
                <a:spcPts val="0"/>
              </a:spcBef>
              <a:buFont typeface="+mj-lt"/>
              <a:buAutoNum type="arabicParenR"/>
            </a:pPr>
            <a:r>
              <a:rPr lang="et-EE" sz="1200" dirty="0"/>
              <a:t>muu põhjus (mis?) _________</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pPr marL="0" indent="0">
              <a:buNone/>
            </a:pPr>
            <a:r>
              <a:rPr lang="et-EE" sz="1200" b="1" dirty="0"/>
              <a:t>28. Millistesse ohtlikesse olukordadesse oled reguleerimata ülekäigurajal (valgusfoorita sebral) teed ületades viimase 12 kuu jooksul sattunud? </a:t>
            </a:r>
            <a:endParaRPr lang="x-none" sz="1200"/>
          </a:p>
          <a:p>
            <a:pPr marL="0" indent="0">
              <a:buNone/>
            </a:pPr>
            <a:r>
              <a:rPr lang="et-EE" sz="1200" dirty="0"/>
              <a:t>VÕIB MITU VASTUST!</a:t>
            </a:r>
            <a:endParaRPr lang="x-none" sz="1200"/>
          </a:p>
          <a:p>
            <a:pPr marL="685789" lvl="1" indent="-228600">
              <a:buFont typeface="+mj-lt"/>
              <a:buAutoNum type="arabicParenR"/>
            </a:pPr>
            <a:r>
              <a:rPr lang="et-EE" sz="1200" dirty="0"/>
              <a:t>sõidukijuht on pidanud äkiliselt pidurdama</a:t>
            </a:r>
            <a:endParaRPr lang="x-none" sz="1200"/>
          </a:p>
          <a:p>
            <a:pPr marL="685789" lvl="1" indent="-228600">
              <a:buFont typeface="+mj-lt"/>
              <a:buAutoNum type="arabicParenR"/>
            </a:pPr>
            <a:r>
              <a:rPr lang="et-EE" sz="1200" dirty="0"/>
              <a:t>esimese raja sõiduk on tee andmiseks peatunud, kuid teise raja oma mitte </a:t>
            </a:r>
            <a:endParaRPr lang="x-none" sz="1200"/>
          </a:p>
          <a:p>
            <a:pPr marL="685789" lvl="1" indent="-228600">
              <a:buFont typeface="+mj-lt"/>
              <a:buAutoNum type="arabicParenR"/>
            </a:pPr>
            <a:r>
              <a:rPr lang="et-EE" sz="1200" dirty="0"/>
              <a:t>sõidukijuht on kiirust vähendamata mööda põiganud</a:t>
            </a:r>
            <a:endParaRPr lang="x-none" sz="1200"/>
          </a:p>
          <a:p>
            <a:pPr marL="685789" lvl="1" indent="-228600">
              <a:buFont typeface="+mj-lt"/>
              <a:buAutoNum type="arabicParenR"/>
            </a:pPr>
            <a:r>
              <a:rPr lang="et-EE" sz="1200" dirty="0"/>
              <a:t>sõidukijuht ei märganud mind, kuna tegeles kõrvaliste tegevustega (näiteks rääkis telefoniga) </a:t>
            </a:r>
            <a:endParaRPr lang="x-none" sz="1200"/>
          </a:p>
          <a:p>
            <a:pPr marL="685789" lvl="1" indent="-228600">
              <a:buFont typeface="+mj-lt"/>
              <a:buAutoNum type="arabicParenR"/>
            </a:pPr>
            <a:r>
              <a:rPr lang="et-EE" sz="1200" dirty="0"/>
              <a:t>muu ohtlik olukord, mis? ____</a:t>
            </a:r>
            <a:endParaRPr lang="x-none" sz="1200"/>
          </a:p>
          <a:p>
            <a:pPr marL="685789" lvl="1" indent="-228600">
              <a:buFont typeface="+mj-lt"/>
              <a:buAutoNum type="arabicParenR"/>
            </a:pPr>
            <a:r>
              <a:rPr lang="et-EE" sz="1200" dirty="0"/>
              <a:t>ei ole ohtu sattunud</a:t>
            </a:r>
            <a:endParaRPr lang="x-none" sz="1200"/>
          </a:p>
          <a:p>
            <a:pPr marL="685789" lvl="1" indent="-228600">
              <a:buFont typeface="+mj-lt"/>
              <a:buAutoNum type="arabicParenR"/>
            </a:pPr>
            <a:r>
              <a:rPr lang="et-EE" sz="1200" i="1" dirty="0"/>
              <a:t>ei oska öelda</a:t>
            </a:r>
            <a:endParaRPr lang="x-none" sz="1200"/>
          </a:p>
          <a:p>
            <a:endParaRPr lang="et-EE" dirty="0"/>
          </a:p>
        </p:txBody>
      </p:sp>
      <p:sp>
        <p:nvSpPr>
          <p:cNvPr id="5" name="Subtitle 8">
            <a:extLst>
              <a:ext uri="{FF2B5EF4-FFF2-40B4-BE49-F238E27FC236}">
                <a16:creationId xmlns:a16="http://schemas.microsoft.com/office/drawing/2014/main" id="{55416120-A00A-6A44-94E8-6CBC36C1F70D}"/>
              </a:ext>
            </a:extLst>
          </p:cNvPr>
          <p:cNvSpPr>
            <a:spLocks noGrp="1"/>
          </p:cNvSpPr>
          <p:nvPr>
            <p:ph type="subTitle" idx="14"/>
          </p:nvPr>
        </p:nvSpPr>
        <p:spPr>
          <a:xfrm>
            <a:off x="1302488" y="940987"/>
            <a:ext cx="10051312" cy="435932"/>
          </a:xfrm>
        </p:spPr>
        <p:txBody>
          <a:bodyPr/>
          <a:lstStyle/>
          <a:p>
            <a:r>
              <a:rPr lang="et-EE" dirty="0"/>
              <a:t>Reguleerimata ülekäigurada</a:t>
            </a:r>
          </a:p>
        </p:txBody>
      </p:sp>
    </p:spTree>
    <p:extLst>
      <p:ext uri="{BB962C8B-B14F-4D97-AF65-F5344CB8AC3E}">
        <p14:creationId xmlns:p14="http://schemas.microsoft.com/office/powerpoint/2010/main" val="2032791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2274E-1B01-C246-875A-BCE46D784555}"/>
              </a:ext>
            </a:extLst>
          </p:cNvPr>
          <p:cNvSpPr>
            <a:spLocks noGrp="1"/>
          </p:cNvSpPr>
          <p:nvPr>
            <p:ph type="title"/>
          </p:nvPr>
        </p:nvSpPr>
        <p:spPr/>
        <p:txBody>
          <a:bodyPr/>
          <a:lstStyle/>
          <a:p>
            <a:r>
              <a:rPr lang="et-EE" dirty="0"/>
              <a:t>Ankeet</a:t>
            </a:r>
          </a:p>
        </p:txBody>
      </p:sp>
      <p:sp>
        <p:nvSpPr>
          <p:cNvPr id="3" name="Content Placeholder 2">
            <a:extLst>
              <a:ext uri="{FF2B5EF4-FFF2-40B4-BE49-F238E27FC236}">
                <a16:creationId xmlns:a16="http://schemas.microsoft.com/office/drawing/2014/main" id="{D80DE1CC-3E19-934F-AA5B-C8F3D94918B5}"/>
              </a:ext>
            </a:extLst>
          </p:cNvPr>
          <p:cNvSpPr>
            <a:spLocks noGrp="1"/>
          </p:cNvSpPr>
          <p:nvPr>
            <p:ph sz="half" idx="1"/>
          </p:nvPr>
        </p:nvSpPr>
        <p:spPr/>
        <p:txBody>
          <a:bodyPr/>
          <a:lstStyle/>
          <a:p>
            <a:pPr marL="0" indent="0">
              <a:lnSpc>
                <a:spcPct val="100000"/>
              </a:lnSpc>
              <a:spcBef>
                <a:spcPts val="0"/>
              </a:spcBef>
              <a:buNone/>
            </a:pPr>
            <a:r>
              <a:rPr lang="et-EE" sz="1200" dirty="0"/>
              <a:t>KÜSIDA KÕIGILT</a:t>
            </a:r>
          </a:p>
          <a:p>
            <a:pPr marL="0" indent="0">
              <a:lnSpc>
                <a:spcPct val="100000"/>
              </a:lnSpc>
              <a:spcBef>
                <a:spcPts val="0"/>
              </a:spcBef>
              <a:buNone/>
            </a:pPr>
            <a:endParaRPr lang="et-EE" sz="1200" b="1" dirty="0"/>
          </a:p>
          <a:p>
            <a:pPr marL="0" indent="0">
              <a:lnSpc>
                <a:spcPct val="100000"/>
              </a:lnSpc>
              <a:spcBef>
                <a:spcPts val="0"/>
              </a:spcBef>
              <a:buNone/>
            </a:pPr>
            <a:r>
              <a:rPr lang="et-EE" sz="1200" b="1" dirty="0"/>
              <a:t>25. Kas Sa oled reguleerimata ülekäiguradade juures kõnniteedel märganud sõnumit PEATU, VAATA, VEENDU!</a:t>
            </a:r>
            <a:r>
              <a:rPr lang="et-EE" sz="1200" dirty="0"/>
              <a:t> (NÄIDATAKSE: FOTO)</a:t>
            </a:r>
            <a:endParaRPr lang="en-GB" sz="1200" dirty="0"/>
          </a:p>
          <a:p>
            <a:pPr marL="685800" lvl="1" indent="-228600">
              <a:lnSpc>
                <a:spcPct val="100000"/>
              </a:lnSpc>
              <a:spcBef>
                <a:spcPts val="0"/>
              </a:spcBef>
              <a:buFont typeface="+mj-lt"/>
              <a:buAutoNum type="arabicParenR"/>
            </a:pPr>
            <a:r>
              <a:rPr lang="et-EE" sz="1200" dirty="0"/>
              <a:t>jah</a:t>
            </a:r>
          </a:p>
          <a:p>
            <a:pPr marL="685800" lvl="1" indent="-228600">
              <a:lnSpc>
                <a:spcPct val="100000"/>
              </a:lnSpc>
              <a:spcBef>
                <a:spcPts val="0"/>
              </a:spcBef>
              <a:buFont typeface="+mj-lt"/>
              <a:buAutoNum type="arabicParenR"/>
            </a:pPr>
            <a:r>
              <a:rPr lang="en-GB" sz="1200" dirty="0" err="1"/>
              <a:t>ei</a:t>
            </a:r>
            <a:endParaRPr lang="en-GB" sz="1200" dirty="0"/>
          </a:p>
          <a:p>
            <a:pPr marL="685800" lvl="1" indent="-228600">
              <a:lnSpc>
                <a:spcPct val="100000"/>
              </a:lnSpc>
              <a:spcBef>
                <a:spcPts val="0"/>
              </a:spcBef>
              <a:buFont typeface="+mj-lt"/>
              <a:buAutoNum type="arabicParenR"/>
            </a:pPr>
            <a:r>
              <a:rPr lang="et-EE" sz="1200" dirty="0"/>
              <a:t>ei oska öelda</a:t>
            </a:r>
          </a:p>
          <a:p>
            <a:pPr marL="457200" lvl="1" indent="0">
              <a:lnSpc>
                <a:spcPct val="100000"/>
              </a:lnSpc>
              <a:spcBef>
                <a:spcPts val="0"/>
              </a:spcBef>
              <a:buNone/>
            </a:pPr>
            <a:endParaRPr lang="et-EE" sz="1200" dirty="0"/>
          </a:p>
          <a:p>
            <a:pPr marL="0" indent="0">
              <a:lnSpc>
                <a:spcPct val="100000"/>
              </a:lnSpc>
              <a:spcBef>
                <a:spcPts val="0"/>
              </a:spcBef>
              <a:buNone/>
            </a:pPr>
            <a:r>
              <a:rPr lang="et-EE" sz="1200" b="1" dirty="0"/>
              <a:t>26. Kas ja kuidas Sa oled järgmist õppematerjali kasutanud?</a:t>
            </a:r>
          </a:p>
          <a:p>
            <a:pPr marL="0" indent="0">
              <a:lnSpc>
                <a:spcPct val="100000"/>
              </a:lnSpc>
              <a:spcBef>
                <a:spcPts val="0"/>
              </a:spcBef>
              <a:buNone/>
            </a:pPr>
            <a:r>
              <a:rPr lang="et-EE" sz="1200" dirty="0"/>
              <a:t> (NÄIDATAKSE LIIKLUSAABITSAT) VÕIB MITU VASTUST!</a:t>
            </a:r>
            <a:endParaRPr lang="x-none" sz="1200"/>
          </a:p>
          <a:p>
            <a:pPr marL="800089" lvl="1" indent="-342900" fontAlgn="base">
              <a:lnSpc>
                <a:spcPct val="100000"/>
              </a:lnSpc>
              <a:spcBef>
                <a:spcPts val="0"/>
              </a:spcBef>
              <a:buFont typeface="+mj-lt"/>
              <a:buAutoNum type="arabicParenR"/>
            </a:pPr>
            <a:r>
              <a:rPr lang="et-EE" sz="1200" dirty="0"/>
              <a:t>olen seda vaid põgusalt näinud või lehitsenud</a:t>
            </a:r>
            <a:endParaRPr lang="x-none" sz="1200"/>
          </a:p>
          <a:p>
            <a:pPr marL="800089" lvl="1" indent="-342900" fontAlgn="base">
              <a:lnSpc>
                <a:spcPct val="100000"/>
              </a:lnSpc>
              <a:spcBef>
                <a:spcPts val="0"/>
              </a:spcBef>
              <a:buFont typeface="+mj-lt"/>
              <a:buAutoNum type="arabicParenR"/>
            </a:pPr>
            <a:r>
              <a:rPr lang="et-EE" sz="1200" dirty="0"/>
              <a:t>olen selle järgi süsteemselt (kõiki ülesandeid lahendades) õpetaja juhendamisel õppinud</a:t>
            </a:r>
            <a:endParaRPr lang="x-none" sz="1200"/>
          </a:p>
          <a:p>
            <a:pPr marL="800089" lvl="1" indent="-342900" fontAlgn="base">
              <a:lnSpc>
                <a:spcPct val="100000"/>
              </a:lnSpc>
              <a:spcBef>
                <a:spcPts val="0"/>
              </a:spcBef>
              <a:buFont typeface="+mj-lt"/>
              <a:buAutoNum type="arabicParenR"/>
            </a:pPr>
            <a:r>
              <a:rPr lang="et-EE" sz="1200" dirty="0"/>
              <a:t>olen selle järgi süsteemselt (kõiki ülesandeid lahendades) vanemate juhendamisel õppinud</a:t>
            </a:r>
            <a:endParaRPr lang="x-none" sz="1200"/>
          </a:p>
          <a:p>
            <a:pPr marL="800089" lvl="1" indent="-342900" fontAlgn="base">
              <a:lnSpc>
                <a:spcPct val="100000"/>
              </a:lnSpc>
              <a:spcBef>
                <a:spcPts val="0"/>
              </a:spcBef>
              <a:buFont typeface="+mj-lt"/>
              <a:buAutoNum type="arabicParenR"/>
            </a:pPr>
            <a:r>
              <a:rPr lang="et-EE" sz="1200" dirty="0"/>
              <a:t>olen selle järgi iseseisvalt õppinud ja enamusi ülesandeid ise lahendada püüdnud</a:t>
            </a:r>
            <a:endParaRPr lang="x-none" sz="1200"/>
          </a:p>
          <a:p>
            <a:pPr marL="800089" lvl="1" indent="-342900" fontAlgn="base">
              <a:lnSpc>
                <a:spcPct val="100000"/>
              </a:lnSpc>
              <a:spcBef>
                <a:spcPts val="0"/>
              </a:spcBef>
              <a:buFont typeface="+mj-lt"/>
              <a:buAutoNum type="arabicParenR"/>
            </a:pPr>
            <a:r>
              <a:rPr lang="et-EE" sz="1200" dirty="0"/>
              <a:t>olen selle järgi küll õppinud, kuid vaid valikuliselt või üksikuid ülesandeid lahendades</a:t>
            </a:r>
            <a:endParaRPr lang="x-none" sz="1200"/>
          </a:p>
          <a:p>
            <a:pPr marL="800089" lvl="1" indent="-342900" fontAlgn="base">
              <a:lnSpc>
                <a:spcPct val="100000"/>
              </a:lnSpc>
              <a:spcBef>
                <a:spcPts val="0"/>
              </a:spcBef>
              <a:buFont typeface="+mj-lt"/>
              <a:buAutoNum type="arabicParenR"/>
            </a:pPr>
            <a:r>
              <a:rPr lang="et-EE" sz="1200" dirty="0"/>
              <a:t>ei ole seda näinud ega kasutanud</a:t>
            </a:r>
            <a:endParaRPr lang="x-none" sz="1200"/>
          </a:p>
          <a:p>
            <a:pPr marL="800089" lvl="1" indent="-342900" fontAlgn="base">
              <a:lnSpc>
                <a:spcPct val="100000"/>
              </a:lnSpc>
              <a:spcBef>
                <a:spcPts val="0"/>
              </a:spcBef>
              <a:buFont typeface="+mj-lt"/>
              <a:buAutoNum type="arabicParenR"/>
            </a:pPr>
            <a:r>
              <a:rPr lang="et-EE" sz="1200" dirty="0"/>
              <a:t>ei oska öelda</a:t>
            </a:r>
            <a:endParaRPr lang="x-none" sz="1200"/>
          </a:p>
          <a:p>
            <a:endParaRPr lang="et-EE" dirty="0"/>
          </a:p>
        </p:txBody>
      </p:sp>
      <p:sp>
        <p:nvSpPr>
          <p:cNvPr id="4" name="Content Placeholder 3">
            <a:extLst>
              <a:ext uri="{FF2B5EF4-FFF2-40B4-BE49-F238E27FC236}">
                <a16:creationId xmlns:a16="http://schemas.microsoft.com/office/drawing/2014/main" id="{7CCC04FE-C730-2F45-B753-14635B284F7F}"/>
              </a:ext>
            </a:extLst>
          </p:cNvPr>
          <p:cNvSpPr>
            <a:spLocks noGrp="1"/>
          </p:cNvSpPr>
          <p:nvPr>
            <p:ph sz="half" idx="13"/>
          </p:nvPr>
        </p:nvSpPr>
        <p:spPr/>
        <p:txBody>
          <a:bodyPr/>
          <a:lstStyle/>
          <a:p>
            <a:pPr marL="0" indent="0">
              <a:lnSpc>
                <a:spcPct val="100000"/>
              </a:lnSpc>
              <a:spcBef>
                <a:spcPts val="0"/>
              </a:spcBef>
              <a:buNone/>
            </a:pPr>
            <a:r>
              <a:rPr lang="et-EE" sz="1200" b="1" dirty="0"/>
              <a:t>23. Kes on sulle õpetanud, kuidas </a:t>
            </a:r>
            <a:r>
              <a:rPr lang="et-EE" sz="1200" b="1" u="sng" dirty="0"/>
              <a:t>liikluses ohutult käituda</a:t>
            </a:r>
            <a:r>
              <a:rPr lang="et-EE" sz="1200" b="1" dirty="0"/>
              <a:t>?</a:t>
            </a:r>
            <a:r>
              <a:rPr lang="et-EE" sz="1200" dirty="0"/>
              <a:t> </a:t>
            </a:r>
          </a:p>
          <a:p>
            <a:pPr marL="0" indent="0">
              <a:lnSpc>
                <a:spcPct val="100000"/>
              </a:lnSpc>
              <a:spcBef>
                <a:spcPts val="0"/>
              </a:spcBef>
              <a:buNone/>
            </a:pPr>
            <a:r>
              <a:rPr lang="et-EE" sz="1200" dirty="0"/>
              <a:t>VÕIB MITU VASTUST!</a:t>
            </a:r>
            <a:endParaRPr lang="x-none" sz="1200"/>
          </a:p>
          <a:p>
            <a:pPr marL="685800" lvl="1" indent="-228600">
              <a:lnSpc>
                <a:spcPct val="100000"/>
              </a:lnSpc>
              <a:spcBef>
                <a:spcPts val="0"/>
              </a:spcBef>
              <a:buFont typeface="+mj-lt"/>
              <a:buAutoNum type="arabicParenR"/>
            </a:pPr>
            <a:r>
              <a:rPr lang="et-EE" sz="1200" dirty="0"/>
              <a:t>ema </a:t>
            </a:r>
          </a:p>
          <a:p>
            <a:pPr marL="685800" lvl="1" indent="-228600">
              <a:lnSpc>
                <a:spcPct val="100000"/>
              </a:lnSpc>
              <a:spcBef>
                <a:spcPts val="0"/>
              </a:spcBef>
              <a:buFont typeface="+mj-lt"/>
              <a:buAutoNum type="arabicParenR"/>
            </a:pPr>
            <a:r>
              <a:rPr lang="et-EE" sz="1200" dirty="0"/>
              <a:t>isa</a:t>
            </a:r>
            <a:endParaRPr lang="en-GB" sz="1200" dirty="0"/>
          </a:p>
          <a:p>
            <a:pPr marL="685800" lvl="1" indent="-228600">
              <a:lnSpc>
                <a:spcPct val="100000"/>
              </a:lnSpc>
              <a:spcBef>
                <a:spcPts val="0"/>
              </a:spcBef>
              <a:buFont typeface="+mj-lt"/>
              <a:buAutoNum type="arabicParenR"/>
            </a:pPr>
            <a:r>
              <a:rPr lang="et-EE" sz="1200" dirty="0"/>
              <a:t>vanaisa või vanaema</a:t>
            </a:r>
            <a:endParaRPr lang="en-GB" sz="1200" dirty="0"/>
          </a:p>
          <a:p>
            <a:pPr marL="685800" lvl="1" indent="-228600">
              <a:lnSpc>
                <a:spcPct val="100000"/>
              </a:lnSpc>
              <a:spcBef>
                <a:spcPts val="0"/>
              </a:spcBef>
              <a:buFont typeface="+mj-lt"/>
              <a:buAutoNum type="arabicParenR"/>
            </a:pPr>
            <a:r>
              <a:rPr lang="et-EE" sz="1200" dirty="0"/>
              <a:t>õpetaja</a:t>
            </a:r>
            <a:endParaRPr lang="en-GB" sz="1200" dirty="0"/>
          </a:p>
          <a:p>
            <a:pPr marL="685800" lvl="1" indent="-228600">
              <a:lnSpc>
                <a:spcPct val="100000"/>
              </a:lnSpc>
              <a:spcBef>
                <a:spcPts val="0"/>
              </a:spcBef>
              <a:buFont typeface="+mj-lt"/>
              <a:buAutoNum type="arabicParenR"/>
            </a:pPr>
            <a:r>
              <a:rPr lang="et-EE" sz="1200" dirty="0"/>
              <a:t>sõbrad</a:t>
            </a:r>
          </a:p>
          <a:p>
            <a:pPr marL="685800" lvl="1" indent="-228600">
              <a:lnSpc>
                <a:spcPct val="100000"/>
              </a:lnSpc>
              <a:spcBef>
                <a:spcPts val="0"/>
              </a:spcBef>
              <a:buFont typeface="+mj-lt"/>
              <a:buAutoNum type="arabicParenR"/>
            </a:pPr>
            <a:r>
              <a:rPr lang="et-EE" sz="1200" dirty="0"/>
              <a:t>sugulane, sh õde/vend</a:t>
            </a:r>
          </a:p>
          <a:p>
            <a:pPr marL="685800" lvl="1" indent="-228600">
              <a:lnSpc>
                <a:spcPct val="100000"/>
              </a:lnSpc>
              <a:spcBef>
                <a:spcPts val="0"/>
              </a:spcBef>
              <a:buFont typeface="+mj-lt"/>
              <a:buAutoNum type="arabicParenR"/>
            </a:pPr>
            <a:r>
              <a:rPr lang="et-EE" sz="1200" dirty="0"/>
              <a:t>politseinik</a:t>
            </a:r>
            <a:endParaRPr lang="en-GB" sz="1200" dirty="0"/>
          </a:p>
          <a:p>
            <a:pPr marL="685800" lvl="1" indent="-228600">
              <a:lnSpc>
                <a:spcPct val="100000"/>
              </a:lnSpc>
              <a:spcBef>
                <a:spcPts val="0"/>
              </a:spcBef>
              <a:buFont typeface="+mj-lt"/>
              <a:buAutoNum type="arabicParenR"/>
            </a:pPr>
            <a:r>
              <a:rPr lang="et-EE" sz="1200" dirty="0"/>
              <a:t>keegi muu (kes?) ___________</a:t>
            </a:r>
            <a:endParaRPr lang="en-GB" sz="1200" dirty="0"/>
          </a:p>
          <a:p>
            <a:pPr marL="685800" lvl="1" indent="-228600">
              <a:lnSpc>
                <a:spcPct val="100000"/>
              </a:lnSpc>
              <a:spcBef>
                <a:spcPts val="0"/>
              </a:spcBef>
              <a:buFont typeface="+mj-lt"/>
              <a:buAutoNum type="arabicParenR"/>
            </a:pPr>
            <a:r>
              <a:rPr lang="et-EE" sz="1200" dirty="0"/>
              <a:t>keegi pole õpetanud</a:t>
            </a:r>
            <a:endParaRPr lang="en-GB" sz="1200" dirty="0"/>
          </a:p>
          <a:p>
            <a:pPr marL="685800" lvl="1" indent="-228600">
              <a:lnSpc>
                <a:spcPct val="100000"/>
              </a:lnSpc>
              <a:spcBef>
                <a:spcPts val="0"/>
              </a:spcBef>
              <a:buFont typeface="+mj-lt"/>
              <a:buAutoNum type="arabicParenR"/>
            </a:pPr>
            <a:r>
              <a:rPr lang="et-EE" sz="1200" dirty="0"/>
              <a:t>ei oska öelda</a:t>
            </a:r>
            <a:endParaRPr lang="en-GB" sz="1200" dirty="0"/>
          </a:p>
          <a:p>
            <a:endParaRPr lang="et-EE" dirty="0"/>
          </a:p>
        </p:txBody>
      </p:sp>
      <p:sp>
        <p:nvSpPr>
          <p:cNvPr id="5" name="Subtitle 4">
            <a:extLst>
              <a:ext uri="{FF2B5EF4-FFF2-40B4-BE49-F238E27FC236}">
                <a16:creationId xmlns:a16="http://schemas.microsoft.com/office/drawing/2014/main" id="{97BA13D3-4DF6-474E-8E89-D771675FE634}"/>
              </a:ext>
            </a:extLst>
          </p:cNvPr>
          <p:cNvSpPr>
            <a:spLocks noGrp="1"/>
          </p:cNvSpPr>
          <p:nvPr>
            <p:ph type="subTitle" idx="14"/>
          </p:nvPr>
        </p:nvSpPr>
        <p:spPr/>
        <p:txBody>
          <a:bodyPr/>
          <a:lstStyle/>
          <a:p>
            <a:r>
              <a:rPr lang="et-EE" dirty="0"/>
              <a:t>Ohutu liiklemise õpetus</a:t>
            </a:r>
          </a:p>
        </p:txBody>
      </p:sp>
    </p:spTree>
    <p:extLst>
      <p:ext uri="{BB962C8B-B14F-4D97-AF65-F5344CB8AC3E}">
        <p14:creationId xmlns:p14="http://schemas.microsoft.com/office/powerpoint/2010/main" val="3479937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B1391-FDFA-CC40-A645-0D99C4219D93}"/>
              </a:ext>
            </a:extLst>
          </p:cNvPr>
          <p:cNvSpPr>
            <a:spLocks noGrp="1"/>
          </p:cNvSpPr>
          <p:nvPr>
            <p:ph type="title"/>
          </p:nvPr>
        </p:nvSpPr>
        <p:spPr/>
        <p:txBody>
          <a:bodyPr/>
          <a:lstStyle/>
          <a:p>
            <a:r>
              <a:rPr lang="et-EE" dirty="0"/>
              <a:t>Ankeet</a:t>
            </a:r>
          </a:p>
        </p:txBody>
      </p:sp>
      <p:sp>
        <p:nvSpPr>
          <p:cNvPr id="7" name="Content Placeholder 6">
            <a:extLst>
              <a:ext uri="{FF2B5EF4-FFF2-40B4-BE49-F238E27FC236}">
                <a16:creationId xmlns:a16="http://schemas.microsoft.com/office/drawing/2014/main" id="{ACA92CDB-74DB-154F-8B14-8CF2935CA2A7}"/>
              </a:ext>
            </a:extLst>
          </p:cNvPr>
          <p:cNvSpPr>
            <a:spLocks noGrp="1"/>
          </p:cNvSpPr>
          <p:nvPr>
            <p:ph sz="half" idx="1"/>
          </p:nvPr>
        </p:nvSpPr>
        <p:spPr/>
        <p:txBody>
          <a:bodyPr>
            <a:normAutofit lnSpcReduction="10000"/>
          </a:bodyPr>
          <a:lstStyle/>
          <a:p>
            <a:pPr marL="0" indent="0">
              <a:lnSpc>
                <a:spcPct val="110000"/>
              </a:lnSpc>
              <a:spcBef>
                <a:spcPts val="0"/>
              </a:spcBef>
              <a:buNone/>
            </a:pPr>
            <a:r>
              <a:rPr lang="et-EE" sz="1200" dirty="0"/>
              <a:t>K24 KUI K23=1-6</a:t>
            </a:r>
          </a:p>
          <a:p>
            <a:pPr marL="0" indent="0">
              <a:lnSpc>
                <a:spcPct val="110000"/>
              </a:lnSpc>
              <a:spcBef>
                <a:spcPts val="0"/>
              </a:spcBef>
              <a:buNone/>
            </a:pPr>
            <a:endParaRPr lang="x-none" sz="1200"/>
          </a:p>
          <a:p>
            <a:pPr marL="0" indent="0">
              <a:lnSpc>
                <a:spcPct val="110000"/>
              </a:lnSpc>
              <a:spcBef>
                <a:spcPts val="0"/>
              </a:spcBef>
              <a:buNone/>
            </a:pPr>
            <a:r>
              <a:rPr lang="et-EE" sz="1200" b="1" dirty="0"/>
              <a:t>24. Mida on Sulle sõidutee ületamise kohta õpetatud? </a:t>
            </a:r>
          </a:p>
          <a:p>
            <a:pPr marL="0" indent="0">
              <a:lnSpc>
                <a:spcPct val="110000"/>
              </a:lnSpc>
              <a:spcBef>
                <a:spcPts val="0"/>
              </a:spcBef>
              <a:buNone/>
            </a:pPr>
            <a:r>
              <a:rPr lang="et-EE" sz="1200" dirty="0"/>
              <a:t>VÕIB MITU VASTUST!</a:t>
            </a:r>
            <a:endParaRPr lang="x-none" sz="1200"/>
          </a:p>
          <a:p>
            <a:pPr marL="800089" lvl="1" indent="-342900" fontAlgn="base">
              <a:lnSpc>
                <a:spcPct val="110000"/>
              </a:lnSpc>
              <a:spcBef>
                <a:spcPts val="0"/>
              </a:spcBef>
              <a:buFont typeface="+mj-lt"/>
              <a:buAutoNum type="arabicParenR"/>
            </a:pPr>
            <a:r>
              <a:rPr lang="et-EE" sz="1200" dirty="0"/>
              <a:t>tuleb olla tähelepanelik</a:t>
            </a:r>
            <a:endParaRPr lang="x-none" sz="1200"/>
          </a:p>
          <a:p>
            <a:pPr marL="800089" lvl="1" indent="-342900" fontAlgn="base">
              <a:lnSpc>
                <a:spcPct val="110000"/>
              </a:lnSpc>
              <a:spcBef>
                <a:spcPts val="0"/>
              </a:spcBef>
              <a:buFont typeface="+mj-lt"/>
              <a:buAutoNum type="arabicParenR"/>
            </a:pPr>
            <a:r>
              <a:rPr lang="et-EE" sz="1200" dirty="0"/>
              <a:t>enne teele astumist tuleb seisma jääda</a:t>
            </a:r>
            <a:endParaRPr lang="x-none" sz="1200"/>
          </a:p>
          <a:p>
            <a:pPr marL="800089" lvl="1" indent="-342900" fontAlgn="base">
              <a:lnSpc>
                <a:spcPct val="110000"/>
              </a:lnSpc>
              <a:spcBef>
                <a:spcPts val="0"/>
              </a:spcBef>
              <a:buFont typeface="+mj-lt"/>
              <a:buAutoNum type="arabicParenR"/>
            </a:pPr>
            <a:r>
              <a:rPr lang="et-EE" sz="1200" dirty="0"/>
              <a:t>enne sõiduteele astumist tuleb veenduda, kas lähenev auto on seisma jäänud</a:t>
            </a:r>
            <a:endParaRPr lang="x-none" sz="1200"/>
          </a:p>
          <a:p>
            <a:pPr marL="800089" lvl="1" indent="-342900" fontAlgn="base">
              <a:lnSpc>
                <a:spcPct val="110000"/>
              </a:lnSpc>
              <a:spcBef>
                <a:spcPts val="0"/>
              </a:spcBef>
              <a:buFont typeface="+mj-lt"/>
              <a:buAutoNum type="arabicParenR"/>
            </a:pPr>
            <a:r>
              <a:rPr lang="et-EE" sz="1200" dirty="0"/>
              <a:t>ohutum on teed ületada ülekäigurajal</a:t>
            </a:r>
            <a:endParaRPr lang="x-none" sz="1200"/>
          </a:p>
          <a:p>
            <a:pPr marL="800089" lvl="1" indent="-342900" fontAlgn="base">
              <a:lnSpc>
                <a:spcPct val="110000"/>
              </a:lnSpc>
              <a:spcBef>
                <a:spcPts val="0"/>
              </a:spcBef>
              <a:buFont typeface="+mj-lt"/>
              <a:buAutoNum type="arabicParenR"/>
            </a:pPr>
            <a:r>
              <a:rPr lang="et-EE" sz="1200" dirty="0"/>
              <a:t>ülekäigurajal on jalakäijal alati eesõigus ning autojuhtidel on kohustus lähenev jalakäija üle tee lubada</a:t>
            </a:r>
            <a:endParaRPr lang="x-none" sz="1200"/>
          </a:p>
          <a:p>
            <a:pPr marL="800089" lvl="1" indent="-342900" fontAlgn="base">
              <a:lnSpc>
                <a:spcPct val="110000"/>
              </a:lnSpc>
              <a:spcBef>
                <a:spcPts val="0"/>
              </a:spcBef>
              <a:buFont typeface="+mj-lt"/>
              <a:buAutoNum type="arabicParenR"/>
            </a:pPr>
            <a:r>
              <a:rPr lang="et-EE" sz="1200" dirty="0"/>
              <a:t>autojuht näeb mind ülekäiguraja juures pimeda ajal palju paremini, kui kannan helkurit</a:t>
            </a:r>
            <a:endParaRPr lang="x-none" sz="1200"/>
          </a:p>
          <a:p>
            <a:pPr marL="800089" lvl="1" indent="-342900" fontAlgn="base">
              <a:lnSpc>
                <a:spcPct val="110000"/>
              </a:lnSpc>
              <a:spcBef>
                <a:spcPts val="0"/>
              </a:spcBef>
              <a:buFont typeface="+mj-lt"/>
              <a:buAutoNum type="arabicParenR"/>
            </a:pPr>
            <a:r>
              <a:rPr lang="et-EE" sz="1200" dirty="0"/>
              <a:t>autode peatumisteekond on talvel pikem kui suvel</a:t>
            </a:r>
            <a:endParaRPr lang="x-none" sz="1200"/>
          </a:p>
          <a:p>
            <a:pPr marL="800089" lvl="1" indent="-342900" fontAlgn="base">
              <a:lnSpc>
                <a:spcPct val="110000"/>
              </a:lnSpc>
              <a:spcBef>
                <a:spcPts val="0"/>
              </a:spcBef>
              <a:buFont typeface="+mj-lt"/>
              <a:buAutoNum type="arabicParenR"/>
            </a:pPr>
            <a:r>
              <a:rPr lang="et-EE" sz="1200" dirty="0"/>
              <a:t>talvel võib tee olla libe või mind ei ole takistuse (nt lumevall) tagant näha</a:t>
            </a:r>
            <a:endParaRPr lang="x-none" sz="1200"/>
          </a:p>
          <a:p>
            <a:pPr marL="800089" lvl="1" indent="-342900" fontAlgn="base">
              <a:lnSpc>
                <a:spcPct val="110000"/>
              </a:lnSpc>
              <a:spcBef>
                <a:spcPts val="0"/>
              </a:spcBef>
              <a:buFont typeface="+mj-lt"/>
              <a:buAutoNum type="arabicParenR"/>
            </a:pPr>
            <a:r>
              <a:rPr lang="et-EE" sz="1200" dirty="0"/>
              <a:t>jalgrattaga sõites tulen enne sõidutee ületamist rattalt maha ja ületan tee jalgsi</a:t>
            </a:r>
            <a:endParaRPr lang="x-none" sz="1200"/>
          </a:p>
          <a:p>
            <a:pPr marL="800089" lvl="1" indent="-342900" fontAlgn="base">
              <a:lnSpc>
                <a:spcPct val="110000"/>
              </a:lnSpc>
              <a:spcBef>
                <a:spcPts val="0"/>
              </a:spcBef>
              <a:buFont typeface="+mj-lt"/>
              <a:buAutoNum type="arabicParenR"/>
            </a:pPr>
            <a:r>
              <a:rPr lang="et-EE" sz="1200" dirty="0"/>
              <a:t>jalgrattaga sõites võin julgelt tee ületada ka sõites – autojuht peab mulle teed andma</a:t>
            </a:r>
            <a:endParaRPr lang="x-none" sz="1200"/>
          </a:p>
          <a:p>
            <a:pPr marL="800089" lvl="1" indent="-342900" fontAlgn="base">
              <a:lnSpc>
                <a:spcPct val="110000"/>
              </a:lnSpc>
              <a:spcBef>
                <a:spcPts val="0"/>
              </a:spcBef>
              <a:buFont typeface="+mj-lt"/>
              <a:buAutoNum type="arabicParenR"/>
            </a:pPr>
            <a:r>
              <a:rPr lang="et-EE" sz="1200" dirty="0"/>
              <a:t>jalgrattaga sõites teed ületades ei tohi ohustada jalakäijaid</a:t>
            </a:r>
            <a:endParaRPr lang="x-none" sz="1200"/>
          </a:p>
          <a:p>
            <a:pPr marL="800089" lvl="1" indent="-342900" fontAlgn="base">
              <a:lnSpc>
                <a:spcPct val="110000"/>
              </a:lnSpc>
              <a:spcBef>
                <a:spcPts val="0"/>
              </a:spcBef>
              <a:buFont typeface="+mj-lt"/>
              <a:buAutoNum type="arabicParenR"/>
            </a:pPr>
            <a:r>
              <a:rPr lang="et-EE" sz="1200" dirty="0"/>
              <a:t>muu variant, mis? ___________</a:t>
            </a:r>
            <a:endParaRPr lang="x-none" sz="1200"/>
          </a:p>
          <a:p>
            <a:pPr marL="800089" lvl="1" indent="-342900" fontAlgn="base">
              <a:lnSpc>
                <a:spcPct val="110000"/>
              </a:lnSpc>
              <a:spcBef>
                <a:spcPts val="0"/>
              </a:spcBef>
              <a:buFont typeface="+mj-lt"/>
              <a:buAutoNum type="arabicParenR"/>
            </a:pPr>
            <a:r>
              <a:rPr lang="et-EE" sz="1200" dirty="0"/>
              <a:t>ei oska öelda</a:t>
            </a:r>
            <a:endParaRPr lang="x-none" sz="1200"/>
          </a:p>
          <a:p>
            <a:endParaRPr lang="et-EE" dirty="0"/>
          </a:p>
        </p:txBody>
      </p:sp>
      <p:sp>
        <p:nvSpPr>
          <p:cNvPr id="3" name="Content Placeholder 2">
            <a:extLst>
              <a:ext uri="{FF2B5EF4-FFF2-40B4-BE49-F238E27FC236}">
                <a16:creationId xmlns:a16="http://schemas.microsoft.com/office/drawing/2014/main" id="{50B36F16-212D-2441-9A16-9D0C6D7757E2}"/>
              </a:ext>
            </a:extLst>
          </p:cNvPr>
          <p:cNvSpPr>
            <a:spLocks noGrp="1"/>
          </p:cNvSpPr>
          <p:nvPr>
            <p:ph sz="half" idx="13"/>
          </p:nvPr>
        </p:nvSpPr>
        <p:spPr/>
        <p:txBody>
          <a:bodyPr/>
          <a:lstStyle/>
          <a:p>
            <a:pPr marL="0" indent="0">
              <a:lnSpc>
                <a:spcPct val="100000"/>
              </a:lnSpc>
              <a:spcBef>
                <a:spcPts val="0"/>
              </a:spcBef>
              <a:buNone/>
            </a:pPr>
            <a:r>
              <a:rPr lang="et-EE" sz="1200" dirty="0"/>
              <a:t>KÜSIDA 10-14-AASTASTELT</a:t>
            </a:r>
          </a:p>
          <a:p>
            <a:pPr marL="0" indent="0">
              <a:lnSpc>
                <a:spcPct val="100000"/>
              </a:lnSpc>
              <a:spcBef>
                <a:spcPts val="0"/>
              </a:spcBef>
              <a:buNone/>
            </a:pPr>
            <a:endParaRPr lang="x-none" sz="1200"/>
          </a:p>
          <a:p>
            <a:pPr marL="0" indent="0">
              <a:lnSpc>
                <a:spcPct val="100000"/>
              </a:lnSpc>
              <a:spcBef>
                <a:spcPts val="0"/>
              </a:spcBef>
              <a:buNone/>
            </a:pPr>
            <a:r>
              <a:rPr lang="et-EE" sz="1200" b="1" dirty="0"/>
              <a:t>33. Mismoodi on Sinu arvates liiklust huvitav õppida? </a:t>
            </a:r>
          </a:p>
          <a:p>
            <a:pPr marL="0" indent="0">
              <a:lnSpc>
                <a:spcPct val="100000"/>
              </a:lnSpc>
              <a:spcBef>
                <a:spcPts val="0"/>
              </a:spcBef>
              <a:buNone/>
            </a:pPr>
            <a:r>
              <a:rPr lang="et-EE" sz="1200" dirty="0"/>
              <a:t>VÕIB MITU VASTUST!</a:t>
            </a:r>
            <a:endParaRPr lang="x-none" sz="1200"/>
          </a:p>
          <a:p>
            <a:pPr marL="800089" lvl="1" indent="-342900" fontAlgn="base">
              <a:lnSpc>
                <a:spcPct val="100000"/>
              </a:lnSpc>
              <a:spcBef>
                <a:spcPts val="0"/>
              </a:spcBef>
              <a:buFont typeface="+mj-lt"/>
              <a:buAutoNum type="arabicParenR"/>
            </a:pPr>
            <a:r>
              <a:rPr lang="et-EE" sz="1200" dirty="0"/>
              <a:t>kui keegi räägib liiklusest: info reeglite kohta ja enda kogemused</a:t>
            </a:r>
            <a:endParaRPr lang="x-none" sz="1200"/>
          </a:p>
          <a:p>
            <a:pPr marL="800089" lvl="1" indent="-342900" fontAlgn="base">
              <a:lnSpc>
                <a:spcPct val="100000"/>
              </a:lnSpc>
              <a:spcBef>
                <a:spcPts val="0"/>
              </a:spcBef>
              <a:buFont typeface="+mj-lt"/>
              <a:buAutoNum type="arabicParenR"/>
            </a:pPr>
            <a:r>
              <a:rPr lang="et-EE" sz="1200" dirty="0"/>
              <a:t>lugeda või vaadata ise raamatust või veebist (tekst, video)</a:t>
            </a:r>
            <a:endParaRPr lang="x-none" sz="1200"/>
          </a:p>
          <a:p>
            <a:pPr marL="800089" lvl="1" indent="-342900" fontAlgn="base">
              <a:lnSpc>
                <a:spcPct val="100000"/>
              </a:lnSpc>
              <a:spcBef>
                <a:spcPts val="0"/>
              </a:spcBef>
              <a:buFont typeface="+mj-lt"/>
              <a:buAutoNum type="arabicParenR"/>
            </a:pPr>
            <a:r>
              <a:rPr lang="et-EE" sz="1200" dirty="0"/>
              <a:t>mängida erinevaid liiklusteemalisi mänge </a:t>
            </a:r>
            <a:endParaRPr lang="x-none" sz="1200"/>
          </a:p>
          <a:p>
            <a:pPr marL="800089" lvl="1" indent="-342900" fontAlgn="base">
              <a:lnSpc>
                <a:spcPct val="100000"/>
              </a:lnSpc>
              <a:spcBef>
                <a:spcPts val="0"/>
              </a:spcBef>
              <a:buFont typeface="+mj-lt"/>
              <a:buAutoNum type="arabicParenR"/>
            </a:pPr>
            <a:r>
              <a:rPr lang="et-EE" sz="1200" dirty="0"/>
              <a:t>teha katseid, vaatlusi, eksperimente</a:t>
            </a:r>
            <a:endParaRPr lang="x-none" sz="1200"/>
          </a:p>
          <a:p>
            <a:pPr marL="800089" lvl="1" indent="-342900" fontAlgn="base">
              <a:lnSpc>
                <a:spcPct val="100000"/>
              </a:lnSpc>
              <a:spcBef>
                <a:spcPts val="0"/>
              </a:spcBef>
              <a:buFont typeface="+mj-lt"/>
              <a:buAutoNum type="arabicParenR"/>
            </a:pPr>
            <a:r>
              <a:rPr lang="et-EE" sz="1200" dirty="0"/>
              <a:t>viia läbi uurimusi või lahendada juhtumeid</a:t>
            </a:r>
            <a:endParaRPr lang="x-none" sz="1200"/>
          </a:p>
          <a:p>
            <a:pPr marL="800089" lvl="1" indent="-342900" fontAlgn="base">
              <a:lnSpc>
                <a:spcPct val="100000"/>
              </a:lnSpc>
              <a:spcBef>
                <a:spcPts val="0"/>
              </a:spcBef>
              <a:buFont typeface="+mj-lt"/>
              <a:buAutoNum type="arabicParenR"/>
            </a:pPr>
            <a:r>
              <a:rPr lang="et-EE" sz="1200" dirty="0"/>
              <a:t>praktiline konkreetsete olukordade harjutamine (nt osavus rattavalitsemisel; õige-vale käitumine jms)</a:t>
            </a:r>
            <a:endParaRPr lang="x-none" sz="1200"/>
          </a:p>
          <a:p>
            <a:pPr marL="800089" lvl="1" indent="-342900" fontAlgn="base">
              <a:lnSpc>
                <a:spcPct val="100000"/>
              </a:lnSpc>
              <a:spcBef>
                <a:spcPts val="0"/>
              </a:spcBef>
              <a:buFont typeface="+mj-lt"/>
              <a:buAutoNum type="arabicParenR"/>
            </a:pPr>
            <a:r>
              <a:rPr lang="et-EE" sz="1200" dirty="0"/>
              <a:t>erinevate situatsioonide läbi mängimine (grupitöö, rollimäng jms)</a:t>
            </a:r>
            <a:endParaRPr lang="x-none" sz="1200"/>
          </a:p>
          <a:p>
            <a:pPr marL="800089" lvl="1" indent="-342900" fontAlgn="base">
              <a:lnSpc>
                <a:spcPct val="100000"/>
              </a:lnSpc>
              <a:spcBef>
                <a:spcPts val="0"/>
              </a:spcBef>
              <a:buFont typeface="+mj-lt"/>
              <a:buAutoNum type="arabicParenR"/>
            </a:pPr>
            <a:r>
              <a:rPr lang="et-EE" sz="1200" dirty="0"/>
              <a:t>muu</a:t>
            </a:r>
          </a:p>
          <a:p>
            <a:pPr marL="800089" lvl="1" indent="-342900" fontAlgn="base">
              <a:lnSpc>
                <a:spcPct val="100000"/>
              </a:lnSpc>
              <a:spcBef>
                <a:spcPts val="0"/>
              </a:spcBef>
              <a:buFont typeface="+mj-lt"/>
              <a:buAutoNum type="arabicParenR"/>
            </a:pPr>
            <a:r>
              <a:rPr lang="et-EE" sz="1200" dirty="0"/>
              <a:t>ei oska öelda</a:t>
            </a:r>
            <a:endParaRPr lang="x-none" sz="1200"/>
          </a:p>
          <a:p>
            <a:endParaRPr lang="et-EE" dirty="0"/>
          </a:p>
        </p:txBody>
      </p:sp>
      <p:sp>
        <p:nvSpPr>
          <p:cNvPr id="6" name="Subtitle 4">
            <a:extLst>
              <a:ext uri="{FF2B5EF4-FFF2-40B4-BE49-F238E27FC236}">
                <a16:creationId xmlns:a16="http://schemas.microsoft.com/office/drawing/2014/main" id="{BDFFDE38-47E5-6142-85FD-635FB16876EE}"/>
              </a:ext>
            </a:extLst>
          </p:cNvPr>
          <p:cNvSpPr>
            <a:spLocks noGrp="1"/>
          </p:cNvSpPr>
          <p:nvPr>
            <p:ph type="subTitle" idx="14"/>
          </p:nvPr>
        </p:nvSpPr>
        <p:spPr>
          <a:xfrm>
            <a:off x="1302488" y="940987"/>
            <a:ext cx="10051312" cy="435932"/>
          </a:xfrm>
        </p:spPr>
        <p:txBody>
          <a:bodyPr/>
          <a:lstStyle/>
          <a:p>
            <a:r>
              <a:rPr lang="et-EE" dirty="0"/>
              <a:t>Ohutu liiklemise õpetus</a:t>
            </a:r>
          </a:p>
        </p:txBody>
      </p:sp>
    </p:spTree>
    <p:extLst>
      <p:ext uri="{BB962C8B-B14F-4D97-AF65-F5344CB8AC3E}">
        <p14:creationId xmlns:p14="http://schemas.microsoft.com/office/powerpoint/2010/main" val="2431426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1487FE-DD67-6D45-BED4-D4E7F9641E11}"/>
              </a:ext>
            </a:extLst>
          </p:cNvPr>
          <p:cNvSpPr>
            <a:spLocks noGrp="1"/>
          </p:cNvSpPr>
          <p:nvPr>
            <p:ph sz="half" idx="1"/>
          </p:nvPr>
        </p:nvSpPr>
        <p:spPr>
          <a:xfrm>
            <a:off x="1302488" y="1435401"/>
            <a:ext cx="10051312" cy="4885901"/>
          </a:xfrm>
        </p:spPr>
        <p:txBody>
          <a:bodyPr wrap="square">
            <a:noAutofit/>
          </a:bodyPr>
          <a:lstStyle/>
          <a:p>
            <a:r>
              <a:rPr lang="et-EE" dirty="0">
                <a:solidFill>
                  <a:srgbClr val="A01E28"/>
                </a:solidFill>
              </a:rPr>
              <a:t>6</a:t>
            </a:r>
            <a:r>
              <a:rPr lang="et-EE" dirty="0">
                <a:solidFill>
                  <a:schemeClr val="accent1"/>
                </a:solidFill>
              </a:rPr>
              <a:t>–</a:t>
            </a:r>
            <a:r>
              <a:rPr lang="et-EE" dirty="0">
                <a:solidFill>
                  <a:srgbClr val="A01E28"/>
                </a:solidFill>
              </a:rPr>
              <a:t>14-aastastest lastest (nende endi sõnul) kinnitab autoga sõites turvavöö alati 96%,</a:t>
            </a:r>
            <a:r>
              <a:rPr lang="et-EE" dirty="0">
                <a:solidFill>
                  <a:schemeClr val="tx1"/>
                </a:solidFill>
              </a:rPr>
              <a:t> sageli teeb seda 3%, kokku seega 99% ehk 128–131 tuhat vastavas vanuses last (Slaid 7). Tulemused pole ajas oluliselt muutunud.</a:t>
            </a:r>
          </a:p>
          <a:p>
            <a:r>
              <a:rPr lang="et-EE" dirty="0">
                <a:solidFill>
                  <a:schemeClr val="tx1"/>
                </a:solidFill>
              </a:rPr>
              <a:t>Turvavöö kinnitamine on maksimaalne 10-14-aastaste, eestikeelsete, suurlinnade ning maapiirkondade laste seas. Muude taustaandmete lõikes olulised erinevused puuduvad (Slaid 7). </a:t>
            </a:r>
          </a:p>
          <a:p>
            <a:pPr marL="0" indent="0">
              <a:buNone/>
            </a:pPr>
            <a:endParaRPr lang="et-EE" dirty="0">
              <a:solidFill>
                <a:schemeClr val="tx1"/>
              </a:solidFill>
            </a:endParaRPr>
          </a:p>
          <a:p>
            <a:r>
              <a:rPr lang="et-EE" dirty="0">
                <a:solidFill>
                  <a:srgbClr val="A01E28"/>
                </a:solidFill>
              </a:rPr>
              <a:t>Bussis kinnitab turvavöö selle olemasolul alati 46% </a:t>
            </a:r>
            <a:r>
              <a:rPr lang="et-EE" dirty="0">
                <a:solidFill>
                  <a:schemeClr val="tx1"/>
                </a:solidFill>
              </a:rPr>
              <a:t>ja sageli 13% lastest, kokku seega 60% ehk 57–81 tuhat vastavas vanuses last (Slaid 8). Kuna 17% lastest bussiga ei sõidagi ja 12% ei osanud vastata, siis turvavöö kinnitab alati või sageli 85% sõitjatest. Eelmise aastaga võrreldes on bussis turvavööd kinnitavate laste osakaal jäänud pea samale tasemele, tõusnud on seda alati kinnitavate laste osakaal. </a:t>
            </a:r>
          </a:p>
          <a:p>
            <a:r>
              <a:rPr lang="et-EE" dirty="0">
                <a:solidFill>
                  <a:schemeClr val="tx1"/>
                </a:solidFill>
              </a:rPr>
              <a:t>Bussis turvavöö kinnitamine ei erine taustaandmete lõikes oluliselt (Slaid 8).</a:t>
            </a:r>
          </a:p>
          <a:p>
            <a:endParaRPr lang="et-EE" dirty="0">
              <a:solidFill>
                <a:srgbClr val="A01E28"/>
              </a:solidFill>
            </a:endParaRPr>
          </a:p>
          <a:p>
            <a:pPr marL="0" indent="0">
              <a:buNone/>
            </a:pPr>
            <a:endParaRPr lang="et-EE" dirty="0"/>
          </a:p>
          <a:p>
            <a:pPr marL="0" indent="0">
              <a:buNone/>
            </a:pPr>
            <a:endParaRPr lang="en-GB" dirty="0"/>
          </a:p>
          <a:p>
            <a:endParaRPr lang="en-GB" dirty="0"/>
          </a:p>
        </p:txBody>
      </p:sp>
      <p:sp>
        <p:nvSpPr>
          <p:cNvPr id="3" name="Title 2">
            <a:extLst>
              <a:ext uri="{FF2B5EF4-FFF2-40B4-BE49-F238E27FC236}">
                <a16:creationId xmlns:a16="http://schemas.microsoft.com/office/drawing/2014/main" id="{335AB03E-EB73-CF4A-9A67-A17D4DDEC2FF}"/>
              </a:ext>
            </a:extLst>
          </p:cNvPr>
          <p:cNvSpPr>
            <a:spLocks noGrp="1"/>
          </p:cNvSpPr>
          <p:nvPr>
            <p:ph type="title"/>
          </p:nvPr>
        </p:nvSpPr>
        <p:spPr/>
        <p:txBody>
          <a:bodyPr/>
          <a:lstStyle/>
          <a:p>
            <a:r>
              <a:rPr lang="en-GB" dirty="0" err="1"/>
              <a:t>Turvavöö</a:t>
            </a:r>
            <a:r>
              <a:rPr lang="en-GB" dirty="0"/>
              <a:t> </a:t>
            </a:r>
            <a:r>
              <a:rPr lang="en-GB" dirty="0" err="1"/>
              <a:t>kinnitamine</a:t>
            </a:r>
            <a:r>
              <a:rPr lang="en-GB" dirty="0"/>
              <a:t> </a:t>
            </a:r>
            <a:r>
              <a:rPr lang="en-GB" dirty="0" err="1"/>
              <a:t>sõidukis</a:t>
            </a:r>
            <a:endParaRPr lang="en-GB" dirty="0"/>
          </a:p>
        </p:txBody>
      </p:sp>
      <p:sp>
        <p:nvSpPr>
          <p:cNvPr id="4" name="Subtitle 6">
            <a:extLst>
              <a:ext uri="{FF2B5EF4-FFF2-40B4-BE49-F238E27FC236}">
                <a16:creationId xmlns:a16="http://schemas.microsoft.com/office/drawing/2014/main" id="{776F95FB-2B08-0346-A617-D8F1593023A5}"/>
              </a:ext>
            </a:extLst>
          </p:cNvPr>
          <p:cNvSpPr>
            <a:spLocks noGrp="1"/>
          </p:cNvSpPr>
          <p:nvPr>
            <p:ph type="subTitle" idx="14"/>
          </p:nvPr>
        </p:nvSpPr>
        <p:spPr>
          <a:xfrm>
            <a:off x="1302488" y="940987"/>
            <a:ext cx="10051312" cy="435932"/>
          </a:xfrm>
        </p:spPr>
        <p:txBody>
          <a:bodyPr/>
          <a:lstStyle/>
          <a:p>
            <a:r>
              <a:rPr lang="et-EE" dirty="0"/>
              <a:t>(Slaid 7</a:t>
            </a:r>
            <a:r>
              <a:rPr lang="et-EE" dirty="0">
                <a:solidFill>
                  <a:schemeClr val="accent1"/>
                </a:solidFill>
              </a:rPr>
              <a:t>–8</a:t>
            </a:r>
            <a:r>
              <a:rPr lang="et-EE" dirty="0"/>
              <a:t>)</a:t>
            </a:r>
          </a:p>
        </p:txBody>
      </p:sp>
    </p:spTree>
    <p:extLst>
      <p:ext uri="{BB962C8B-B14F-4D97-AF65-F5344CB8AC3E}">
        <p14:creationId xmlns:p14="http://schemas.microsoft.com/office/powerpoint/2010/main" val="3582996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isu kohatäide 8">
            <a:extLst>
              <a:ext uri="{FF2B5EF4-FFF2-40B4-BE49-F238E27FC236}">
                <a16:creationId xmlns:a16="http://schemas.microsoft.com/office/drawing/2014/main" id="{07B752C8-1CD5-F498-BA19-2681CB77D01B}"/>
              </a:ext>
            </a:extLst>
          </p:cNvPr>
          <p:cNvPicPr>
            <a:picLocks noGrp="1" noChangeAspect="1"/>
          </p:cNvPicPr>
          <p:nvPr>
            <p:ph sz="half" idx="13"/>
          </p:nvPr>
        </p:nvPicPr>
        <p:blipFill>
          <a:blip r:embed="rId2"/>
          <a:stretch>
            <a:fillRect/>
          </a:stretch>
        </p:blipFill>
        <p:spPr>
          <a:xfrm>
            <a:off x="6494463" y="1512094"/>
            <a:ext cx="4859337" cy="4859337"/>
          </a:xfrm>
          <a:prstGeom prst="rect">
            <a:avLst/>
          </a:prstGeom>
        </p:spPr>
      </p:pic>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Turvavöö</a:t>
            </a:r>
            <a:r>
              <a:rPr lang="en-GB" dirty="0"/>
              <a:t> </a:t>
            </a:r>
            <a:r>
              <a:rPr lang="en-GB" dirty="0" err="1"/>
              <a:t>kinnitamine</a:t>
            </a:r>
            <a:r>
              <a:rPr lang="en-GB" dirty="0"/>
              <a:t> </a:t>
            </a:r>
            <a:r>
              <a:rPr lang="en-GB" dirty="0" err="1"/>
              <a:t>sõidukis</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lstStyle/>
          <a:p>
            <a:r>
              <a:rPr lang="et-EE" dirty="0"/>
              <a:t>Turvavöö kinnitamine autos</a:t>
            </a:r>
          </a:p>
          <a:p>
            <a:endParaRPr lang="et-EE" dirty="0"/>
          </a:p>
        </p:txBody>
      </p:sp>
      <p:cxnSp>
        <p:nvCxnSpPr>
          <p:cNvPr id="10" name="Straight Connector 9">
            <a:extLst>
              <a:ext uri="{FF2B5EF4-FFF2-40B4-BE49-F238E27FC236}">
                <a16:creationId xmlns:a16="http://schemas.microsoft.com/office/drawing/2014/main" id="{A235BFFE-6A6E-3742-88A5-AEBC0A4A3244}"/>
              </a:ext>
            </a:extLst>
          </p:cNvPr>
          <p:cNvCxnSpPr/>
          <p:nvPr/>
        </p:nvCxnSpPr>
        <p:spPr>
          <a:xfrm>
            <a:off x="10818086" y="2028258"/>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pic>
        <p:nvPicPr>
          <p:cNvPr id="6" name="Sisu kohatäide 5">
            <a:extLst>
              <a:ext uri="{FF2B5EF4-FFF2-40B4-BE49-F238E27FC236}">
                <a16:creationId xmlns:a16="http://schemas.microsoft.com/office/drawing/2014/main" id="{67AF5C45-C6C1-6BDC-DD8C-5037E207C631}"/>
              </a:ext>
            </a:extLst>
          </p:cNvPr>
          <p:cNvPicPr>
            <a:picLocks noGrp="1" noChangeAspect="1"/>
          </p:cNvPicPr>
          <p:nvPr>
            <p:ph sz="half" idx="1"/>
          </p:nvPr>
        </p:nvPicPr>
        <p:blipFill>
          <a:blip r:embed="rId3"/>
          <a:stretch>
            <a:fillRect/>
          </a:stretch>
        </p:blipFill>
        <p:spPr>
          <a:xfrm>
            <a:off x="1327132" y="1591551"/>
            <a:ext cx="4810161" cy="4700423"/>
          </a:xfrm>
          <a:prstGeom prst="rect">
            <a:avLst/>
          </a:prstGeom>
        </p:spPr>
      </p:pic>
    </p:spTree>
    <p:extLst>
      <p:ext uri="{BB962C8B-B14F-4D97-AF65-F5344CB8AC3E}">
        <p14:creationId xmlns:p14="http://schemas.microsoft.com/office/powerpoint/2010/main" val="1540443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isu kohatäide 6">
            <a:extLst>
              <a:ext uri="{FF2B5EF4-FFF2-40B4-BE49-F238E27FC236}">
                <a16:creationId xmlns:a16="http://schemas.microsoft.com/office/drawing/2014/main" id="{2633BE35-BAA1-D8A3-7345-195C3A0F7FF0}"/>
              </a:ext>
            </a:extLst>
          </p:cNvPr>
          <p:cNvPicPr>
            <a:picLocks noGrp="1" noChangeAspect="1"/>
          </p:cNvPicPr>
          <p:nvPr>
            <p:ph sz="half" idx="13"/>
          </p:nvPr>
        </p:nvPicPr>
        <p:blipFill>
          <a:blip r:embed="rId2"/>
          <a:stretch>
            <a:fillRect/>
          </a:stretch>
        </p:blipFill>
        <p:spPr>
          <a:xfrm>
            <a:off x="6570027" y="1498600"/>
            <a:ext cx="4708208" cy="4886325"/>
          </a:xfrm>
          <a:prstGeom prst="rect">
            <a:avLst/>
          </a:prstGeom>
        </p:spPr>
      </p:pic>
      <p:sp>
        <p:nvSpPr>
          <p:cNvPr id="2" name="Title 1">
            <a:extLst>
              <a:ext uri="{FF2B5EF4-FFF2-40B4-BE49-F238E27FC236}">
                <a16:creationId xmlns:a16="http://schemas.microsoft.com/office/drawing/2014/main" id="{16CC0A5E-BE7C-2B4C-AB7F-CCBB3D9A35BC}"/>
              </a:ext>
            </a:extLst>
          </p:cNvPr>
          <p:cNvSpPr>
            <a:spLocks noGrp="1"/>
          </p:cNvSpPr>
          <p:nvPr>
            <p:ph type="title"/>
          </p:nvPr>
        </p:nvSpPr>
        <p:spPr/>
        <p:txBody>
          <a:bodyPr/>
          <a:lstStyle/>
          <a:p>
            <a:r>
              <a:rPr lang="en-GB" dirty="0" err="1"/>
              <a:t>Turvavöö</a:t>
            </a:r>
            <a:r>
              <a:rPr lang="en-GB" dirty="0"/>
              <a:t> </a:t>
            </a:r>
            <a:r>
              <a:rPr lang="en-GB" dirty="0" err="1"/>
              <a:t>kinnitamine</a:t>
            </a:r>
            <a:r>
              <a:rPr lang="en-GB" dirty="0"/>
              <a:t> </a:t>
            </a:r>
            <a:r>
              <a:rPr lang="en-GB" dirty="0" err="1"/>
              <a:t>sõidukis</a:t>
            </a:r>
            <a:endParaRPr lang="et-EE" dirty="0"/>
          </a:p>
        </p:txBody>
      </p:sp>
      <p:sp>
        <p:nvSpPr>
          <p:cNvPr id="5" name="Subtitle 4">
            <a:extLst>
              <a:ext uri="{FF2B5EF4-FFF2-40B4-BE49-F238E27FC236}">
                <a16:creationId xmlns:a16="http://schemas.microsoft.com/office/drawing/2014/main" id="{5FAD87CF-62EB-E24E-AAD8-2F9D12E9A7CC}"/>
              </a:ext>
            </a:extLst>
          </p:cNvPr>
          <p:cNvSpPr>
            <a:spLocks noGrp="1"/>
          </p:cNvSpPr>
          <p:nvPr>
            <p:ph type="subTitle" idx="14"/>
          </p:nvPr>
        </p:nvSpPr>
        <p:spPr/>
        <p:txBody>
          <a:bodyPr/>
          <a:lstStyle/>
          <a:p>
            <a:r>
              <a:rPr lang="et-EE" dirty="0"/>
              <a:t>Turvavöö kinnitamine bussis</a:t>
            </a:r>
          </a:p>
          <a:p>
            <a:endParaRPr lang="et-EE" dirty="0"/>
          </a:p>
        </p:txBody>
      </p:sp>
      <p:cxnSp>
        <p:nvCxnSpPr>
          <p:cNvPr id="18" name="Straight Connector 17">
            <a:extLst>
              <a:ext uri="{FF2B5EF4-FFF2-40B4-BE49-F238E27FC236}">
                <a16:creationId xmlns:a16="http://schemas.microsoft.com/office/drawing/2014/main" id="{9D0E71AA-D238-B740-9338-DBC93847055F}"/>
              </a:ext>
            </a:extLst>
          </p:cNvPr>
          <p:cNvCxnSpPr/>
          <p:nvPr/>
        </p:nvCxnSpPr>
        <p:spPr>
          <a:xfrm>
            <a:off x="9626115" y="2063818"/>
            <a:ext cx="0" cy="4355860"/>
          </a:xfrm>
          <a:prstGeom prst="line">
            <a:avLst/>
          </a:prstGeom>
          <a:ln w="12700">
            <a:prstDash val="lgDash"/>
          </a:ln>
        </p:spPr>
        <p:style>
          <a:lnRef idx="1">
            <a:schemeClr val="accent5"/>
          </a:lnRef>
          <a:fillRef idx="0">
            <a:schemeClr val="accent5"/>
          </a:fillRef>
          <a:effectRef idx="0">
            <a:schemeClr val="accent5"/>
          </a:effectRef>
          <a:fontRef idx="minor">
            <a:schemeClr val="tx1"/>
          </a:fontRef>
        </p:style>
      </p:cxnSp>
      <p:pic>
        <p:nvPicPr>
          <p:cNvPr id="6" name="Sisu kohatäide 5">
            <a:extLst>
              <a:ext uri="{FF2B5EF4-FFF2-40B4-BE49-F238E27FC236}">
                <a16:creationId xmlns:a16="http://schemas.microsoft.com/office/drawing/2014/main" id="{C7D213F1-7201-E9D6-6BE3-45A6F9A2C730}"/>
              </a:ext>
            </a:extLst>
          </p:cNvPr>
          <p:cNvPicPr>
            <a:picLocks noGrp="1" noChangeAspect="1"/>
          </p:cNvPicPr>
          <p:nvPr>
            <p:ph sz="half" idx="1"/>
          </p:nvPr>
        </p:nvPicPr>
        <p:blipFill>
          <a:blip r:embed="rId3"/>
          <a:stretch>
            <a:fillRect/>
          </a:stretch>
        </p:blipFill>
        <p:spPr>
          <a:xfrm>
            <a:off x="1357614" y="1518392"/>
            <a:ext cx="4749196" cy="4846740"/>
          </a:xfrm>
          <a:prstGeom prst="rect">
            <a:avLst/>
          </a:prstGeom>
        </p:spPr>
      </p:pic>
    </p:spTree>
    <p:extLst>
      <p:ext uri="{BB962C8B-B14F-4D97-AF65-F5344CB8AC3E}">
        <p14:creationId xmlns:p14="http://schemas.microsoft.com/office/powerpoint/2010/main" val="1047471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89BD6-1019-B54C-8125-6E00C8C9EFF7}"/>
              </a:ext>
            </a:extLst>
          </p:cNvPr>
          <p:cNvSpPr>
            <a:spLocks noGrp="1"/>
          </p:cNvSpPr>
          <p:nvPr>
            <p:ph type="ctrTitle"/>
          </p:nvPr>
        </p:nvSpPr>
        <p:spPr>
          <a:xfrm>
            <a:off x="2491667" y="3306749"/>
            <a:ext cx="9051380" cy="861238"/>
          </a:xfrm>
        </p:spPr>
        <p:txBody>
          <a:bodyPr>
            <a:normAutofit fontScale="90000"/>
          </a:bodyPr>
          <a:lstStyle/>
          <a:p>
            <a:r>
              <a:rPr lang="en-GB" dirty="0" err="1"/>
              <a:t>Helkuri</a:t>
            </a:r>
            <a:r>
              <a:rPr lang="en-GB" dirty="0"/>
              <a:t> </a:t>
            </a:r>
            <a:r>
              <a:rPr lang="en-GB" dirty="0" err="1"/>
              <a:t>kandmine</a:t>
            </a:r>
            <a:r>
              <a:rPr lang="en-GB" dirty="0"/>
              <a:t> </a:t>
            </a:r>
            <a:br>
              <a:rPr lang="en-GB" dirty="0"/>
            </a:br>
            <a:r>
              <a:rPr lang="en-GB" dirty="0" err="1"/>
              <a:t>pimeda</a:t>
            </a:r>
            <a:r>
              <a:rPr lang="en-GB" dirty="0"/>
              <a:t> </a:t>
            </a:r>
            <a:r>
              <a:rPr lang="en-GB" dirty="0" err="1"/>
              <a:t>ajal</a:t>
            </a:r>
            <a:endParaRPr lang="en-GB" dirty="0"/>
          </a:p>
        </p:txBody>
      </p:sp>
    </p:spTree>
    <p:extLst>
      <p:ext uri="{BB962C8B-B14F-4D97-AF65-F5344CB8AC3E}">
        <p14:creationId xmlns:p14="http://schemas.microsoft.com/office/powerpoint/2010/main" val="1578411573"/>
      </p:ext>
    </p:extLst>
  </p:cSld>
  <p:clrMapOvr>
    <a:masterClrMapping/>
  </p:clrMapOvr>
</p:sld>
</file>

<file path=ppt/theme/theme1.xml><?xml version="1.0" encoding="utf-8"?>
<a:theme xmlns:a="http://schemas.openxmlformats.org/drawingml/2006/main" name="TU_2018_ppt">
  <a:themeElements>
    <a:clrScheme name="TU_Diverge">
      <a:dk1>
        <a:srgbClr val="3F3F3F"/>
      </a:dk1>
      <a:lt1>
        <a:srgbClr val="FFFFFF"/>
      </a:lt1>
      <a:dk2>
        <a:srgbClr val="242424"/>
      </a:dk2>
      <a:lt2>
        <a:srgbClr val="E6E6E6"/>
      </a:lt2>
      <a:accent1>
        <a:srgbClr val="B2182B"/>
      </a:accent1>
      <a:accent2>
        <a:srgbClr val="EF8A62"/>
      </a:accent2>
      <a:accent3>
        <a:srgbClr val="FDDBC7"/>
      </a:accent3>
      <a:accent4>
        <a:srgbClr val="D1E5F0"/>
      </a:accent4>
      <a:accent5>
        <a:srgbClr val="67A9CF"/>
      </a:accent5>
      <a:accent6>
        <a:srgbClr val="2166AC"/>
      </a:accent6>
      <a:hlink>
        <a:srgbClr val="21ABF5"/>
      </a:hlink>
      <a:folHlink>
        <a:srgbClr val="EA7E89"/>
      </a:folHlink>
    </a:clrScheme>
    <a:fontScheme name="TU_2018">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E886350-2ED7-5240-BAA7-EC2F68CA8BA7}" vid="{AF605000-255F-2046-893F-40928F4C91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TU_2018_ppt</Template>
  <TotalTime>85751</TotalTime>
  <Words>4365</Words>
  <Application>Microsoft Office PowerPoint</Application>
  <PresentationFormat>Laiekraan</PresentationFormat>
  <Paragraphs>509</Paragraphs>
  <Slides>55</Slides>
  <Notes>14</Notes>
  <HiddenSlides>0</HiddenSlides>
  <MMClips>0</MMClips>
  <ScaleCrop>false</ScaleCrop>
  <HeadingPairs>
    <vt:vector size="6" baseType="variant">
      <vt:variant>
        <vt:lpstr>Kasutatud fondid</vt:lpstr>
      </vt:variant>
      <vt:variant>
        <vt:i4>3</vt:i4>
      </vt:variant>
      <vt:variant>
        <vt:lpstr>Kujundus</vt:lpstr>
      </vt:variant>
      <vt:variant>
        <vt:i4>1</vt:i4>
      </vt:variant>
      <vt:variant>
        <vt:lpstr>Slaidipealkirjad</vt:lpstr>
      </vt:variant>
      <vt:variant>
        <vt:i4>55</vt:i4>
      </vt:variant>
    </vt:vector>
  </HeadingPairs>
  <TitlesOfParts>
    <vt:vector size="59" baseType="lpstr">
      <vt:lpstr>Arial</vt:lpstr>
      <vt:lpstr>Calibri</vt:lpstr>
      <vt:lpstr>Helvetica</vt:lpstr>
      <vt:lpstr>TU_2018_ppt</vt:lpstr>
      <vt:lpstr>Laste liiklusohutus</vt:lpstr>
      <vt:lpstr>Uuringu teemad</vt:lpstr>
      <vt:lpstr>Uuringu metoodika ja vastutajad</vt:lpstr>
      <vt:lpstr>Vastajate struktuur</vt:lpstr>
      <vt:lpstr>Turvavöö kinnitamine sõidukis</vt:lpstr>
      <vt:lpstr>Turvavöö kinnitamine sõidukis</vt:lpstr>
      <vt:lpstr>Turvavöö kinnitamine sõidukis</vt:lpstr>
      <vt:lpstr>Turvavöö kinnitamine sõidukis</vt:lpstr>
      <vt:lpstr>Helkuri kandmine  pimeda ajal</vt:lpstr>
      <vt:lpstr>Helkuri kandmine pimeda ajal</vt:lpstr>
      <vt:lpstr>Helkuri kandmine pimeda ajal</vt:lpstr>
      <vt:lpstr>Elektritõukerattaga sõitmine</vt:lpstr>
      <vt:lpstr>Elektritõukerattaga sõitmine</vt:lpstr>
      <vt:lpstr>Elektritõukerattaga sõitmine</vt:lpstr>
      <vt:lpstr>Elektritõukerattaga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Jalgrattaga sõitmine</vt:lpstr>
      <vt:lpstr>Kõrvalised tegevused jalakäijana</vt:lpstr>
      <vt:lpstr>Kõrvalised tegevused jalakäijana</vt:lpstr>
      <vt:lpstr>Kõrvalised tegevused jalakäijana</vt:lpstr>
      <vt:lpstr>Kõrvalised tegevused jalakäijana</vt:lpstr>
      <vt:lpstr>Teeületus</vt:lpstr>
      <vt:lpstr>Teeületus</vt:lpstr>
      <vt:lpstr>Teeületus</vt:lpstr>
      <vt:lpstr>Teeületus</vt:lpstr>
      <vt:lpstr>Teeületus</vt:lpstr>
      <vt:lpstr>Ohutu liiklemise õpetus</vt:lpstr>
      <vt:lpstr>Ohutu liiklemise õpetus</vt:lpstr>
      <vt:lpstr>Ohutu liiklemise õpetus</vt:lpstr>
      <vt:lpstr>Ohutu liiklemise õpetus</vt:lpstr>
      <vt:lpstr>Ohutu liiklemise õpetus</vt:lpstr>
      <vt:lpstr>Ohutu liiklemise õpetus</vt:lpstr>
      <vt:lpstr>Ankeet</vt:lpstr>
      <vt:lpstr>Ankeet</vt:lpstr>
      <vt:lpstr>Ankeet</vt:lpstr>
      <vt:lpstr>Ankeet</vt:lpstr>
      <vt:lpstr>Ankeet</vt:lpstr>
      <vt:lpstr>Ankeet</vt:lpstr>
      <vt:lpstr>Ankeet</vt:lpstr>
      <vt:lpstr>Ankeet</vt:lpstr>
      <vt:lpstr>Ankeet</vt:lpstr>
      <vt:lpstr>Ankeet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Liis Grünberg</dc:creator>
  <cp:lastModifiedBy>Raul Rom</cp:lastModifiedBy>
  <cp:revision>412</cp:revision>
  <dcterms:created xsi:type="dcterms:W3CDTF">2018-03-19T11:21:32Z</dcterms:created>
  <dcterms:modified xsi:type="dcterms:W3CDTF">2022-11-07T10:57:55Z</dcterms:modified>
</cp:coreProperties>
</file>