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76" r:id="rId3"/>
    <p:sldId id="258" r:id="rId4"/>
    <p:sldId id="344" r:id="rId5"/>
    <p:sldId id="411" r:id="rId6"/>
    <p:sldId id="259" r:id="rId7"/>
    <p:sldId id="348" r:id="rId8"/>
    <p:sldId id="346" r:id="rId9"/>
    <p:sldId id="347" r:id="rId10"/>
    <p:sldId id="345" r:id="rId11"/>
    <p:sldId id="353" r:id="rId12"/>
    <p:sldId id="355" r:id="rId13"/>
    <p:sldId id="356" r:id="rId14"/>
    <p:sldId id="375" r:id="rId15"/>
    <p:sldId id="357" r:id="rId16"/>
    <p:sldId id="407" r:id="rId17"/>
    <p:sldId id="416" r:id="rId18"/>
    <p:sldId id="400" r:id="rId19"/>
    <p:sldId id="358" r:id="rId20"/>
    <p:sldId id="376" r:id="rId21"/>
    <p:sldId id="417" r:id="rId22"/>
    <p:sldId id="404" r:id="rId23"/>
    <p:sldId id="359" r:id="rId24"/>
    <p:sldId id="361" r:id="rId25"/>
    <p:sldId id="363" r:id="rId26"/>
    <p:sldId id="364" r:id="rId27"/>
    <p:sldId id="365" r:id="rId28"/>
    <p:sldId id="380" r:id="rId29"/>
    <p:sldId id="366" r:id="rId30"/>
    <p:sldId id="370" r:id="rId31"/>
    <p:sldId id="372" r:id="rId32"/>
    <p:sldId id="401" r:id="rId33"/>
    <p:sldId id="374" r:id="rId34"/>
    <p:sldId id="382" r:id="rId35"/>
    <p:sldId id="387" r:id="rId36"/>
    <p:sldId id="383" r:id="rId37"/>
    <p:sldId id="412" r:id="rId38"/>
    <p:sldId id="388" r:id="rId39"/>
    <p:sldId id="395" r:id="rId40"/>
    <p:sldId id="389" r:id="rId41"/>
    <p:sldId id="391" r:id="rId42"/>
    <p:sldId id="393" r:id="rId43"/>
    <p:sldId id="418" r:id="rId44"/>
    <p:sldId id="406" r:id="rId45"/>
    <p:sldId id="419" r:id="rId46"/>
    <p:sldId id="384" r:id="rId47"/>
    <p:sldId id="385" r:id="rId48"/>
    <p:sldId id="408" r:id="rId49"/>
    <p:sldId id="386" r:id="rId50"/>
    <p:sldId id="420" r:id="rId51"/>
    <p:sldId id="398" r:id="rId52"/>
    <p:sldId id="399" r:id="rId53"/>
    <p:sldId id="301" r:id="rId54"/>
    <p:sldId id="413" r:id="rId55"/>
    <p:sldId id="304" r:id="rId56"/>
    <p:sldId id="305" r:id="rId57"/>
    <p:sldId id="337" r:id="rId58"/>
    <p:sldId id="338" r:id="rId59"/>
    <p:sldId id="415" r:id="rId60"/>
    <p:sldId id="339" r:id="rId61"/>
    <p:sldId id="343" r:id="rId62"/>
    <p:sldId id="402" r:id="rId63"/>
    <p:sldId id="341" r:id="rId64"/>
    <p:sldId id="414" r:id="rId65"/>
    <p:sldId id="378" r:id="rId66"/>
    <p:sldId id="379" r:id="rId67"/>
    <p:sldId id="403" r:id="rId68"/>
    <p:sldId id="392" r:id="rId69"/>
  </p:sldIdLst>
  <p:sldSz cx="12192000" cy="6858000"/>
  <p:notesSz cx="7099300" cy="9385300"/>
  <p:defaultTextStyle>
    <a:defPPr>
      <a:defRPr lang="et-E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ikejaotis" id="{BB580640-F412-46E5-A8B7-9C401A981E06}">
          <p14:sldIdLst>
            <p14:sldId id="256"/>
            <p14:sldId id="276"/>
            <p14:sldId id="258"/>
            <p14:sldId id="344"/>
            <p14:sldId id="411"/>
            <p14:sldId id="259"/>
            <p14:sldId id="348"/>
            <p14:sldId id="346"/>
            <p14:sldId id="347"/>
            <p14:sldId id="345"/>
            <p14:sldId id="353"/>
            <p14:sldId id="355"/>
            <p14:sldId id="356"/>
            <p14:sldId id="375"/>
            <p14:sldId id="357"/>
            <p14:sldId id="407"/>
            <p14:sldId id="416"/>
            <p14:sldId id="400"/>
            <p14:sldId id="358"/>
            <p14:sldId id="376"/>
            <p14:sldId id="417"/>
            <p14:sldId id="404"/>
            <p14:sldId id="359"/>
            <p14:sldId id="361"/>
            <p14:sldId id="363"/>
            <p14:sldId id="364"/>
            <p14:sldId id="365"/>
            <p14:sldId id="380"/>
            <p14:sldId id="366"/>
            <p14:sldId id="370"/>
            <p14:sldId id="372"/>
            <p14:sldId id="401"/>
            <p14:sldId id="374"/>
            <p14:sldId id="382"/>
            <p14:sldId id="387"/>
            <p14:sldId id="383"/>
            <p14:sldId id="412"/>
            <p14:sldId id="388"/>
            <p14:sldId id="395"/>
            <p14:sldId id="389"/>
            <p14:sldId id="391"/>
            <p14:sldId id="393"/>
            <p14:sldId id="418"/>
            <p14:sldId id="406"/>
            <p14:sldId id="419"/>
            <p14:sldId id="384"/>
            <p14:sldId id="385"/>
            <p14:sldId id="408"/>
            <p14:sldId id="386"/>
            <p14:sldId id="420"/>
            <p14:sldId id="398"/>
            <p14:sldId id="399"/>
            <p14:sldId id="301"/>
            <p14:sldId id="413"/>
            <p14:sldId id="304"/>
            <p14:sldId id="305"/>
            <p14:sldId id="337"/>
            <p14:sldId id="338"/>
            <p14:sldId id="415"/>
            <p14:sldId id="339"/>
            <p14:sldId id="343"/>
            <p14:sldId id="402"/>
            <p14:sldId id="341"/>
            <p14:sldId id="414"/>
            <p14:sldId id="378"/>
            <p14:sldId id="379"/>
            <p14:sldId id="403"/>
            <p14:sldId id="39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orient="horz" pos="22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is Grünberg" initials="LG" lastIdx="2" clrIdx="0">
    <p:extLst>
      <p:ext uri="{19B8F6BF-5375-455C-9EA6-DF929625EA0E}">
        <p15:presenceInfo xmlns:p15="http://schemas.microsoft.com/office/powerpoint/2012/main" userId="6ddec8af903642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1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563" autoAdjust="0"/>
    <p:restoredTop sz="86435"/>
  </p:normalViewPr>
  <p:slideViewPr>
    <p:cSldViewPr snapToGrid="0">
      <p:cViewPr varScale="1">
        <p:scale>
          <a:sx n="54" d="100"/>
          <a:sy n="54" d="100"/>
        </p:scale>
        <p:origin x="62" y="494"/>
      </p:cViewPr>
      <p:guideLst>
        <p:guide orient="horz" pos="2160"/>
        <p:guide pos="3840"/>
        <p:guide orient="horz" pos="2260"/>
      </p:guideLst>
    </p:cSldViewPr>
  </p:slideViewPr>
  <p:outlineViewPr>
    <p:cViewPr>
      <p:scale>
        <a:sx n="33" d="100"/>
        <a:sy n="33" d="100"/>
      </p:scale>
      <p:origin x="0" y="-966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Liis\Documents\TUAS\Transpordiamet\09%20Jalgrattaga%20liiklemine%20-%20OB\2022%2009%20Jalgrattaga%20liiklemine%20joonised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solidFill>
                <a:latin typeface="Helvetica" pitchFamily="2" charset="0"/>
                <a:ea typeface="+mn-ea"/>
                <a:cs typeface="+mn-cs"/>
              </a:defRPr>
            </a:pPr>
            <a:r>
              <a:rPr lang="en-US" sz="1100"/>
              <a:t>Jalgratta ohutusvarustuse </a:t>
            </a:r>
          </a:p>
          <a:p>
            <a:pPr>
              <a:defRPr sz="1100" b="1"/>
            </a:pPr>
            <a:r>
              <a:rPr lang="en-US" sz="1100"/>
              <a:t>olemasolu pimeda ajal</a:t>
            </a:r>
          </a:p>
          <a:p>
            <a:pPr>
              <a:defRPr sz="1100" b="1"/>
            </a:pPr>
            <a:r>
              <a:rPr lang="en-US" sz="1100"/>
              <a:t>n=sõidavad pimeda ajal</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Helvetica" pitchFamily="2" charset="0"/>
              <a:ea typeface="+mn-ea"/>
              <a:cs typeface="+mn-cs"/>
            </a:defRPr>
          </a:pPr>
          <a:endParaRPr lang="et-EE"/>
        </a:p>
      </c:txPr>
    </c:title>
    <c:autoTitleDeleted val="0"/>
    <c:plotArea>
      <c:layout>
        <c:manualLayout>
          <c:layoutTarget val="inner"/>
          <c:xMode val="edge"/>
          <c:yMode val="edge"/>
          <c:x val="0.32655635853737464"/>
          <c:y val="0.21741397792132716"/>
          <c:w val="0.60493064394347962"/>
          <c:h val="0.71758133583266459"/>
        </c:manualLayout>
      </c:layout>
      <c:barChart>
        <c:barDir val="bar"/>
        <c:grouping val="clustered"/>
        <c:varyColors val="0"/>
        <c:ser>
          <c:idx val="0"/>
          <c:order val="0"/>
          <c:tx>
            <c:strRef>
              <c:f>data!$C$220</c:f>
              <c:strCache>
                <c:ptCount val="1"/>
                <c:pt idx="0">
                  <c:v>2022, n=177</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data!$B$221:$B$224</c:f>
              <c:strCache>
                <c:ptCount val="4"/>
                <c:pt idx="0">
                  <c:v>Ees valge tuli</c:v>
                </c:pt>
                <c:pt idx="1">
                  <c:v>Taga punane tuli</c:v>
                </c:pt>
                <c:pt idx="2">
                  <c:v>Ei põle kumbki</c:v>
                </c:pt>
                <c:pt idx="3">
                  <c:v>Ei oska öelda</c:v>
                </c:pt>
              </c:strCache>
            </c:strRef>
          </c:cat>
          <c:val>
            <c:numRef>
              <c:f>data!$C$221:$C$224</c:f>
              <c:numCache>
                <c:formatCode>0</c:formatCode>
                <c:ptCount val="4"/>
                <c:pt idx="0">
                  <c:v>77.962970736576224</c:v>
                </c:pt>
                <c:pt idx="1">
                  <c:v>74.516930699443492</c:v>
                </c:pt>
                <c:pt idx="2">
                  <c:v>16.872998211748332</c:v>
                </c:pt>
                <c:pt idx="3">
                  <c:v>2.9241163450340868</c:v>
                </c:pt>
              </c:numCache>
            </c:numRef>
          </c:val>
          <c:extLst>
            <c:ext xmlns:c16="http://schemas.microsoft.com/office/drawing/2014/chart" uri="{C3380CC4-5D6E-409C-BE32-E72D297353CC}">
              <c16:uniqueId val="{00000000-52E2-47B0-991A-79E2B963F52E}"/>
            </c:ext>
          </c:extLst>
        </c:ser>
        <c:ser>
          <c:idx val="1"/>
          <c:order val="1"/>
          <c:tx>
            <c:strRef>
              <c:f>data!$D$220</c:f>
              <c:strCache>
                <c:ptCount val="1"/>
                <c:pt idx="0">
                  <c:v>2021, n=189</c:v>
                </c:pt>
              </c:strCache>
            </c:strRef>
          </c:tx>
          <c:spPr>
            <a:solidFill>
              <a:srgbClr val="EF8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data!$B$221:$B$224</c:f>
              <c:strCache>
                <c:ptCount val="4"/>
                <c:pt idx="0">
                  <c:v>Ees valge tuli</c:v>
                </c:pt>
                <c:pt idx="1">
                  <c:v>Taga punane tuli</c:v>
                </c:pt>
                <c:pt idx="2">
                  <c:v>Ei põle kumbki</c:v>
                </c:pt>
                <c:pt idx="3">
                  <c:v>Ei oska öelda</c:v>
                </c:pt>
              </c:strCache>
            </c:strRef>
          </c:cat>
          <c:val>
            <c:numRef>
              <c:f>data!$D$221:$D$224</c:f>
              <c:numCache>
                <c:formatCode>0</c:formatCode>
                <c:ptCount val="4"/>
                <c:pt idx="0">
                  <c:v>80.558532334987447</c:v>
                </c:pt>
                <c:pt idx="1">
                  <c:v>78.082500232571277</c:v>
                </c:pt>
                <c:pt idx="2">
                  <c:v>14.063584164408175</c:v>
                </c:pt>
                <c:pt idx="3">
                  <c:v>1.6034612614248229</c:v>
                </c:pt>
              </c:numCache>
            </c:numRef>
          </c:val>
          <c:extLst>
            <c:ext xmlns:c16="http://schemas.microsoft.com/office/drawing/2014/chart" uri="{C3380CC4-5D6E-409C-BE32-E72D297353CC}">
              <c16:uniqueId val="{00000001-52E2-47B0-991A-79E2B963F52E}"/>
            </c:ext>
          </c:extLst>
        </c:ser>
        <c:ser>
          <c:idx val="2"/>
          <c:order val="2"/>
          <c:tx>
            <c:strRef>
              <c:f>data!$E$220</c:f>
              <c:strCache>
                <c:ptCount val="1"/>
                <c:pt idx="0">
                  <c:v>2020, n=203</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elvetica" pitchFamily="2" charset="0"/>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data!$B$221:$B$224</c:f>
              <c:strCache>
                <c:ptCount val="4"/>
                <c:pt idx="0">
                  <c:v>Ees valge tuli</c:v>
                </c:pt>
                <c:pt idx="1">
                  <c:v>Taga punane tuli</c:v>
                </c:pt>
                <c:pt idx="2">
                  <c:v>Ei põle kumbki</c:v>
                </c:pt>
                <c:pt idx="3">
                  <c:v>Ei oska öelda</c:v>
                </c:pt>
              </c:strCache>
            </c:strRef>
          </c:cat>
          <c:val>
            <c:numRef>
              <c:f>data!$E$221:$E$224</c:f>
              <c:numCache>
                <c:formatCode>0</c:formatCode>
                <c:ptCount val="4"/>
                <c:pt idx="0">
                  <c:v>80.184210804542758</c:v>
                </c:pt>
                <c:pt idx="1">
                  <c:v>77.005523661395486</c:v>
                </c:pt>
                <c:pt idx="2">
                  <c:v>14.180962139590367</c:v>
                </c:pt>
                <c:pt idx="3">
                  <c:v>1.1041081130994717</c:v>
                </c:pt>
              </c:numCache>
            </c:numRef>
          </c:val>
          <c:extLst>
            <c:ext xmlns:c16="http://schemas.microsoft.com/office/drawing/2014/chart" uri="{C3380CC4-5D6E-409C-BE32-E72D297353CC}">
              <c16:uniqueId val="{00000002-52E2-47B0-991A-79E2B963F52E}"/>
            </c:ext>
          </c:extLst>
        </c:ser>
        <c:dLbls>
          <c:dLblPos val="outEnd"/>
          <c:showLegendKey val="0"/>
          <c:showVal val="1"/>
          <c:showCatName val="0"/>
          <c:showSerName val="0"/>
          <c:showPercent val="0"/>
          <c:showBubbleSize val="0"/>
        </c:dLbls>
        <c:gapWidth val="50"/>
        <c:axId val="1895046175"/>
        <c:axId val="1895531375"/>
      </c:barChart>
      <c:catAx>
        <c:axId val="1895046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531375"/>
        <c:crosses val="autoZero"/>
        <c:auto val="1"/>
        <c:lblAlgn val="ctr"/>
        <c:lblOffset val="100"/>
        <c:noMultiLvlLbl val="0"/>
      </c:catAx>
      <c:valAx>
        <c:axId val="1895531375"/>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895046175"/>
        <c:crosses val="autoZero"/>
        <c:crossBetween val="between"/>
        <c:majorUnit val="25"/>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legend>
    <c:plotVisOnly val="1"/>
    <c:dispBlanksAs val="gap"/>
    <c:showDLblsOverMax val="0"/>
    <c:extLst/>
  </c:chart>
  <c:spPr>
    <a:solidFill>
      <a:schemeClr val="bg1"/>
    </a:solidFill>
    <a:ln w="9525" cap="flat" cmpd="sng" algn="ctr">
      <a:noFill/>
      <a:round/>
    </a:ln>
    <a:effectLst/>
  </c:spPr>
  <c:txPr>
    <a:bodyPr/>
    <a:lstStyle/>
    <a:p>
      <a:pPr>
        <a:defRPr sz="1100">
          <a:solidFill>
            <a:schemeClr val="tx1"/>
          </a:solidFill>
          <a:latin typeface="Helvetica" pitchFamily="2" charset="0"/>
        </a:defRPr>
      </a:pPr>
      <a:endParaRPr lang="et-EE"/>
    </a:p>
  </c:txPr>
  <c:externalData r:id="rId4">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t-EE"/>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E4329087-B8E6-5F44-BBC6-D1D3F01F08B3}" type="datetimeFigureOut">
              <a:rPr lang="et-EE" smtClean="0"/>
              <a:t>07.10.2022</a:t>
            </a:fld>
            <a:endParaRPr lang="et-EE"/>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t-EE"/>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t-EE"/>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EDC80EF8-E9CB-E84D-AF08-51E28286EE44}" type="slidenum">
              <a:rPr lang="et-EE" smtClean="0"/>
              <a:t>‹#›</a:t>
            </a:fld>
            <a:endParaRPr lang="et-EE"/>
          </a:p>
        </p:txBody>
      </p:sp>
    </p:spTree>
    <p:extLst>
      <p:ext uri="{BB962C8B-B14F-4D97-AF65-F5344CB8AC3E}">
        <p14:creationId xmlns:p14="http://schemas.microsoft.com/office/powerpoint/2010/main" val="266524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EDC80EF8-E9CB-E84D-AF08-51E28286EE44}" type="slidenum">
              <a:rPr lang="et-EE" smtClean="0"/>
              <a:t>2</a:t>
            </a:fld>
            <a:endParaRPr lang="et-EE"/>
          </a:p>
        </p:txBody>
      </p:sp>
    </p:spTree>
    <p:extLst>
      <p:ext uri="{BB962C8B-B14F-4D97-AF65-F5344CB8AC3E}">
        <p14:creationId xmlns:p14="http://schemas.microsoft.com/office/powerpoint/2010/main" val="745904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52</a:t>
            </a:fld>
            <a:endParaRPr lang="et-EE"/>
          </a:p>
        </p:txBody>
      </p:sp>
    </p:spTree>
    <p:extLst>
      <p:ext uri="{BB962C8B-B14F-4D97-AF65-F5344CB8AC3E}">
        <p14:creationId xmlns:p14="http://schemas.microsoft.com/office/powerpoint/2010/main" val="1745255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66</a:t>
            </a:fld>
            <a:endParaRPr lang="et-EE"/>
          </a:p>
        </p:txBody>
      </p:sp>
    </p:spTree>
    <p:extLst>
      <p:ext uri="{BB962C8B-B14F-4D97-AF65-F5344CB8AC3E}">
        <p14:creationId xmlns:p14="http://schemas.microsoft.com/office/powerpoint/2010/main" val="3972794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67</a:t>
            </a:fld>
            <a:endParaRPr lang="et-EE"/>
          </a:p>
        </p:txBody>
      </p:sp>
    </p:spTree>
    <p:extLst>
      <p:ext uri="{BB962C8B-B14F-4D97-AF65-F5344CB8AC3E}">
        <p14:creationId xmlns:p14="http://schemas.microsoft.com/office/powerpoint/2010/main" val="1675905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68</a:t>
            </a:fld>
            <a:endParaRPr lang="et-EE"/>
          </a:p>
        </p:txBody>
      </p:sp>
    </p:spTree>
    <p:extLst>
      <p:ext uri="{BB962C8B-B14F-4D97-AF65-F5344CB8AC3E}">
        <p14:creationId xmlns:p14="http://schemas.microsoft.com/office/powerpoint/2010/main" val="194495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11</a:t>
            </a:fld>
            <a:endParaRPr lang="et-EE"/>
          </a:p>
        </p:txBody>
      </p:sp>
    </p:spTree>
    <p:extLst>
      <p:ext uri="{BB962C8B-B14F-4D97-AF65-F5344CB8AC3E}">
        <p14:creationId xmlns:p14="http://schemas.microsoft.com/office/powerpoint/2010/main" val="304775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31</a:t>
            </a:fld>
            <a:endParaRPr lang="et-EE"/>
          </a:p>
        </p:txBody>
      </p:sp>
    </p:spTree>
    <p:extLst>
      <p:ext uri="{BB962C8B-B14F-4D97-AF65-F5344CB8AC3E}">
        <p14:creationId xmlns:p14="http://schemas.microsoft.com/office/powerpoint/2010/main" val="411591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EDC80EF8-E9CB-E84D-AF08-51E28286EE44}" type="slidenum">
              <a:rPr lang="et-EE" smtClean="0"/>
              <a:t>36</a:t>
            </a:fld>
            <a:endParaRPr lang="et-EE"/>
          </a:p>
        </p:txBody>
      </p:sp>
    </p:spTree>
    <p:extLst>
      <p:ext uri="{BB962C8B-B14F-4D97-AF65-F5344CB8AC3E}">
        <p14:creationId xmlns:p14="http://schemas.microsoft.com/office/powerpoint/2010/main" val="80023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EDC80EF8-E9CB-E84D-AF08-51E28286EE44}" type="slidenum">
              <a:rPr lang="et-EE" smtClean="0"/>
              <a:t>39</a:t>
            </a:fld>
            <a:endParaRPr lang="et-EE"/>
          </a:p>
        </p:txBody>
      </p:sp>
    </p:spTree>
    <p:extLst>
      <p:ext uri="{BB962C8B-B14F-4D97-AF65-F5344CB8AC3E}">
        <p14:creationId xmlns:p14="http://schemas.microsoft.com/office/powerpoint/2010/main" val="88495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40</a:t>
            </a:fld>
            <a:endParaRPr lang="et-EE"/>
          </a:p>
        </p:txBody>
      </p:sp>
    </p:spTree>
    <p:extLst>
      <p:ext uri="{BB962C8B-B14F-4D97-AF65-F5344CB8AC3E}">
        <p14:creationId xmlns:p14="http://schemas.microsoft.com/office/powerpoint/2010/main" val="2589886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41</a:t>
            </a:fld>
            <a:endParaRPr lang="et-EE"/>
          </a:p>
        </p:txBody>
      </p:sp>
    </p:spTree>
    <p:extLst>
      <p:ext uri="{BB962C8B-B14F-4D97-AF65-F5344CB8AC3E}">
        <p14:creationId xmlns:p14="http://schemas.microsoft.com/office/powerpoint/2010/main" val="334824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42</a:t>
            </a:fld>
            <a:endParaRPr lang="et-EE"/>
          </a:p>
        </p:txBody>
      </p:sp>
    </p:spTree>
    <p:extLst>
      <p:ext uri="{BB962C8B-B14F-4D97-AF65-F5344CB8AC3E}">
        <p14:creationId xmlns:p14="http://schemas.microsoft.com/office/powerpoint/2010/main" val="3992320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DC80EF8-E9CB-E84D-AF08-51E28286EE44}" type="slidenum">
              <a:rPr lang="et-EE" smtClean="0"/>
              <a:t>44</a:t>
            </a:fld>
            <a:endParaRPr lang="et-EE"/>
          </a:p>
        </p:txBody>
      </p:sp>
    </p:spTree>
    <p:extLst>
      <p:ext uri="{BB962C8B-B14F-4D97-AF65-F5344CB8AC3E}">
        <p14:creationId xmlns:p14="http://schemas.microsoft.com/office/powerpoint/2010/main" val="2299632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itel Pilt vasakul">
    <p:bg>
      <p:bgPr>
        <a:solidFill>
          <a:schemeClr val="bg1"/>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575999" y="0"/>
            <a:ext cx="4408923" cy="6858000"/>
          </a:xfrm>
          <a:custGeom>
            <a:avLst/>
            <a:gdLst>
              <a:gd name="connsiteX0" fmla="*/ 0 w 4408923"/>
              <a:gd name="connsiteY0" fmla="*/ 0 h 6858000"/>
              <a:gd name="connsiteX1" fmla="*/ 4408923 w 4408923"/>
              <a:gd name="connsiteY1" fmla="*/ 0 h 6858000"/>
              <a:gd name="connsiteX2" fmla="*/ 4408923 w 4408923"/>
              <a:gd name="connsiteY2" fmla="*/ 6858000 h 6858000"/>
              <a:gd name="connsiteX3" fmla="*/ 0 w 4408923"/>
              <a:gd name="connsiteY3" fmla="*/ 6858000 h 6858000"/>
              <a:gd name="connsiteX4" fmla="*/ 0 w 4408923"/>
              <a:gd name="connsiteY4" fmla="*/ 6034725 h 6858000"/>
              <a:gd name="connsiteX5" fmla="*/ 208 w 4408923"/>
              <a:gd name="connsiteY5" fmla="*/ 6034804 h 6858000"/>
              <a:gd name="connsiteX6" fmla="*/ 376702 w 4408923"/>
              <a:gd name="connsiteY6" fmla="*/ 6098185 h 6858000"/>
              <a:gd name="connsiteX7" fmla="*/ 1681141 w 4408923"/>
              <a:gd name="connsiteY7" fmla="*/ 4860459 h 6858000"/>
              <a:gd name="connsiteX8" fmla="*/ 460294 w 4408923"/>
              <a:gd name="connsiteY8" fmla="*/ 3540207 h 6858000"/>
              <a:gd name="connsiteX9" fmla="*/ 387188 w 4408923"/>
              <a:gd name="connsiteY9" fmla="*/ 3538866 h 6858000"/>
              <a:gd name="connsiteX10" fmla="*/ 10193 w 4408923"/>
              <a:gd name="connsiteY10" fmla="*/ 3599167 h 6858000"/>
              <a:gd name="connsiteX11" fmla="*/ 0 w 4408923"/>
              <a:gd name="connsiteY11" fmla="*/ 3602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923" h="6858000">
                <a:moveTo>
                  <a:pt x="0" y="0"/>
                </a:moveTo>
                <a:lnTo>
                  <a:pt x="4408923" y="0"/>
                </a:lnTo>
                <a:lnTo>
                  <a:pt x="4408923" y="6858000"/>
                </a:lnTo>
                <a:lnTo>
                  <a:pt x="0" y="6858000"/>
                </a:lnTo>
                <a:lnTo>
                  <a:pt x="0" y="6034725"/>
                </a:lnTo>
                <a:lnTo>
                  <a:pt x="208" y="6034804"/>
                </a:lnTo>
                <a:cubicBezTo>
                  <a:pt x="118918" y="6073701"/>
                  <a:pt x="245346" y="6095777"/>
                  <a:pt x="376702" y="6098185"/>
                </a:cubicBezTo>
                <a:cubicBezTo>
                  <a:pt x="1077218" y="6111027"/>
                  <a:pt x="1658225" y="5559734"/>
                  <a:pt x="1681141" y="4860459"/>
                </a:cubicBezTo>
                <a:cubicBezTo>
                  <a:pt x="1704060" y="4161093"/>
                  <a:pt x="1160249" y="3573003"/>
                  <a:pt x="460294" y="3540207"/>
                </a:cubicBezTo>
                <a:lnTo>
                  <a:pt x="387188" y="3538866"/>
                </a:lnTo>
                <a:cubicBezTo>
                  <a:pt x="255819" y="3540201"/>
                  <a:pt x="129216" y="3561243"/>
                  <a:pt x="10193" y="3599167"/>
                </a:cubicBezTo>
                <a:lnTo>
                  <a:pt x="0" y="3602972"/>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5736841" y="2533153"/>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a:p>
        </p:txBody>
      </p:sp>
      <p:sp>
        <p:nvSpPr>
          <p:cNvPr id="8" name="Subtitle 2"/>
          <p:cNvSpPr>
            <a:spLocks noGrp="1"/>
          </p:cNvSpPr>
          <p:nvPr>
            <p:ph type="subTitle" idx="1"/>
          </p:nvPr>
        </p:nvSpPr>
        <p:spPr>
          <a:xfrm>
            <a:off x="5736839" y="5059254"/>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01" y="3538801"/>
            <a:ext cx="1974433" cy="2567689"/>
          </a:xfrm>
          <a:prstGeom prst="rect">
            <a:avLst/>
          </a:prstGeom>
        </p:spPr>
      </p:pic>
    </p:spTree>
    <p:extLst>
      <p:ext uri="{BB962C8B-B14F-4D97-AF65-F5344CB8AC3E}">
        <p14:creationId xmlns:p14="http://schemas.microsoft.com/office/powerpoint/2010/main" val="84737620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itel pilt paremal">
    <p:bg>
      <p:bgPr>
        <a:solidFill>
          <a:schemeClr val="bg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7783513" y="0"/>
            <a:ext cx="4408487" cy="6867525"/>
          </a:xfrm>
          <a:custGeom>
            <a:avLst/>
            <a:gdLst>
              <a:gd name="connsiteX0" fmla="*/ 0 w 4408487"/>
              <a:gd name="connsiteY0" fmla="*/ 0 h 6867525"/>
              <a:gd name="connsiteX1" fmla="*/ 4408487 w 4408487"/>
              <a:gd name="connsiteY1" fmla="*/ 0 h 6867525"/>
              <a:gd name="connsiteX2" fmla="*/ 4408487 w 4408487"/>
              <a:gd name="connsiteY2" fmla="*/ 6867525 h 6867525"/>
              <a:gd name="connsiteX3" fmla="*/ 0 w 4408487"/>
              <a:gd name="connsiteY3" fmla="*/ 6867525 h 6867525"/>
              <a:gd name="connsiteX4" fmla="*/ 0 w 4408487"/>
              <a:gd name="connsiteY4" fmla="*/ 6032186 h 6867525"/>
              <a:gd name="connsiteX5" fmla="*/ 108414 w 4408487"/>
              <a:gd name="connsiteY5" fmla="*/ 6062418 h 6867525"/>
              <a:gd name="connsiteX6" fmla="*/ 365715 w 4408487"/>
              <a:gd name="connsiteY6" fmla="*/ 6094106 h 6867525"/>
              <a:gd name="connsiteX7" fmla="*/ 1685089 w 4408487"/>
              <a:gd name="connsiteY7" fmla="*/ 4855586 h 6867525"/>
              <a:gd name="connsiteX8" fmla="*/ 456140 w 4408487"/>
              <a:gd name="connsiteY8" fmla="*/ 3527283 h 6867525"/>
              <a:gd name="connsiteX9" fmla="*/ 395862 w 4408487"/>
              <a:gd name="connsiteY9" fmla="*/ 3525881 h 6867525"/>
              <a:gd name="connsiteX10" fmla="*/ 15171 w 4408487"/>
              <a:gd name="connsiteY10" fmla="*/ 3582733 h 6867525"/>
              <a:gd name="connsiteX11" fmla="*/ 0 w 4408487"/>
              <a:gd name="connsiteY11" fmla="*/ 3588214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487" h="6867525">
                <a:moveTo>
                  <a:pt x="0" y="0"/>
                </a:moveTo>
                <a:lnTo>
                  <a:pt x="4408487" y="0"/>
                </a:lnTo>
                <a:lnTo>
                  <a:pt x="4408487" y="6867525"/>
                </a:lnTo>
                <a:lnTo>
                  <a:pt x="0" y="6867525"/>
                </a:lnTo>
                <a:lnTo>
                  <a:pt x="0" y="6032186"/>
                </a:lnTo>
                <a:lnTo>
                  <a:pt x="108414" y="6062418"/>
                </a:lnTo>
                <a:cubicBezTo>
                  <a:pt x="191366" y="6081203"/>
                  <a:pt x="277410" y="6092051"/>
                  <a:pt x="365715" y="6094106"/>
                </a:cubicBezTo>
                <a:cubicBezTo>
                  <a:pt x="1071950" y="6110541"/>
                  <a:pt x="1660107" y="5558428"/>
                  <a:pt x="1685089" y="4855586"/>
                </a:cubicBezTo>
                <a:cubicBezTo>
                  <a:pt x="1710082" y="4152430"/>
                  <a:pt x="1162112" y="3560159"/>
                  <a:pt x="456140" y="3527283"/>
                </a:cubicBezTo>
                <a:lnTo>
                  <a:pt x="395862" y="3525881"/>
                </a:lnTo>
                <a:cubicBezTo>
                  <a:pt x="263387" y="3525881"/>
                  <a:pt x="135534" y="3545773"/>
                  <a:pt x="15171" y="3582733"/>
                </a:cubicBezTo>
                <a:lnTo>
                  <a:pt x="0" y="3588214"/>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1033103" y="2432434"/>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7355" y="3521459"/>
            <a:ext cx="1982054" cy="2577600"/>
          </a:xfrm>
          <a:prstGeom prst="rect">
            <a:avLst/>
          </a:prstGeom>
        </p:spPr>
      </p:pic>
    </p:spTree>
    <p:extLst>
      <p:ext uri="{BB962C8B-B14F-4D97-AF65-F5344CB8AC3E}">
        <p14:creationId xmlns:p14="http://schemas.microsoft.com/office/powerpoint/2010/main" val="4633486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itel pilttaust tekst vasak">
    <p:bg>
      <p:bgPr>
        <a:solidFill>
          <a:schemeClr val="bg1"/>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11000284"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07/10/22</a:t>
            </a:fld>
            <a:endParaRPr lang="en-GB" sz="1404">
              <a:solidFill>
                <a:schemeClr val="bg2">
                  <a:lumMod val="95000"/>
                </a:schemeClr>
              </a:solidFill>
            </a:endParaRPr>
          </a:p>
        </p:txBody>
      </p:sp>
      <p:sp>
        <p:nvSpPr>
          <p:cNvPr id="2" name="Title 1"/>
          <p:cNvSpPr>
            <a:spLocks noGrp="1"/>
          </p:cNvSpPr>
          <p:nvPr>
            <p:ph type="ctrTitle"/>
          </p:nvPr>
        </p:nvSpPr>
        <p:spPr>
          <a:xfrm>
            <a:off x="1033103" y="2327659"/>
            <a:ext cx="6121239" cy="2387600"/>
          </a:xfrm>
        </p:spPr>
        <p:txBody>
          <a:bodyPr anchor="b"/>
          <a:lstStyle>
            <a:lvl1pPr algn="l">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94240691"/>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itel pilttaust tekst parem">
    <p:bg>
      <p:bgPr>
        <a:solidFill>
          <a:schemeClr val="bg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686792"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07/10/22</a:t>
            </a:fld>
            <a:endParaRPr lang="en-GB" sz="1404">
              <a:solidFill>
                <a:schemeClr val="bg2">
                  <a:lumMod val="95000"/>
                </a:schemeClr>
              </a:solidFill>
            </a:endParaRPr>
          </a:p>
        </p:txBody>
      </p:sp>
      <p:sp>
        <p:nvSpPr>
          <p:cNvPr id="2" name="Title 1"/>
          <p:cNvSpPr>
            <a:spLocks noGrp="1"/>
          </p:cNvSpPr>
          <p:nvPr>
            <p:ph type="ctrTitle"/>
          </p:nvPr>
        </p:nvSpPr>
        <p:spPr>
          <a:xfrm>
            <a:off x="5550513" y="2327659"/>
            <a:ext cx="6121239" cy="2387600"/>
          </a:xfrm>
        </p:spPr>
        <p:txBody>
          <a:bodyPr anchor="b"/>
          <a:lstStyle>
            <a:lvl1pPr algn="r">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5550513" y="4989511"/>
            <a:ext cx="6121239" cy="1559261"/>
          </a:xfrm>
        </p:spPr>
        <p:txBody>
          <a:bodyPr/>
          <a:lstStyle>
            <a:lvl1pPr marL="0" indent="0" algn="r">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2038704683"/>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itel vahele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20371" y="2573079"/>
            <a:ext cx="9051380" cy="861238"/>
          </a:xfrm>
        </p:spPr>
        <p:txBody>
          <a:bodyPr anchor="b"/>
          <a:lstStyle>
            <a:lvl1pPr algn="l">
              <a:defRPr lang="en-GB" sz="6000" b="1" i="0" u="none" strike="noStrike" baseline="0" smtClean="0">
                <a:solidFill>
                  <a:srgbClr val="AA1E3C"/>
                </a:solidFill>
                <a:latin typeface="Helvetica" panose="020B0604020202030204" pitchFamily="34" charset="0"/>
              </a:defRPr>
            </a:lvl1pPr>
          </a:lstStyle>
          <a:p>
            <a:r>
              <a:rPr lang="en-US"/>
              <a:t>Click to edit Master title style</a:t>
            </a:r>
            <a:endParaRPr lang="et-EE" dirty="0"/>
          </a:p>
        </p:txBody>
      </p:sp>
      <p:sp>
        <p:nvSpPr>
          <p:cNvPr id="8" name="Subtitle 2"/>
          <p:cNvSpPr>
            <a:spLocks noGrp="1"/>
          </p:cNvSpPr>
          <p:nvPr>
            <p:ph type="subTitle" idx="1"/>
          </p:nvPr>
        </p:nvSpPr>
        <p:spPr>
          <a:xfrm>
            <a:off x="2620371" y="3452844"/>
            <a:ext cx="9051380" cy="794602"/>
          </a:xfrm>
        </p:spPr>
        <p:txBody>
          <a:bodyPr>
            <a:normAutofit/>
          </a:bodyPr>
          <a:lstStyle>
            <a:lvl1pPr marL="0" indent="0" algn="l">
              <a:buNone/>
              <a:defRPr sz="60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62" y="2169001"/>
            <a:ext cx="1972111" cy="2567689"/>
          </a:xfrm>
          <a:prstGeom prst="rect">
            <a:avLst/>
          </a:prstGeom>
        </p:spPr>
      </p:pic>
    </p:spTree>
    <p:extLst>
      <p:ext uri="{BB962C8B-B14F-4D97-AF65-F5344CB8AC3E}">
        <p14:creationId xmlns:p14="http://schemas.microsoft.com/office/powerpoint/2010/main" val="1248446753"/>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laid üks sisukast">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a:p>
        </p:txBody>
      </p:sp>
      <p:sp>
        <p:nvSpPr>
          <p:cNvPr id="10" name="Content Placeholder 2"/>
          <p:cNvSpPr>
            <a:spLocks noGrp="1"/>
          </p:cNvSpPr>
          <p:nvPr>
            <p:ph sz="half" idx="1"/>
          </p:nvPr>
        </p:nvSpPr>
        <p:spPr>
          <a:xfrm>
            <a:off x="1302488" y="1499191"/>
            <a:ext cx="10051312"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0139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Slaid kaks sisuka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t-EE" dirty="0" err="1"/>
              <a:t>kljahsdkljhalkjshd</a:t>
            </a:r>
            <a:endParaRPr lang="et-EE" dirty="0"/>
          </a:p>
        </p:txBody>
      </p:sp>
      <p:sp>
        <p:nvSpPr>
          <p:cNvPr id="3" name="Content Placeholder 2"/>
          <p:cNvSpPr>
            <a:spLocks noGrp="1"/>
          </p:cNvSpPr>
          <p:nvPr>
            <p:ph sz="half" idx="1"/>
          </p:nvPr>
        </p:nvSpPr>
        <p:spPr>
          <a:xfrm>
            <a:off x="1302488"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a:p>
        </p:txBody>
      </p:sp>
      <p:sp>
        <p:nvSpPr>
          <p:cNvPr id="11" name="Content Placeholder 2"/>
          <p:cNvSpPr>
            <a:spLocks noGrp="1"/>
          </p:cNvSpPr>
          <p:nvPr>
            <p:ph sz="half" idx="13"/>
          </p:nvPr>
        </p:nvSpPr>
        <p:spPr>
          <a:xfrm>
            <a:off x="6493800"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08186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laid kolm sisukasti">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
        <p:nvSpPr>
          <p:cNvPr id="7" name="Content Placeholder 2"/>
          <p:cNvSpPr>
            <a:spLocks noGrp="1"/>
          </p:cNvSpPr>
          <p:nvPr>
            <p:ph sz="half" idx="1"/>
          </p:nvPr>
        </p:nvSpPr>
        <p:spPr>
          <a:xfrm>
            <a:off x="1302487" y="1499191"/>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3" name="Content Placeholder 2"/>
          <p:cNvSpPr>
            <a:spLocks noGrp="1"/>
          </p:cNvSpPr>
          <p:nvPr>
            <p:ph sz="half" idx="15"/>
          </p:nvPr>
        </p:nvSpPr>
        <p:spPr>
          <a:xfrm>
            <a:off x="4708144" y="1499190"/>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Content Placeholder 2"/>
          <p:cNvSpPr>
            <a:spLocks noGrp="1"/>
          </p:cNvSpPr>
          <p:nvPr>
            <p:ph sz="half" idx="16"/>
          </p:nvPr>
        </p:nvSpPr>
        <p:spPr>
          <a:xfrm>
            <a:off x="8113801" y="1499189"/>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Tree>
    <p:extLst>
      <p:ext uri="{BB962C8B-B14F-4D97-AF65-F5344CB8AC3E}">
        <p14:creationId xmlns:p14="http://schemas.microsoft.com/office/powerpoint/2010/main" val="120614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2488" y="365125"/>
            <a:ext cx="10051312" cy="1325563"/>
          </a:xfrm>
          <a:prstGeom prst="rect">
            <a:avLst/>
          </a:prstGeom>
        </p:spPr>
        <p:txBody>
          <a:bodyPr vert="horz" lIns="91440" tIns="45720" rIns="91440" bIns="45720" rtlCol="0" anchor="ctr">
            <a:normAutofit/>
          </a:bodyPr>
          <a:lstStyle/>
          <a:p>
            <a:r>
              <a:rPr lang="en-US"/>
              <a:t>Click to edit Master title style</a:t>
            </a:r>
            <a:endParaRPr lang="et-EE" dirty="0"/>
          </a:p>
        </p:txBody>
      </p:sp>
      <p:sp>
        <p:nvSpPr>
          <p:cNvPr id="3" name="Text Placeholder 2"/>
          <p:cNvSpPr>
            <a:spLocks noGrp="1"/>
          </p:cNvSpPr>
          <p:nvPr>
            <p:ph type="body" idx="1"/>
          </p:nvPr>
        </p:nvSpPr>
        <p:spPr>
          <a:xfrm>
            <a:off x="1302488" y="1825625"/>
            <a:ext cx="1005131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6" name="Slide Number Placeholder 5"/>
          <p:cNvSpPr>
            <a:spLocks noGrp="1"/>
          </p:cNvSpPr>
          <p:nvPr>
            <p:ph type="sldNum" sz="quarter" idx="4"/>
          </p:nvPr>
        </p:nvSpPr>
        <p:spPr>
          <a:xfrm>
            <a:off x="186072" y="6031614"/>
            <a:ext cx="452104" cy="365125"/>
          </a:xfrm>
          <a:prstGeom prst="rect">
            <a:avLst/>
          </a:prstGeom>
        </p:spPr>
        <p:txBody>
          <a:bodyPr vert="horz" lIns="91440" tIns="45720" rIns="91440" bIns="45720" rtlCol="0" anchor="ctr"/>
          <a:lstStyle>
            <a:lvl1pPr algn="r">
              <a:defRPr sz="1200">
                <a:solidFill>
                  <a:schemeClr val="bg1"/>
                </a:solidFill>
              </a:defRPr>
            </a:lvl1pPr>
          </a:lstStyle>
          <a:p>
            <a:fld id="{9C3A84B4-50EE-4E03-B6D7-AB5456BA3390}" type="slidenum">
              <a:rPr lang="et-EE" smtClean="0"/>
              <a:pPr/>
              <a:t>‹#›</a:t>
            </a:fld>
            <a:endParaRPr lang="et-EE"/>
          </a:p>
        </p:txBody>
      </p:sp>
    </p:spTree>
    <p:extLst>
      <p:ext uri="{BB962C8B-B14F-4D97-AF65-F5344CB8AC3E}">
        <p14:creationId xmlns:p14="http://schemas.microsoft.com/office/powerpoint/2010/main" val="35824380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52" r:id="rId7"/>
    <p:sldLayoutId id="2147483666" r:id="rId8"/>
  </p:sldLayoutIdLst>
  <p:hf hdr="0" ftr="0" dt="0"/>
  <p:txStyles>
    <p:titleStyle>
      <a:lvl1pPr algn="l" defTabSz="914377" rtl="0" eaLnBrk="1" latinLnBrk="0" hangingPunct="1">
        <a:lnSpc>
          <a:spcPct val="90000"/>
        </a:lnSpc>
        <a:spcBef>
          <a:spcPct val="0"/>
        </a:spcBef>
        <a:buNone/>
        <a:defRPr sz="5000" kern="1200">
          <a:solidFill>
            <a:srgbClr val="A01E28"/>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5.xml"/><Relationship Id="rId7" Type="http://schemas.openxmlformats.org/officeDocument/2006/relationships/slide" Target="slide4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5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liis@turu-uuringute.ee"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59.png"/><Relationship Id="rId4" Type="http://schemas.openxmlformats.org/officeDocument/2006/relationships/hyperlink" Target="https://www.transpordiamet.ee/kergliikurite-ohutus"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s://www.transpordiamet.ee/kergliikurite-ohutu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p:cNvSpPr>
            <a:spLocks noGrp="1"/>
          </p:cNvSpPr>
          <p:nvPr>
            <p:ph type="ctrTitle"/>
          </p:nvPr>
        </p:nvSpPr>
        <p:spPr/>
        <p:txBody>
          <a:bodyPr>
            <a:normAutofit/>
          </a:bodyPr>
          <a:lstStyle/>
          <a:p>
            <a:r>
              <a:rPr lang="en-GB" sz="4800" dirty="0" err="1"/>
              <a:t>Jalgratta</a:t>
            </a:r>
            <a:r>
              <a:rPr lang="en-GB" sz="4800" dirty="0"/>
              <a:t> </a:t>
            </a:r>
            <a:r>
              <a:rPr lang="en-GB" sz="4800" dirty="0" err="1"/>
              <a:t>ja</a:t>
            </a:r>
            <a:r>
              <a:rPr lang="en-GB" sz="4800" dirty="0"/>
              <a:t> </a:t>
            </a:r>
            <a:r>
              <a:rPr lang="en-GB" sz="4800" dirty="0" err="1"/>
              <a:t>elektritõukerattaga</a:t>
            </a:r>
            <a:r>
              <a:rPr lang="en-GB" sz="4800" dirty="0"/>
              <a:t> </a:t>
            </a:r>
            <a:r>
              <a:rPr lang="en-GB" sz="4800" dirty="0" err="1"/>
              <a:t>liiklemine</a:t>
            </a:r>
            <a:endParaRPr lang="en-GB" sz="4800" dirty="0"/>
          </a:p>
        </p:txBody>
      </p:sp>
      <p:sp>
        <p:nvSpPr>
          <p:cNvPr id="68" name="Subtitle 67"/>
          <p:cNvSpPr>
            <a:spLocks noGrp="1"/>
          </p:cNvSpPr>
          <p:nvPr>
            <p:ph type="subTitle" idx="1"/>
          </p:nvPr>
        </p:nvSpPr>
        <p:spPr/>
        <p:txBody>
          <a:bodyPr/>
          <a:lstStyle/>
          <a:p>
            <a:r>
              <a:rPr lang="en-GB" dirty="0" err="1"/>
              <a:t>Transpordiamet</a:t>
            </a:r>
            <a:endParaRPr lang="en-GB" dirty="0"/>
          </a:p>
          <a:p>
            <a:r>
              <a:rPr lang="en-GB" dirty="0"/>
              <a:t>09/202</a:t>
            </a:r>
            <a:r>
              <a:rPr lang="et-EE" dirty="0"/>
              <a:t>2</a:t>
            </a:r>
            <a:endParaRPr lang="en-GB" dirty="0"/>
          </a:p>
        </p:txBody>
      </p:sp>
      <p:pic>
        <p:nvPicPr>
          <p:cNvPr id="34" name="Picture Placeholder 33">
            <a:extLst>
              <a:ext uri="{FF2B5EF4-FFF2-40B4-BE49-F238E27FC236}">
                <a16:creationId xmlns:a16="http://schemas.microsoft.com/office/drawing/2014/main" id="{BB8C33FD-7DA6-6047-8F90-CF0CFDFB6DA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894" r="25894"/>
          <a:stretch>
            <a:fillRect/>
          </a:stretch>
        </p:blipFill>
        <p:spPr/>
      </p:pic>
    </p:spTree>
    <p:extLst>
      <p:ext uri="{BB962C8B-B14F-4D97-AF65-F5344CB8AC3E}">
        <p14:creationId xmlns:p14="http://schemas.microsoft.com/office/powerpoint/2010/main" val="2088540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9BD6-1019-B54C-8125-6E00C8C9EFF7}"/>
              </a:ext>
            </a:extLst>
          </p:cNvPr>
          <p:cNvSpPr>
            <a:spLocks noGrp="1"/>
          </p:cNvSpPr>
          <p:nvPr>
            <p:ph type="ctrTitle"/>
          </p:nvPr>
        </p:nvSpPr>
        <p:spPr>
          <a:xfrm>
            <a:off x="2557041" y="3393821"/>
            <a:ext cx="9051380" cy="861238"/>
          </a:xfrm>
        </p:spPr>
        <p:txBody>
          <a:bodyPr>
            <a:normAutofit fontScale="90000"/>
          </a:bodyPr>
          <a:lstStyle/>
          <a:p>
            <a:r>
              <a:rPr lang="en-GB" dirty="0" err="1"/>
              <a:t>Jalgrattaga</a:t>
            </a:r>
            <a:r>
              <a:rPr lang="en-GB" dirty="0"/>
              <a:t> </a:t>
            </a:r>
            <a:r>
              <a:rPr lang="en-GB" dirty="0" err="1"/>
              <a:t>liiklemine</a:t>
            </a:r>
            <a:r>
              <a:rPr lang="en-GB" dirty="0"/>
              <a:t> TÄISKASVANUTE seas</a:t>
            </a:r>
          </a:p>
        </p:txBody>
      </p:sp>
    </p:spTree>
    <p:extLst>
      <p:ext uri="{BB962C8B-B14F-4D97-AF65-F5344CB8AC3E}">
        <p14:creationId xmlns:p14="http://schemas.microsoft.com/office/powerpoint/2010/main" val="59345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3006D-5FA3-E244-928C-8C7E1E779B4D}"/>
              </a:ext>
            </a:extLst>
          </p:cNvPr>
          <p:cNvSpPr>
            <a:spLocks noGrp="1"/>
          </p:cNvSpPr>
          <p:nvPr>
            <p:ph sz="half" idx="1"/>
          </p:nvPr>
        </p:nvSpPr>
        <p:spPr/>
        <p:txBody>
          <a:bodyPr>
            <a:normAutofit/>
          </a:bodyPr>
          <a:lstStyle/>
          <a:p>
            <a:r>
              <a:rPr lang="et-EE" dirty="0">
                <a:solidFill>
                  <a:schemeClr val="accent1"/>
                </a:solidFill>
              </a:rPr>
              <a:t>Viimase 12 kuu jooksul on jalgrattaga sõitnud 54% elanikkonnast so 95% tõenäosusega 594 600 ± 34 000 inimest. </a:t>
            </a:r>
            <a:r>
              <a:rPr lang="et-EE" dirty="0"/>
              <a:t>Jalgrattaga sõitjate osakaal on võrreldes eelmiste aastatega jäänud samale tasemele (Slaid 12).</a:t>
            </a:r>
          </a:p>
          <a:p>
            <a:r>
              <a:rPr lang="et-EE" dirty="0"/>
              <a:t>Jalgrattaga sõidavad sagedamini mehed, eestlased, kuni 49-aastased ja, kõrgharidusega ja kõrgemasse sissetulekugruppi </a:t>
            </a:r>
            <a:r>
              <a:rPr lang="et-EE" dirty="0" err="1"/>
              <a:t>kuulujad</a:t>
            </a:r>
            <a:r>
              <a:rPr lang="et-EE" dirty="0"/>
              <a:t>; harvemini naised, muukeelsed elanikud ja üle 50-aastased (Slaid 12).</a:t>
            </a:r>
          </a:p>
          <a:p>
            <a:r>
              <a:rPr lang="et-EE" dirty="0"/>
              <a:t>Pea 2/3 jalgrattureist kasutavad liiklemiseks linna- või hübriidratast ehk nn </a:t>
            </a:r>
            <a:r>
              <a:rPr lang="et-EE" dirty="0">
                <a:solidFill>
                  <a:schemeClr val="accent1"/>
                </a:solidFill>
              </a:rPr>
              <a:t>tänavasõidu ratast </a:t>
            </a:r>
            <a:r>
              <a:rPr lang="et-EE" dirty="0"/>
              <a:t>(Slaid 13), sagedamini naised ja väiksemat linnaliste piirkondade elanikud. Pea kolmandik jalgratturitest kasutab </a:t>
            </a:r>
            <a:r>
              <a:rPr lang="et-EE" dirty="0">
                <a:solidFill>
                  <a:schemeClr val="accent1"/>
                </a:solidFill>
              </a:rPr>
              <a:t>maastikuratas </a:t>
            </a:r>
            <a:r>
              <a:rPr lang="et-EE" dirty="0"/>
              <a:t>ja kuuendik </a:t>
            </a:r>
            <a:r>
              <a:rPr lang="et-EE" dirty="0">
                <a:solidFill>
                  <a:schemeClr val="accent1"/>
                </a:solidFill>
              </a:rPr>
              <a:t>maanteeratas, </a:t>
            </a:r>
            <a:r>
              <a:rPr lang="et-EE" dirty="0"/>
              <a:t>mõlemad leiavad kasutamist sagedamini meeste seas ning mõlemat kasutatakse sagedamini sportimiseks. Trikiratta ehk</a:t>
            </a:r>
            <a:r>
              <a:rPr lang="et-EE" dirty="0">
                <a:solidFill>
                  <a:schemeClr val="accent1"/>
                </a:solidFill>
              </a:rPr>
              <a:t> BMX-i </a:t>
            </a:r>
            <a:r>
              <a:rPr lang="et-EE" dirty="0"/>
              <a:t>kasutajaid on vaid 0,5% ja </a:t>
            </a:r>
            <a:r>
              <a:rPr lang="et-EE" dirty="0">
                <a:solidFill>
                  <a:schemeClr val="accent1"/>
                </a:solidFill>
              </a:rPr>
              <a:t>elektriratta</a:t>
            </a:r>
            <a:r>
              <a:rPr lang="et-EE" dirty="0"/>
              <a:t> kasutajaid 11%. Elektriratta kasutajate osakaal tasapisi suureneb (ca 66 tuhat). Mitme erinevat tüüpi rattaga on viimase 12 kuu jooksul sõitnud enam kui iga viies rattur.</a:t>
            </a:r>
          </a:p>
          <a:p>
            <a:r>
              <a:rPr lang="et-EE" dirty="0"/>
              <a:t>Enam kui pooled jalgratturid sõitsid sel aastal jalgrattaga hinnanguliselt</a:t>
            </a:r>
            <a:r>
              <a:rPr lang="et-EE" dirty="0">
                <a:solidFill>
                  <a:schemeClr val="accent1"/>
                </a:solidFill>
              </a:rPr>
              <a:t> kuni 100 kilomeetrit </a:t>
            </a:r>
            <a:r>
              <a:rPr lang="et-EE" dirty="0"/>
              <a:t>(sagedamini naised), 25% 100-300 kilomeetrit ja ülejäänud rohkem (Slaid 13). Tulemused pole ajas oluliselt muutunud.</a:t>
            </a:r>
          </a:p>
          <a:p>
            <a:r>
              <a:rPr lang="et-EE" dirty="0"/>
              <a:t>Jalgratast kasutab </a:t>
            </a:r>
            <a:r>
              <a:rPr lang="et-EE" dirty="0">
                <a:solidFill>
                  <a:schemeClr val="accent1"/>
                </a:solidFill>
              </a:rPr>
              <a:t>2/3 ajaviiteks</a:t>
            </a:r>
            <a:r>
              <a:rPr lang="et-EE" dirty="0"/>
              <a:t>, pea pooled transpordivahendina ja veidi vähem kui neljandik sportimiseks (Slaid 14). Eristub, et jalgratast kasutavad sagedamini:</a:t>
            </a:r>
          </a:p>
          <a:p>
            <a:pPr lvl="1"/>
            <a:r>
              <a:rPr lang="et-EE" dirty="0"/>
              <a:t>ajaviiteks - tallinlased,  </a:t>
            </a:r>
          </a:p>
          <a:p>
            <a:pPr lvl="1"/>
            <a:r>
              <a:rPr lang="et-EE" dirty="0"/>
              <a:t>transpordivahendina - 15-34-aastased ja inimesed, kel pole kokkupuudet liikluseeskirjadega (59%),</a:t>
            </a:r>
          </a:p>
          <a:p>
            <a:pPr lvl="1"/>
            <a:r>
              <a:rPr lang="et-EE" dirty="0"/>
              <a:t>sportimiseks - mehed, 25-49-aastased kasutades selleks sagedamini maastikuratast (46%). </a:t>
            </a:r>
          </a:p>
          <a:p>
            <a:r>
              <a:rPr lang="et-EE" dirty="0"/>
              <a:t>Linnaliste ja maapiirkondade võrdluses olulisi erinevusi ei ilmnenud (Slaid 14). </a:t>
            </a:r>
          </a:p>
          <a:p>
            <a:endParaRPr lang="et-EE" dirty="0"/>
          </a:p>
          <a:p>
            <a:endParaRPr lang="et-EE" dirty="0"/>
          </a:p>
          <a:p>
            <a:endParaRPr lang="et-EE" dirty="0"/>
          </a:p>
          <a:p>
            <a:endParaRPr lang="et-EE" dirty="0"/>
          </a:p>
        </p:txBody>
      </p:sp>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dirty="0"/>
              <a:t>Jalgrattaga liiklemine täiskasvanute seas</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dirty="0"/>
              <a:t>Jalgrattaga sõitmine (Slaid 12-14)</a:t>
            </a:r>
          </a:p>
        </p:txBody>
      </p:sp>
    </p:spTree>
    <p:extLst>
      <p:ext uri="{BB962C8B-B14F-4D97-AF65-F5344CB8AC3E}">
        <p14:creationId xmlns:p14="http://schemas.microsoft.com/office/powerpoint/2010/main" val="3518264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u kohatäide 5">
            <a:extLst>
              <a:ext uri="{FF2B5EF4-FFF2-40B4-BE49-F238E27FC236}">
                <a16:creationId xmlns:a16="http://schemas.microsoft.com/office/drawing/2014/main" id="{51378015-1323-5471-5AFC-86C87BB8DBD0}"/>
              </a:ext>
            </a:extLst>
          </p:cNvPr>
          <p:cNvPicPr>
            <a:picLocks noGrp="1" noChangeAspect="1"/>
          </p:cNvPicPr>
          <p:nvPr>
            <p:ph sz="half" idx="13"/>
          </p:nvPr>
        </p:nvPicPr>
        <p:blipFill>
          <a:blip r:embed="rId2"/>
          <a:stretch>
            <a:fillRect/>
          </a:stretch>
        </p:blipFill>
        <p:spPr>
          <a:xfrm>
            <a:off x="6627905" y="1498600"/>
            <a:ext cx="4592453" cy="4886325"/>
          </a:xfrm>
          <a:prstGeom prst="rect">
            <a:avLst/>
          </a:prstGeom>
        </p:spPr>
      </p:pic>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dirty="0"/>
              <a:t>Jalgrattaga liiklemine täiskasvanute seas</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lstStyle/>
          <a:p>
            <a:r>
              <a:rPr lang="et-EE" dirty="0"/>
              <a:t>Jalgrattaga sõitmine</a:t>
            </a:r>
          </a:p>
        </p:txBody>
      </p:sp>
      <p:cxnSp>
        <p:nvCxnSpPr>
          <p:cNvPr id="17" name="Straight Connector 16">
            <a:extLst>
              <a:ext uri="{FF2B5EF4-FFF2-40B4-BE49-F238E27FC236}">
                <a16:creationId xmlns:a16="http://schemas.microsoft.com/office/drawing/2014/main" id="{85C50935-1397-CC4F-9505-D19BD4AB0DA3}"/>
              </a:ext>
            </a:extLst>
          </p:cNvPr>
          <p:cNvCxnSpPr>
            <a:cxnSpLocks/>
          </p:cNvCxnSpPr>
          <p:nvPr/>
        </p:nvCxnSpPr>
        <p:spPr>
          <a:xfrm>
            <a:off x="9613123" y="1999281"/>
            <a:ext cx="0" cy="4122549"/>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pic>
        <p:nvPicPr>
          <p:cNvPr id="7" name="Sisu kohatäide 6">
            <a:extLst>
              <a:ext uri="{FF2B5EF4-FFF2-40B4-BE49-F238E27FC236}">
                <a16:creationId xmlns:a16="http://schemas.microsoft.com/office/drawing/2014/main" id="{440B2DC0-AF2A-7488-C48E-4D92C6F4F363}"/>
              </a:ext>
            </a:extLst>
          </p:cNvPr>
          <p:cNvPicPr>
            <a:picLocks noGrp="1" noChangeAspect="1"/>
          </p:cNvPicPr>
          <p:nvPr>
            <p:ph sz="half" idx="1"/>
          </p:nvPr>
        </p:nvPicPr>
        <p:blipFill>
          <a:blip r:embed="rId3"/>
          <a:stretch>
            <a:fillRect/>
          </a:stretch>
        </p:blipFill>
        <p:spPr>
          <a:xfrm>
            <a:off x="1387471" y="1498600"/>
            <a:ext cx="4689482" cy="4886325"/>
          </a:xfrm>
          <a:prstGeom prst="rect">
            <a:avLst/>
          </a:prstGeom>
        </p:spPr>
      </p:pic>
    </p:spTree>
    <p:extLst>
      <p:ext uri="{BB962C8B-B14F-4D97-AF65-F5344CB8AC3E}">
        <p14:creationId xmlns:p14="http://schemas.microsoft.com/office/powerpoint/2010/main" val="3052087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dirty="0"/>
              <a:t>Jalgrattaga liiklemine täiskasvanute seas</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lstStyle/>
          <a:p>
            <a:r>
              <a:rPr lang="et-EE" dirty="0"/>
              <a:t>Jalgratta tüüp ja kilometraaž</a:t>
            </a:r>
          </a:p>
        </p:txBody>
      </p:sp>
      <p:pic>
        <p:nvPicPr>
          <p:cNvPr id="11" name="Sisu kohatäide 10">
            <a:extLst>
              <a:ext uri="{FF2B5EF4-FFF2-40B4-BE49-F238E27FC236}">
                <a16:creationId xmlns:a16="http://schemas.microsoft.com/office/drawing/2014/main" id="{7F76C164-8047-374B-2801-236B5DACB9F4}"/>
              </a:ext>
            </a:extLst>
          </p:cNvPr>
          <p:cNvPicPr>
            <a:picLocks noGrp="1" noChangeAspect="1"/>
          </p:cNvPicPr>
          <p:nvPr>
            <p:ph sz="half" idx="13"/>
          </p:nvPr>
        </p:nvPicPr>
        <p:blipFill>
          <a:blip r:embed="rId2"/>
          <a:stretch>
            <a:fillRect/>
          </a:stretch>
        </p:blipFill>
        <p:spPr>
          <a:xfrm>
            <a:off x="6622356" y="1498600"/>
            <a:ext cx="4603551" cy="4886325"/>
          </a:xfrm>
          <a:prstGeom prst="rect">
            <a:avLst/>
          </a:prstGeom>
        </p:spPr>
      </p:pic>
      <p:pic>
        <p:nvPicPr>
          <p:cNvPr id="6" name="Sisu kohatäide 5">
            <a:extLst>
              <a:ext uri="{FF2B5EF4-FFF2-40B4-BE49-F238E27FC236}">
                <a16:creationId xmlns:a16="http://schemas.microsoft.com/office/drawing/2014/main" id="{18677789-AD4E-EA42-7C8A-05ABEDC5723A}"/>
              </a:ext>
            </a:extLst>
          </p:cNvPr>
          <p:cNvPicPr>
            <a:picLocks noGrp="1" noChangeAspect="1"/>
          </p:cNvPicPr>
          <p:nvPr>
            <p:ph sz="half" idx="1"/>
          </p:nvPr>
        </p:nvPicPr>
        <p:blipFill>
          <a:blip r:embed="rId3"/>
          <a:stretch>
            <a:fillRect/>
          </a:stretch>
        </p:blipFill>
        <p:spPr>
          <a:xfrm>
            <a:off x="1398017" y="1498600"/>
            <a:ext cx="4668390" cy="4886325"/>
          </a:xfrm>
          <a:prstGeom prst="rect">
            <a:avLst/>
          </a:prstGeom>
        </p:spPr>
      </p:pic>
    </p:spTree>
    <p:extLst>
      <p:ext uri="{BB962C8B-B14F-4D97-AF65-F5344CB8AC3E}">
        <p14:creationId xmlns:p14="http://schemas.microsoft.com/office/powerpoint/2010/main" val="2250891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dirty="0"/>
              <a:t>Jalgrattaga liiklemine täiskasvanute seas</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normAutofit/>
          </a:bodyPr>
          <a:lstStyle/>
          <a:p>
            <a:r>
              <a:rPr lang="et-EE" dirty="0"/>
              <a:t>Kasutamise eesmärk</a:t>
            </a:r>
          </a:p>
        </p:txBody>
      </p:sp>
      <p:pic>
        <p:nvPicPr>
          <p:cNvPr id="7" name="Sisu kohatäide 6">
            <a:extLst>
              <a:ext uri="{FF2B5EF4-FFF2-40B4-BE49-F238E27FC236}">
                <a16:creationId xmlns:a16="http://schemas.microsoft.com/office/drawing/2014/main" id="{31FECE4C-7B5F-43B6-39EA-3340287E39DC}"/>
              </a:ext>
            </a:extLst>
          </p:cNvPr>
          <p:cNvPicPr>
            <a:picLocks noGrp="1" noChangeAspect="1"/>
          </p:cNvPicPr>
          <p:nvPr>
            <p:ph sz="half" idx="1"/>
          </p:nvPr>
        </p:nvPicPr>
        <p:blipFill>
          <a:blip r:embed="rId2"/>
          <a:stretch>
            <a:fillRect/>
          </a:stretch>
        </p:blipFill>
        <p:spPr>
          <a:xfrm>
            <a:off x="1392769" y="1498600"/>
            <a:ext cx="4678886" cy="4886325"/>
          </a:xfrm>
          <a:prstGeom prst="rect">
            <a:avLst/>
          </a:prstGeom>
        </p:spPr>
      </p:pic>
      <p:pic>
        <p:nvPicPr>
          <p:cNvPr id="11" name="Sisu kohatäide 10">
            <a:extLst>
              <a:ext uri="{FF2B5EF4-FFF2-40B4-BE49-F238E27FC236}">
                <a16:creationId xmlns:a16="http://schemas.microsoft.com/office/drawing/2014/main" id="{AC4BD8F9-3753-9528-F5DB-5923B64E4246}"/>
              </a:ext>
            </a:extLst>
          </p:cNvPr>
          <p:cNvPicPr>
            <a:picLocks noGrp="1" noChangeAspect="1"/>
          </p:cNvPicPr>
          <p:nvPr>
            <p:ph sz="half" idx="13"/>
          </p:nvPr>
        </p:nvPicPr>
        <p:blipFill>
          <a:blip r:embed="rId3"/>
          <a:stretch>
            <a:fillRect/>
          </a:stretch>
        </p:blipFill>
        <p:spPr>
          <a:xfrm>
            <a:off x="6658705" y="1498600"/>
            <a:ext cx="4530852" cy="4886325"/>
          </a:xfrm>
          <a:prstGeom prst="rect">
            <a:avLst/>
          </a:prstGeom>
        </p:spPr>
      </p:pic>
    </p:spTree>
    <p:extLst>
      <p:ext uri="{BB962C8B-B14F-4D97-AF65-F5344CB8AC3E}">
        <p14:creationId xmlns:p14="http://schemas.microsoft.com/office/powerpoint/2010/main" val="2672678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dirty="0"/>
              <a:t>Jalgrattaga liiklemine täiskasvanute seas</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lstStyle/>
          <a:p>
            <a:r>
              <a:rPr lang="et-EE" dirty="0"/>
              <a:t>Peamiselt sõidetavad teed (Slaidid 15-16)</a:t>
            </a:r>
          </a:p>
        </p:txBody>
      </p:sp>
      <p:sp>
        <p:nvSpPr>
          <p:cNvPr id="6" name="TextBox 5">
            <a:extLst>
              <a:ext uri="{FF2B5EF4-FFF2-40B4-BE49-F238E27FC236}">
                <a16:creationId xmlns:a16="http://schemas.microsoft.com/office/drawing/2014/main" id="{66F18710-037E-B149-A918-EAF5A629EEF9}"/>
              </a:ext>
            </a:extLst>
          </p:cNvPr>
          <p:cNvSpPr txBox="1"/>
          <p:nvPr/>
        </p:nvSpPr>
        <p:spPr>
          <a:xfrm>
            <a:off x="6328144" y="6506606"/>
            <a:ext cx="5346916" cy="215444"/>
          </a:xfrm>
          <a:prstGeom prst="rect">
            <a:avLst/>
          </a:prstGeom>
          <a:noFill/>
        </p:spPr>
        <p:txBody>
          <a:bodyPr wrap="square" rtlCol="0">
            <a:spAutoFit/>
          </a:bodyPr>
          <a:lstStyle/>
          <a:p>
            <a:r>
              <a:rPr lang="et-EE" sz="800" dirty="0"/>
              <a:t>* </a:t>
            </a:r>
            <a:r>
              <a:rPr lang="et-EE" sz="800" dirty="0" err="1"/>
              <a:t>Kergliiklusteedel</a:t>
            </a:r>
            <a:r>
              <a:rPr lang="et-EE" sz="800" dirty="0"/>
              <a:t> – enne 2019. aastat</a:t>
            </a:r>
          </a:p>
        </p:txBody>
      </p:sp>
      <p:pic>
        <p:nvPicPr>
          <p:cNvPr id="9" name="Sisu kohatäide 6">
            <a:extLst>
              <a:ext uri="{FF2B5EF4-FFF2-40B4-BE49-F238E27FC236}">
                <a16:creationId xmlns:a16="http://schemas.microsoft.com/office/drawing/2014/main" id="{F039A91D-D0D5-ED98-DA17-0E394F7DFC4A}"/>
              </a:ext>
            </a:extLst>
          </p:cNvPr>
          <p:cNvPicPr>
            <a:picLocks noGrp="1" noChangeAspect="1"/>
          </p:cNvPicPr>
          <p:nvPr>
            <p:ph sz="half" idx="13"/>
          </p:nvPr>
        </p:nvPicPr>
        <p:blipFill>
          <a:blip r:embed="rId2"/>
          <a:stretch>
            <a:fillRect/>
          </a:stretch>
        </p:blipFill>
        <p:spPr>
          <a:xfrm>
            <a:off x="6592673" y="1498600"/>
            <a:ext cx="4662917" cy="4886325"/>
          </a:xfrm>
          <a:prstGeom prst="rect">
            <a:avLst/>
          </a:prstGeom>
        </p:spPr>
      </p:pic>
      <p:sp>
        <p:nvSpPr>
          <p:cNvPr id="12" name="Sisu kohatäide 11">
            <a:extLst>
              <a:ext uri="{FF2B5EF4-FFF2-40B4-BE49-F238E27FC236}">
                <a16:creationId xmlns:a16="http://schemas.microsoft.com/office/drawing/2014/main" id="{47CC844A-05FE-FD32-852F-3E314A101BD9}"/>
              </a:ext>
            </a:extLst>
          </p:cNvPr>
          <p:cNvSpPr>
            <a:spLocks noGrp="1"/>
          </p:cNvSpPr>
          <p:nvPr>
            <p:ph sz="half" idx="1"/>
          </p:nvPr>
        </p:nvSpPr>
        <p:spPr>
          <a:xfrm>
            <a:off x="1302488" y="1499191"/>
            <a:ext cx="4860000" cy="5222859"/>
          </a:xfrm>
        </p:spPr>
        <p:txBody>
          <a:bodyPr>
            <a:normAutofit fontScale="92500" lnSpcReduction="20000"/>
          </a:bodyPr>
          <a:lstStyle/>
          <a:p>
            <a:r>
              <a:rPr lang="et-EE" dirty="0"/>
              <a:t>Jalgrattaga sõidetakse kõige enam </a:t>
            </a:r>
            <a:r>
              <a:rPr lang="et-EE" dirty="0">
                <a:solidFill>
                  <a:schemeClr val="accent1"/>
                </a:solidFill>
              </a:rPr>
              <a:t>vastava liiklusmärgiga tähistatud jalgratta- ja jalgteedel</a:t>
            </a:r>
            <a:r>
              <a:rPr lang="et-EE" dirty="0"/>
              <a:t> (60%), ligikaudu pooled linna või asula teedel, kõnniteedel ja metsateedel, veidi vähem kui kolmandik maanteedel (väljaspool linna või asulat) (. Maanteel sõitjate osakaal on tavapärasest madalamal tasemel. </a:t>
            </a:r>
          </a:p>
          <a:p>
            <a:r>
              <a:rPr lang="et-EE" dirty="0"/>
              <a:t>Liikluseeskirjadest mitteteadlikud sõidavad jalgrattaga peamiselt kõnniteel sagedamini kui neist mitteteadlikud, muus osas  võrdluses olulisi erinevusi ei ilmnenud (Slaid 16). </a:t>
            </a:r>
          </a:p>
          <a:p>
            <a:r>
              <a:rPr lang="et-EE" dirty="0"/>
              <a:t>Kui linnaelanikud (eriti Tallinn, Tartu ja Pärnu) sõidavad jalgrattaga enam vastavalt tähistatud jalgratta- ja jalgteedel ning kõnniteedel ning vähem maanteel, siis maapiirkondade elanikel on see vastupidi (Slaid 16).</a:t>
            </a:r>
          </a:p>
          <a:p>
            <a:r>
              <a:rPr lang="et-EE" dirty="0"/>
              <a:t>Erinevaid teid kasutavad jalgrattaga sõitmiseks keskmisest sagedamini ka järgmised grupid:</a:t>
            </a:r>
          </a:p>
          <a:p>
            <a:pPr lvl="1"/>
            <a:r>
              <a:rPr lang="et-EE" dirty="0">
                <a:solidFill>
                  <a:schemeClr val="accent1"/>
                </a:solidFill>
              </a:rPr>
              <a:t>vastava liiklusmärgiga tähistatud jalgratta- ja jalgteid </a:t>
            </a:r>
            <a:r>
              <a:rPr lang="et-EE" dirty="0"/>
              <a:t>– muukeelsed, 25-34-aastased, linnade elanikud ja elektri- kui ka tänavasõiduratta kasutajad;</a:t>
            </a:r>
          </a:p>
          <a:p>
            <a:pPr lvl="1"/>
            <a:r>
              <a:rPr lang="et-EE" dirty="0">
                <a:solidFill>
                  <a:schemeClr val="accent1"/>
                </a:solidFill>
              </a:rPr>
              <a:t>kõnniteid </a:t>
            </a:r>
            <a:r>
              <a:rPr lang="et-EE" dirty="0"/>
              <a:t>– 15-34-aastased, linnade, eelkõige Tallinna elanikud; elektriratta kasutajad ja jalgratast transpordivahendina kasutavad ratturid;</a:t>
            </a:r>
            <a:endParaRPr lang="et-EE" dirty="0">
              <a:solidFill>
                <a:schemeClr val="accent1"/>
              </a:solidFill>
            </a:endParaRPr>
          </a:p>
          <a:p>
            <a:pPr lvl="1"/>
            <a:r>
              <a:rPr lang="et-EE" dirty="0">
                <a:solidFill>
                  <a:schemeClr val="accent1"/>
                </a:solidFill>
              </a:rPr>
              <a:t>linna- ja asulateid</a:t>
            </a:r>
            <a:r>
              <a:rPr lang="et-EE" dirty="0"/>
              <a:t> – mehed, väiksemate linnaliste piirkondade elanikud, jalgratast transpordivahendina kasutavad ratturid;</a:t>
            </a:r>
          </a:p>
          <a:p>
            <a:pPr lvl="1"/>
            <a:r>
              <a:rPr lang="et-EE" dirty="0">
                <a:solidFill>
                  <a:schemeClr val="accent1"/>
                </a:solidFill>
              </a:rPr>
              <a:t>metsateid</a:t>
            </a:r>
            <a:r>
              <a:rPr lang="et-EE" dirty="0"/>
              <a:t> – mehed, 35-49-aastased maastikuratast kasutajad ja ratast sportimiseks kui ka ajaviiteks kasutavad ratturid;</a:t>
            </a:r>
          </a:p>
          <a:p>
            <a:pPr lvl="1"/>
            <a:r>
              <a:rPr lang="et-EE" dirty="0">
                <a:solidFill>
                  <a:schemeClr val="accent1"/>
                </a:solidFill>
              </a:rPr>
              <a:t>maanteid</a:t>
            </a:r>
            <a:r>
              <a:rPr lang="et-EE" dirty="0"/>
              <a:t> – eestikeelsed, üle 50-aastased, maapiirkondade elanikud ja maanteeratta kasutajad.</a:t>
            </a:r>
          </a:p>
        </p:txBody>
      </p:sp>
    </p:spTree>
    <p:extLst>
      <p:ext uri="{BB962C8B-B14F-4D97-AF65-F5344CB8AC3E}">
        <p14:creationId xmlns:p14="http://schemas.microsoft.com/office/powerpoint/2010/main" val="1291968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dirty="0"/>
              <a:t>Jalgrattaga liiklemine täiskasvanute seas</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lstStyle/>
          <a:p>
            <a:r>
              <a:rPr lang="et-EE" dirty="0"/>
              <a:t>Peamiselt sõidetavad teed</a:t>
            </a:r>
          </a:p>
        </p:txBody>
      </p:sp>
      <p:sp>
        <p:nvSpPr>
          <p:cNvPr id="6" name="TextBox 5">
            <a:extLst>
              <a:ext uri="{FF2B5EF4-FFF2-40B4-BE49-F238E27FC236}">
                <a16:creationId xmlns:a16="http://schemas.microsoft.com/office/drawing/2014/main" id="{66F18710-037E-B149-A918-EAF5A629EEF9}"/>
              </a:ext>
            </a:extLst>
          </p:cNvPr>
          <p:cNvSpPr txBox="1"/>
          <p:nvPr/>
        </p:nvSpPr>
        <p:spPr>
          <a:xfrm>
            <a:off x="1302488" y="6384118"/>
            <a:ext cx="5346916" cy="215444"/>
          </a:xfrm>
          <a:prstGeom prst="rect">
            <a:avLst/>
          </a:prstGeom>
          <a:noFill/>
        </p:spPr>
        <p:txBody>
          <a:bodyPr wrap="square" rtlCol="0">
            <a:spAutoFit/>
          </a:bodyPr>
          <a:lstStyle/>
          <a:p>
            <a:r>
              <a:rPr lang="et-EE" sz="800" dirty="0"/>
              <a:t>* </a:t>
            </a:r>
            <a:r>
              <a:rPr lang="et-EE" sz="800" dirty="0" err="1"/>
              <a:t>Kergliiklusteedel</a:t>
            </a:r>
            <a:r>
              <a:rPr lang="et-EE" sz="800" dirty="0"/>
              <a:t> – enne 2019. aastat</a:t>
            </a:r>
          </a:p>
        </p:txBody>
      </p:sp>
      <p:pic>
        <p:nvPicPr>
          <p:cNvPr id="7" name="Sisu kohatäide 6">
            <a:extLst>
              <a:ext uri="{FF2B5EF4-FFF2-40B4-BE49-F238E27FC236}">
                <a16:creationId xmlns:a16="http://schemas.microsoft.com/office/drawing/2014/main" id="{8F64C378-9A78-0397-BE9D-D365380C032A}"/>
              </a:ext>
            </a:extLst>
          </p:cNvPr>
          <p:cNvPicPr>
            <a:picLocks noGrp="1" noChangeAspect="1"/>
          </p:cNvPicPr>
          <p:nvPr>
            <p:ph sz="half" idx="1"/>
          </p:nvPr>
        </p:nvPicPr>
        <p:blipFill>
          <a:blip r:embed="rId2"/>
          <a:stretch>
            <a:fillRect/>
          </a:stretch>
        </p:blipFill>
        <p:spPr>
          <a:xfrm>
            <a:off x="1400885" y="1498600"/>
            <a:ext cx="4662655" cy="4886325"/>
          </a:xfrm>
          <a:prstGeom prst="rect">
            <a:avLst/>
          </a:prstGeom>
        </p:spPr>
      </p:pic>
      <p:pic>
        <p:nvPicPr>
          <p:cNvPr id="10" name="Sisu kohatäide 9">
            <a:extLst>
              <a:ext uri="{FF2B5EF4-FFF2-40B4-BE49-F238E27FC236}">
                <a16:creationId xmlns:a16="http://schemas.microsoft.com/office/drawing/2014/main" id="{A407632A-514E-F814-B872-B56C7A7C055C}"/>
              </a:ext>
            </a:extLst>
          </p:cNvPr>
          <p:cNvPicPr>
            <a:picLocks noGrp="1" noChangeAspect="1"/>
          </p:cNvPicPr>
          <p:nvPr>
            <p:ph sz="half" idx="13"/>
          </p:nvPr>
        </p:nvPicPr>
        <p:blipFill>
          <a:blip r:embed="rId3"/>
          <a:stretch>
            <a:fillRect/>
          </a:stretch>
        </p:blipFill>
        <p:spPr>
          <a:xfrm>
            <a:off x="6595537" y="1498600"/>
            <a:ext cx="4657189" cy="4886325"/>
          </a:xfrm>
          <a:prstGeom prst="rect">
            <a:avLst/>
          </a:prstGeom>
        </p:spPr>
      </p:pic>
    </p:spTree>
    <p:extLst>
      <p:ext uri="{BB962C8B-B14F-4D97-AF65-F5344CB8AC3E}">
        <p14:creationId xmlns:p14="http://schemas.microsoft.com/office/powerpoint/2010/main" val="2102620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dirty="0"/>
              <a:t>Jalgrattaga liiklemine täiskasvanute seas</a:t>
            </a:r>
          </a:p>
        </p:txBody>
      </p:sp>
      <p:sp>
        <p:nvSpPr>
          <p:cNvPr id="2" name="Content Placeholder 1">
            <a:extLst>
              <a:ext uri="{FF2B5EF4-FFF2-40B4-BE49-F238E27FC236}">
                <a16:creationId xmlns:a16="http://schemas.microsoft.com/office/drawing/2014/main" id="{1023006D-5FA3-E244-928C-8C7E1E779B4D}"/>
              </a:ext>
            </a:extLst>
          </p:cNvPr>
          <p:cNvSpPr>
            <a:spLocks noGrp="1"/>
          </p:cNvSpPr>
          <p:nvPr>
            <p:ph sz="half" idx="1"/>
          </p:nvPr>
        </p:nvSpPr>
        <p:spPr/>
        <p:txBody>
          <a:bodyPr>
            <a:normAutofit/>
          </a:bodyPr>
          <a:lstStyle/>
          <a:p>
            <a:r>
              <a:rPr lang="et-EE" dirty="0">
                <a:solidFill>
                  <a:schemeClr val="accent1"/>
                </a:solidFill>
              </a:rPr>
              <a:t>Hooajaliselt</a:t>
            </a:r>
            <a:r>
              <a:rPr lang="et-EE" dirty="0"/>
              <a:t> sõidab rattaga 88% ja </a:t>
            </a:r>
            <a:r>
              <a:rPr lang="et-EE" dirty="0">
                <a:solidFill>
                  <a:schemeClr val="accent1"/>
                </a:solidFill>
              </a:rPr>
              <a:t>aastaringselt </a:t>
            </a:r>
            <a:r>
              <a:rPr lang="et-EE" dirty="0"/>
              <a:t>10% vastanuist. Lisaks 1% sõidab jalgrattaga küll aastaringselt, kuid mitte lume olemasolul.</a:t>
            </a:r>
          </a:p>
          <a:p>
            <a:r>
              <a:rPr lang="et-EE" dirty="0"/>
              <a:t>Hooajaliste sõitjate osakaal on veidi tõusnud, samas kui aastaringsete sõitjate osakaal on langenud.</a:t>
            </a:r>
          </a:p>
          <a:p>
            <a:r>
              <a:rPr lang="et-EE" dirty="0">
                <a:solidFill>
                  <a:schemeClr val="accent1"/>
                </a:solidFill>
              </a:rPr>
              <a:t>Hooajaliselt</a:t>
            </a:r>
            <a:r>
              <a:rPr lang="et-EE" dirty="0"/>
              <a:t> sõidavad sagedamini naised ja jalgratturid, kes kasutavad jalgratast ajaviiteks. </a:t>
            </a:r>
          </a:p>
          <a:p>
            <a:r>
              <a:rPr lang="et-EE" dirty="0">
                <a:solidFill>
                  <a:schemeClr val="accent1"/>
                </a:solidFill>
              </a:rPr>
              <a:t>Aastaringselt</a:t>
            </a:r>
            <a:r>
              <a:rPr lang="et-EE" dirty="0"/>
              <a:t> jalgrattaga sõitjate seas on keskmisest enam mehi, neid, kel kelle kilometraaž aastas ületab sagedamini 300 kilomeetrit ja kes kasutavad jalgratast sagedamini transpordivahendina ning sõidavad maanteel.</a:t>
            </a:r>
          </a:p>
          <a:p>
            <a:endParaRPr lang="et-EE" dirty="0"/>
          </a:p>
          <a:p>
            <a:endParaRPr lang="et-EE" dirty="0"/>
          </a:p>
        </p:txBody>
      </p:sp>
      <p:pic>
        <p:nvPicPr>
          <p:cNvPr id="6" name="Sisu kohatäide 5">
            <a:extLst>
              <a:ext uri="{FF2B5EF4-FFF2-40B4-BE49-F238E27FC236}">
                <a16:creationId xmlns:a16="http://schemas.microsoft.com/office/drawing/2014/main" id="{164D2016-15BC-539A-E72A-87047D4DE690}"/>
              </a:ext>
            </a:extLst>
          </p:cNvPr>
          <p:cNvPicPr>
            <a:picLocks noGrp="1" noChangeAspect="1"/>
          </p:cNvPicPr>
          <p:nvPr>
            <p:ph sz="half" idx="13"/>
          </p:nvPr>
        </p:nvPicPr>
        <p:blipFill>
          <a:blip r:embed="rId2"/>
          <a:stretch>
            <a:fillRect/>
          </a:stretch>
        </p:blipFill>
        <p:spPr>
          <a:xfrm>
            <a:off x="6587444" y="1498600"/>
            <a:ext cx="4673375" cy="4886325"/>
          </a:xfrm>
          <a:prstGeom prst="rect">
            <a:avLst/>
          </a:prstGeom>
        </p:spPr>
      </p:pic>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dirty="0"/>
              <a:t>Kasutamise aeg</a:t>
            </a:r>
          </a:p>
        </p:txBody>
      </p:sp>
    </p:spTree>
    <p:extLst>
      <p:ext uri="{BB962C8B-B14F-4D97-AF65-F5344CB8AC3E}">
        <p14:creationId xmlns:p14="http://schemas.microsoft.com/office/powerpoint/2010/main" val="263043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3006D-5FA3-E244-928C-8C7E1E779B4D}"/>
              </a:ext>
            </a:extLst>
          </p:cNvPr>
          <p:cNvSpPr>
            <a:spLocks noGrp="1"/>
          </p:cNvSpPr>
          <p:nvPr>
            <p:ph sz="half" idx="1"/>
          </p:nvPr>
        </p:nvSpPr>
        <p:spPr/>
        <p:txBody>
          <a:bodyPr>
            <a:normAutofit/>
          </a:bodyPr>
          <a:lstStyle/>
          <a:p>
            <a:r>
              <a:rPr lang="et-EE" dirty="0">
                <a:solidFill>
                  <a:srgbClr val="A01E28"/>
                </a:solidFill>
              </a:rPr>
              <a:t>Viimase 12 kuu jooksul on jalgrattaga sõites sattunud liiklusõnnetusse 3% täiskasvanud jalgratturitest (so 95% tõenäosusega 15 400 ± 8 000 inimest) ja 2% on napilt pääsenud (13 500 ± 7 500 inimest).</a:t>
            </a:r>
            <a:r>
              <a:rPr lang="et-EE" dirty="0"/>
              <a:t> Liiklusõnnetusse või ohtlikku olukorda sattunute osakaal kokku on ajas püsinud vahemikus 4-10% (Slaid 19), olles sel aastal pigem madalamal tasemel.</a:t>
            </a:r>
          </a:p>
          <a:p>
            <a:r>
              <a:rPr lang="et-EE" dirty="0"/>
              <a:t>Liiklusõnnetusse on sagedamini sattunud mehed, 15-24-aastased ja pigem suuremate linnade ratturid (Slaid 19).</a:t>
            </a:r>
          </a:p>
          <a:p>
            <a:r>
              <a:rPr lang="et-EE" dirty="0"/>
              <a:t>Peamiseks liiklusõnnetuse põhjuseks on olnud</a:t>
            </a:r>
            <a:r>
              <a:rPr lang="et-EE" dirty="0">
                <a:solidFill>
                  <a:schemeClr val="accent1"/>
                </a:solidFill>
              </a:rPr>
              <a:t> mootorsõidukijuhtide või teiste liiklejate ohtlik või reegleid eirav käitumine</a:t>
            </a:r>
            <a:r>
              <a:rPr lang="et-EE" dirty="0"/>
              <a:t> (pooltel juhtudel) ja seejärel neljandikul juhtudel ka </a:t>
            </a:r>
            <a:r>
              <a:rPr lang="et-EE" dirty="0">
                <a:solidFill>
                  <a:schemeClr val="accent1"/>
                </a:solidFill>
              </a:rPr>
              <a:t>tähelepanematus </a:t>
            </a:r>
            <a:r>
              <a:rPr lang="et-EE" dirty="0"/>
              <a:t>(Slaid 20). Muid põhjuseid nimetati juba oluliselt vähemate liiklusõnnetusse sattunute poolt. </a:t>
            </a:r>
          </a:p>
          <a:p>
            <a:endParaRPr lang="et-EE" dirty="0"/>
          </a:p>
          <a:p>
            <a:r>
              <a:rPr lang="et-EE" dirty="0">
                <a:solidFill>
                  <a:srgbClr val="A01E28"/>
                </a:solidFill>
              </a:rPr>
              <a:t>Viimase 12 kuu jooksul on jalgrattaga </a:t>
            </a:r>
            <a:r>
              <a:rPr lang="et-EE" dirty="0">
                <a:solidFill>
                  <a:schemeClr val="accent1"/>
                </a:solidFill>
              </a:rPr>
              <a:t>sõites kõrvaliste tegevuste tõttu olnud häiritud 35% </a:t>
            </a:r>
            <a:r>
              <a:rPr lang="et-EE" dirty="0">
                <a:solidFill>
                  <a:srgbClr val="A01E28"/>
                </a:solidFill>
              </a:rPr>
              <a:t>täiskasvanud jalgratturitest, so 95% tõenäosusega 205 700 ± 23 500 inimest, </a:t>
            </a:r>
            <a:r>
              <a:rPr lang="et-EE" dirty="0"/>
              <a:t>eelmisel aastal oli nende osakaal oluliselt väiksem (Slaid 21). </a:t>
            </a:r>
          </a:p>
          <a:p>
            <a:r>
              <a:rPr lang="et-EE" dirty="0"/>
              <a:t>Sagedamini on tähelepanu hajunud meestel, 15-34-aastastel ja ratturitel, kes sõidavad üle rattaga üle 300 kilomeetri aastas ja peamiselt kõnniteedel.</a:t>
            </a:r>
          </a:p>
          <a:p>
            <a:r>
              <a:rPr lang="et-EE" dirty="0"/>
              <a:t>Peamiseks tähelepanu häirivaks põhjuseks on </a:t>
            </a:r>
            <a:r>
              <a:rPr lang="et-EE" dirty="0">
                <a:solidFill>
                  <a:schemeClr val="accent1"/>
                </a:solidFill>
              </a:rPr>
              <a:t>kaaslasega rääkimine </a:t>
            </a:r>
            <a:r>
              <a:rPr lang="et-EE" dirty="0"/>
              <a:t>(ca kuuendik rattureist) või</a:t>
            </a:r>
            <a:r>
              <a:rPr lang="et-EE" dirty="0">
                <a:solidFill>
                  <a:schemeClr val="accent1"/>
                </a:solidFill>
              </a:rPr>
              <a:t> klappidest raadio, muusika kuulmaine </a:t>
            </a:r>
            <a:r>
              <a:rPr lang="et-EE" dirty="0"/>
              <a:t>või</a:t>
            </a:r>
            <a:r>
              <a:rPr lang="et-EE" dirty="0">
                <a:solidFill>
                  <a:schemeClr val="accent1"/>
                </a:solidFill>
              </a:rPr>
              <a:t> telefoniga rääkimine </a:t>
            </a:r>
            <a:r>
              <a:rPr lang="et-EE" dirty="0"/>
              <a:t>(kümnendik), muid põhjuseid nimetati juba oluliselt harvemini (Slaid 21). </a:t>
            </a:r>
          </a:p>
          <a:p>
            <a:endParaRPr lang="et-EE" dirty="0"/>
          </a:p>
        </p:txBody>
      </p:sp>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dirty="0"/>
              <a:t>Jalgrattaga liiklemine täiskasvanute seas</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dirty="0"/>
              <a:t>Liiklusõnnetusse sattumine ja kõrvalised tegevused (Slaidid 19-21)</a:t>
            </a:r>
          </a:p>
        </p:txBody>
      </p:sp>
    </p:spTree>
    <p:extLst>
      <p:ext uri="{BB962C8B-B14F-4D97-AF65-F5344CB8AC3E}">
        <p14:creationId xmlns:p14="http://schemas.microsoft.com/office/powerpoint/2010/main" val="1181159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isu kohatäide 8">
            <a:extLst>
              <a:ext uri="{FF2B5EF4-FFF2-40B4-BE49-F238E27FC236}">
                <a16:creationId xmlns:a16="http://schemas.microsoft.com/office/drawing/2014/main" id="{7F6A9597-E5C6-C442-D347-96CF4E85BB1B}"/>
              </a:ext>
            </a:extLst>
          </p:cNvPr>
          <p:cNvPicPr>
            <a:picLocks noGrp="1" noChangeAspect="1"/>
          </p:cNvPicPr>
          <p:nvPr>
            <p:ph sz="half" idx="13"/>
          </p:nvPr>
        </p:nvPicPr>
        <p:blipFill>
          <a:blip r:embed="rId2"/>
          <a:stretch>
            <a:fillRect/>
          </a:stretch>
        </p:blipFill>
        <p:spPr>
          <a:xfrm>
            <a:off x="6667619" y="1498600"/>
            <a:ext cx="4513025" cy="4886325"/>
          </a:xfrm>
          <a:prstGeom prst="rect">
            <a:avLst/>
          </a:prstGeom>
        </p:spPr>
      </p:pic>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dirty="0"/>
              <a:t>Jalgrattaga liiklemine täiskasvanute seas</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lstStyle/>
          <a:p>
            <a:r>
              <a:rPr lang="et-EE" dirty="0"/>
              <a:t>Liiklusõnnetusse sattumine</a:t>
            </a:r>
          </a:p>
        </p:txBody>
      </p:sp>
      <p:cxnSp>
        <p:nvCxnSpPr>
          <p:cNvPr id="18" name="Straight Connector 17">
            <a:extLst>
              <a:ext uri="{FF2B5EF4-FFF2-40B4-BE49-F238E27FC236}">
                <a16:creationId xmlns:a16="http://schemas.microsoft.com/office/drawing/2014/main" id="{9658983B-96B5-154B-A662-307C0F11C2C5}"/>
              </a:ext>
            </a:extLst>
          </p:cNvPr>
          <p:cNvCxnSpPr>
            <a:cxnSpLocks/>
          </p:cNvCxnSpPr>
          <p:nvPr/>
        </p:nvCxnSpPr>
        <p:spPr>
          <a:xfrm>
            <a:off x="8070082" y="2202742"/>
            <a:ext cx="0" cy="4122549"/>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pic>
        <p:nvPicPr>
          <p:cNvPr id="6" name="Sisu kohatäide 5">
            <a:extLst>
              <a:ext uri="{FF2B5EF4-FFF2-40B4-BE49-F238E27FC236}">
                <a16:creationId xmlns:a16="http://schemas.microsoft.com/office/drawing/2014/main" id="{33D325A9-05D4-C4AC-56DE-202BB22ED8B7}"/>
              </a:ext>
            </a:extLst>
          </p:cNvPr>
          <p:cNvPicPr>
            <a:picLocks noGrp="1" noChangeAspect="1"/>
          </p:cNvPicPr>
          <p:nvPr>
            <p:ph sz="half" idx="1"/>
          </p:nvPr>
        </p:nvPicPr>
        <p:blipFill>
          <a:blip r:embed="rId3"/>
          <a:stretch>
            <a:fillRect/>
          </a:stretch>
        </p:blipFill>
        <p:spPr>
          <a:xfrm>
            <a:off x="1462562" y="1498600"/>
            <a:ext cx="4539301" cy="4886325"/>
          </a:xfrm>
          <a:prstGeom prst="rect">
            <a:avLst/>
          </a:prstGeom>
        </p:spPr>
      </p:pic>
    </p:spTree>
    <p:extLst>
      <p:ext uri="{BB962C8B-B14F-4D97-AF65-F5344CB8AC3E}">
        <p14:creationId xmlns:p14="http://schemas.microsoft.com/office/powerpoint/2010/main" val="40684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56A5F8-3261-6C4A-A2CF-CE6DC5657C5C}"/>
              </a:ext>
            </a:extLst>
          </p:cNvPr>
          <p:cNvSpPr>
            <a:spLocks noGrp="1"/>
          </p:cNvSpPr>
          <p:nvPr>
            <p:ph type="title"/>
          </p:nvPr>
        </p:nvSpPr>
        <p:spPr/>
        <p:txBody>
          <a:bodyPr/>
          <a:lstStyle/>
          <a:p>
            <a:r>
              <a:rPr lang="et-EE" dirty="0"/>
              <a:t>Teemad</a:t>
            </a:r>
          </a:p>
        </p:txBody>
      </p:sp>
      <p:sp>
        <p:nvSpPr>
          <p:cNvPr id="2" name="Content Placeholder 1">
            <a:extLst>
              <a:ext uri="{FF2B5EF4-FFF2-40B4-BE49-F238E27FC236}">
                <a16:creationId xmlns:a16="http://schemas.microsoft.com/office/drawing/2014/main" id="{10D85DF5-79FD-BF4E-B4FD-E65DCD9AD4DE}"/>
              </a:ext>
            </a:extLst>
          </p:cNvPr>
          <p:cNvSpPr>
            <a:spLocks noGrp="1"/>
          </p:cNvSpPr>
          <p:nvPr>
            <p:ph sz="half" idx="1"/>
          </p:nvPr>
        </p:nvSpPr>
        <p:spPr>
          <a:xfrm>
            <a:off x="1302488" y="1316422"/>
            <a:ext cx="4860000" cy="5202678"/>
          </a:xfrm>
        </p:spPr>
        <p:txBody>
          <a:bodyPr>
            <a:normAutofit fontScale="92500" lnSpcReduction="10000"/>
          </a:bodyPr>
          <a:lstStyle/>
          <a:p>
            <a:pPr marL="0" indent="0">
              <a:buNone/>
            </a:pPr>
            <a:r>
              <a:rPr lang="et-EE" dirty="0">
                <a:solidFill>
                  <a:srgbClr val="A01E28"/>
                </a:solidFill>
                <a:hlinkClick r:id="rId3" action="ppaction://hlinksldjump"/>
              </a:rPr>
              <a:t>TEADLIKKUS LIIKLUSEESKIRJADEST</a:t>
            </a:r>
            <a:endParaRPr lang="et-EE" dirty="0">
              <a:solidFill>
                <a:srgbClr val="A01E28"/>
              </a:solidFill>
            </a:endParaRPr>
          </a:p>
          <a:p>
            <a:pPr marL="0" indent="0">
              <a:buNone/>
            </a:pPr>
            <a:r>
              <a:rPr lang="et-EE" dirty="0">
                <a:solidFill>
                  <a:srgbClr val="A01E28"/>
                </a:solidFill>
                <a:hlinkClick r:id="rId4" action="ppaction://hlinksldjump"/>
              </a:rPr>
              <a:t>JALGRATTAGA LIIKLEMINE LASTE SEAS</a:t>
            </a:r>
            <a:endParaRPr lang="et-EE" dirty="0">
              <a:solidFill>
                <a:srgbClr val="A01E28"/>
              </a:solidFill>
            </a:endParaRPr>
          </a:p>
          <a:p>
            <a:r>
              <a:rPr lang="et-EE" dirty="0"/>
              <a:t>Jalgrattaga sõitmine (küsimus F1)</a:t>
            </a:r>
          </a:p>
          <a:p>
            <a:r>
              <a:rPr lang="et-EE" dirty="0"/>
              <a:t>Ohutusvarustuse kasutamine</a:t>
            </a:r>
          </a:p>
          <a:p>
            <a:pPr lvl="1"/>
            <a:r>
              <a:rPr lang="et-EE" dirty="0"/>
              <a:t>Kiiver – vajalikkus, kandmine (küsimus 1)</a:t>
            </a:r>
          </a:p>
          <a:p>
            <a:pPr lvl="1"/>
            <a:r>
              <a:rPr lang="et-EE" dirty="0"/>
              <a:t>Ohutusvest – kandmine (küsimus 2)</a:t>
            </a:r>
            <a:endParaRPr lang="et-EE" dirty="0">
              <a:solidFill>
                <a:srgbClr val="A01E28"/>
              </a:solidFill>
            </a:endParaRPr>
          </a:p>
          <a:p>
            <a:pPr marL="0" indent="0">
              <a:buNone/>
            </a:pPr>
            <a:r>
              <a:rPr lang="et-EE" dirty="0">
                <a:solidFill>
                  <a:srgbClr val="A01E28"/>
                </a:solidFill>
                <a:hlinkClick r:id="rId5" action="ppaction://hlinksldjump"/>
              </a:rPr>
              <a:t>JALGRATTAGA LIIKLEMINE TÄISKASVANUTE SEAS</a:t>
            </a:r>
            <a:endParaRPr lang="et-EE" dirty="0">
              <a:solidFill>
                <a:srgbClr val="A01E28"/>
              </a:solidFill>
            </a:endParaRPr>
          </a:p>
          <a:p>
            <a:r>
              <a:rPr lang="et-EE" dirty="0"/>
              <a:t>Jalgrattaga sõitmine (küsimused F2, 3-7)</a:t>
            </a:r>
          </a:p>
          <a:p>
            <a:pPr lvl="1"/>
            <a:r>
              <a:rPr lang="et-EE" dirty="0"/>
              <a:t>Liiklusõnnetusse sattumine (küsimused 8-9) </a:t>
            </a:r>
          </a:p>
          <a:p>
            <a:pPr lvl="1"/>
            <a:r>
              <a:rPr lang="et-EE" dirty="0"/>
              <a:t>Kõrvalised tegevused (küsimus 21) </a:t>
            </a:r>
          </a:p>
          <a:p>
            <a:pPr lvl="1"/>
            <a:r>
              <a:rPr lang="et-EE" dirty="0"/>
              <a:t>Joobes juhtimine (küsimus 7A)</a:t>
            </a:r>
          </a:p>
          <a:p>
            <a:r>
              <a:rPr lang="et-EE" dirty="0"/>
              <a:t>Ohutusvarustuse kasutamine</a:t>
            </a:r>
          </a:p>
          <a:p>
            <a:pPr lvl="1"/>
            <a:r>
              <a:rPr lang="et-EE" dirty="0"/>
              <a:t>Kiiver – kandmine (küsimus 13)</a:t>
            </a:r>
          </a:p>
          <a:p>
            <a:pPr lvl="1"/>
            <a:r>
              <a:rPr lang="et-EE" dirty="0"/>
              <a:t>Ohutusvest – kandmine (küsimus 12)</a:t>
            </a:r>
          </a:p>
          <a:p>
            <a:r>
              <a:rPr lang="et-EE" dirty="0"/>
              <a:t>Jalgratta ohutusvarustus – olemasolu (küsimused 11 ja  19-20) </a:t>
            </a:r>
          </a:p>
          <a:p>
            <a:r>
              <a:rPr lang="et-EE" dirty="0"/>
              <a:t>Jalgrattaga liiklemise teadlikkus ja teadlik käitumine</a:t>
            </a:r>
          </a:p>
          <a:p>
            <a:pPr lvl="1"/>
            <a:r>
              <a:rPr lang="et-EE" dirty="0"/>
              <a:t>Teadlikkus (küsimused 24-25)</a:t>
            </a:r>
          </a:p>
          <a:p>
            <a:pPr lvl="1"/>
            <a:r>
              <a:rPr lang="et-EE" dirty="0"/>
              <a:t>Teadlik käitumine (küsimused 17 ja 22)</a:t>
            </a:r>
          </a:p>
          <a:p>
            <a:r>
              <a:rPr lang="et-EE" dirty="0"/>
              <a:t>Jalgratturiga arvestamine liikluses (küsimused 18)</a:t>
            </a:r>
          </a:p>
          <a:p>
            <a:pPr lvl="1"/>
            <a:endParaRPr lang="et-EE" dirty="0"/>
          </a:p>
          <a:p>
            <a:pPr lvl="1"/>
            <a:endParaRPr lang="et-EE" dirty="0"/>
          </a:p>
          <a:p>
            <a:pPr marL="0" indent="0">
              <a:buNone/>
            </a:pPr>
            <a:endParaRPr lang="et-EE" sz="1500" dirty="0">
              <a:solidFill>
                <a:srgbClr val="A01E28"/>
              </a:solidFill>
            </a:endParaRPr>
          </a:p>
          <a:p>
            <a:endParaRPr lang="et-EE" sz="1500" dirty="0">
              <a:solidFill>
                <a:srgbClr val="A01E28"/>
              </a:solidFill>
            </a:endParaRPr>
          </a:p>
          <a:p>
            <a:pPr marL="0" indent="0">
              <a:buNone/>
            </a:pPr>
            <a:endParaRPr lang="et-EE" dirty="0"/>
          </a:p>
        </p:txBody>
      </p:sp>
      <p:sp>
        <p:nvSpPr>
          <p:cNvPr id="4" name="Content Placeholder 3">
            <a:extLst>
              <a:ext uri="{FF2B5EF4-FFF2-40B4-BE49-F238E27FC236}">
                <a16:creationId xmlns:a16="http://schemas.microsoft.com/office/drawing/2014/main" id="{F5DCF9F1-B3C9-E247-A4D3-B08F2BB2B071}"/>
              </a:ext>
            </a:extLst>
          </p:cNvPr>
          <p:cNvSpPr>
            <a:spLocks noGrp="1"/>
          </p:cNvSpPr>
          <p:nvPr>
            <p:ph sz="half" idx="13"/>
          </p:nvPr>
        </p:nvSpPr>
        <p:spPr>
          <a:xfrm>
            <a:off x="6493800" y="1316422"/>
            <a:ext cx="4860000" cy="5202678"/>
          </a:xfrm>
        </p:spPr>
        <p:txBody>
          <a:bodyPr>
            <a:normAutofit/>
          </a:bodyPr>
          <a:lstStyle/>
          <a:p>
            <a:pPr marL="0" indent="0">
              <a:buNone/>
            </a:pPr>
            <a:r>
              <a:rPr lang="et-EE" sz="1300" dirty="0">
                <a:solidFill>
                  <a:srgbClr val="A01E28"/>
                </a:solidFill>
                <a:hlinkClick r:id="rId6" action="ppaction://hlinksldjump"/>
              </a:rPr>
              <a:t>ELEKTRITÕUKERATTAGA LIIKLEMINE</a:t>
            </a:r>
            <a:endParaRPr lang="et-EE" sz="1300" dirty="0">
              <a:solidFill>
                <a:srgbClr val="A01E28"/>
              </a:solidFill>
            </a:endParaRPr>
          </a:p>
          <a:p>
            <a:r>
              <a:rPr lang="et-EE" sz="1300" dirty="0"/>
              <a:t>Elektritõukerattaga sõitmine (küsimused F3, 26-28, 31, 33)</a:t>
            </a:r>
            <a:endParaRPr lang="et-EE" sz="1300" dirty="0">
              <a:solidFill>
                <a:srgbClr val="00B050"/>
              </a:solidFill>
            </a:endParaRPr>
          </a:p>
          <a:p>
            <a:pPr lvl="1"/>
            <a:r>
              <a:rPr lang="et-EE" sz="1300" dirty="0"/>
              <a:t>Liiklusõnnetusse sattumine (küsimused 29-30)</a:t>
            </a:r>
          </a:p>
          <a:p>
            <a:pPr lvl="1"/>
            <a:r>
              <a:rPr lang="et-EE" sz="1300" dirty="0"/>
              <a:t>Kiiver – vajalikkus, kandmine (küsimused 35, 32)</a:t>
            </a:r>
          </a:p>
          <a:p>
            <a:pPr lvl="1"/>
            <a:r>
              <a:rPr lang="et-EE" sz="1300" dirty="0"/>
              <a:t>Joobes juhtimine (küsimus 33A)</a:t>
            </a:r>
          </a:p>
          <a:p>
            <a:r>
              <a:rPr lang="et-EE" sz="1300" dirty="0"/>
              <a:t>Elektritõukerattaga liiklemise teadlikkus (küsimus 30A, 31A)</a:t>
            </a:r>
          </a:p>
          <a:p>
            <a:pPr marL="0" indent="0">
              <a:buNone/>
            </a:pPr>
            <a:r>
              <a:rPr lang="et-EE" sz="1300" dirty="0">
                <a:solidFill>
                  <a:srgbClr val="A01E28"/>
                </a:solidFill>
                <a:hlinkClick r:id="rId7" action="ppaction://hlinksldjump"/>
              </a:rPr>
              <a:t>MUU</a:t>
            </a:r>
            <a:endParaRPr lang="et-EE" sz="1300" dirty="0">
              <a:solidFill>
                <a:srgbClr val="A01E28"/>
              </a:solidFill>
            </a:endParaRPr>
          </a:p>
          <a:p>
            <a:r>
              <a:rPr lang="et-EE" sz="1300" dirty="0"/>
              <a:t>Ohtlikud olukorrad kergliiklusteel (küsimus 34) </a:t>
            </a:r>
          </a:p>
          <a:p>
            <a:r>
              <a:rPr lang="et-EE" sz="1300" dirty="0" err="1"/>
              <a:t>Kergliikuri</a:t>
            </a:r>
            <a:r>
              <a:rPr lang="et-EE" sz="1300" dirty="0"/>
              <a:t> eeldatav suurim lubatud sõidukiirus (küsimus 41)</a:t>
            </a:r>
          </a:p>
          <a:p>
            <a:pPr marL="0" indent="0">
              <a:buNone/>
            </a:pPr>
            <a:r>
              <a:rPr lang="et-EE" sz="1300" dirty="0">
                <a:solidFill>
                  <a:srgbClr val="A01E28"/>
                </a:solidFill>
                <a:hlinkClick r:id="rId8" action="ppaction://hlinksldjump"/>
              </a:rPr>
              <a:t>KAMPAANIA MÄRKAMINE </a:t>
            </a:r>
            <a:r>
              <a:rPr lang="et-EE" sz="1300" dirty="0"/>
              <a:t>(küsimused</a:t>
            </a:r>
            <a:r>
              <a:rPr lang="et-EE" sz="1300" dirty="0">
                <a:solidFill>
                  <a:schemeClr val="accent2"/>
                </a:solidFill>
              </a:rPr>
              <a:t> </a:t>
            </a:r>
            <a:r>
              <a:rPr lang="et-EE" sz="1300" dirty="0"/>
              <a:t>35-40)</a:t>
            </a:r>
          </a:p>
          <a:p>
            <a:pPr marL="0" indent="0">
              <a:buNone/>
            </a:pPr>
            <a:endParaRPr lang="et-EE" sz="1300" dirty="0"/>
          </a:p>
          <a:p>
            <a:pPr marL="0" indent="0">
              <a:buNone/>
            </a:pPr>
            <a:r>
              <a:rPr lang="et-EE" sz="1300" dirty="0">
                <a:hlinkClick r:id="rId9" action="ppaction://hlinksldjump"/>
              </a:rPr>
              <a:t>ANKEET</a:t>
            </a:r>
            <a:endParaRPr lang="et-EE" sz="1300" dirty="0"/>
          </a:p>
        </p:txBody>
      </p:sp>
    </p:spTree>
    <p:extLst>
      <p:ext uri="{BB962C8B-B14F-4D97-AF65-F5344CB8AC3E}">
        <p14:creationId xmlns:p14="http://schemas.microsoft.com/office/powerpoint/2010/main" val="2285682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dirty="0"/>
              <a:t>Jalgrattaga liiklemine täiskasvanute seas</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lstStyle/>
          <a:p>
            <a:r>
              <a:rPr lang="et-EE" dirty="0"/>
              <a:t>Liiklusõnnetusse sattumise põhjused</a:t>
            </a:r>
          </a:p>
        </p:txBody>
      </p:sp>
      <p:sp>
        <p:nvSpPr>
          <p:cNvPr id="3" name="TextBox 2">
            <a:extLst>
              <a:ext uri="{FF2B5EF4-FFF2-40B4-BE49-F238E27FC236}">
                <a16:creationId xmlns:a16="http://schemas.microsoft.com/office/drawing/2014/main" id="{F0F3074B-F350-9C58-93E6-3325B0421E3E}"/>
              </a:ext>
            </a:extLst>
          </p:cNvPr>
          <p:cNvSpPr txBox="1"/>
          <p:nvPr/>
        </p:nvSpPr>
        <p:spPr>
          <a:xfrm>
            <a:off x="1260446" y="6400798"/>
            <a:ext cx="4736024" cy="215444"/>
          </a:xfrm>
          <a:prstGeom prst="rect">
            <a:avLst/>
          </a:prstGeom>
          <a:noFill/>
        </p:spPr>
        <p:txBody>
          <a:bodyPr wrap="square" rtlCol="0">
            <a:spAutoFit/>
          </a:bodyPr>
          <a:lstStyle/>
          <a:p>
            <a:r>
              <a:rPr lang="et-EE" sz="800" dirty="0"/>
              <a:t>* Vastajate arv üldistuste tegemiseks vähene</a:t>
            </a:r>
          </a:p>
        </p:txBody>
      </p:sp>
      <p:pic>
        <p:nvPicPr>
          <p:cNvPr id="15" name="Sisu kohatäide 14">
            <a:extLst>
              <a:ext uri="{FF2B5EF4-FFF2-40B4-BE49-F238E27FC236}">
                <a16:creationId xmlns:a16="http://schemas.microsoft.com/office/drawing/2014/main" id="{C4EDD593-7313-6902-700F-0CAA21FD64BC}"/>
              </a:ext>
            </a:extLst>
          </p:cNvPr>
          <p:cNvPicPr>
            <a:picLocks noGrp="1" noChangeAspect="1"/>
          </p:cNvPicPr>
          <p:nvPr>
            <p:ph sz="half" idx="1"/>
          </p:nvPr>
        </p:nvPicPr>
        <p:blipFill>
          <a:blip r:embed="rId2"/>
          <a:stretch>
            <a:fillRect/>
          </a:stretch>
        </p:blipFill>
        <p:spPr>
          <a:xfrm>
            <a:off x="1467954" y="1498600"/>
            <a:ext cx="4528516" cy="4886325"/>
          </a:xfrm>
          <a:prstGeom prst="rect">
            <a:avLst/>
          </a:prstGeom>
        </p:spPr>
      </p:pic>
    </p:spTree>
    <p:extLst>
      <p:ext uri="{BB962C8B-B14F-4D97-AF65-F5344CB8AC3E}">
        <p14:creationId xmlns:p14="http://schemas.microsoft.com/office/powerpoint/2010/main" val="3919504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dirty="0"/>
              <a:t>Jalgrattaga liiklemine täiskasvanute seas</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lstStyle/>
          <a:p>
            <a:r>
              <a:rPr lang="et-EE" dirty="0"/>
              <a:t>Kõrvalised tegevused</a:t>
            </a:r>
          </a:p>
        </p:txBody>
      </p:sp>
      <p:pic>
        <p:nvPicPr>
          <p:cNvPr id="16" name="Sisu kohatäide 15">
            <a:extLst>
              <a:ext uri="{FF2B5EF4-FFF2-40B4-BE49-F238E27FC236}">
                <a16:creationId xmlns:a16="http://schemas.microsoft.com/office/drawing/2014/main" id="{F4985388-83FE-84C1-33AC-8F0184A89759}"/>
              </a:ext>
            </a:extLst>
          </p:cNvPr>
          <p:cNvPicPr>
            <a:picLocks noGrp="1" noChangeAspect="1"/>
          </p:cNvPicPr>
          <p:nvPr>
            <p:ph sz="half" idx="13"/>
          </p:nvPr>
        </p:nvPicPr>
        <p:blipFill>
          <a:blip r:embed="rId2"/>
          <a:stretch>
            <a:fillRect/>
          </a:stretch>
        </p:blipFill>
        <p:spPr>
          <a:xfrm>
            <a:off x="6619849" y="1498600"/>
            <a:ext cx="4608564" cy="4886325"/>
          </a:xfrm>
          <a:prstGeom prst="rect">
            <a:avLst/>
          </a:prstGeom>
        </p:spPr>
      </p:pic>
      <p:pic>
        <p:nvPicPr>
          <p:cNvPr id="15" name="Sisu kohatäide 14">
            <a:extLst>
              <a:ext uri="{FF2B5EF4-FFF2-40B4-BE49-F238E27FC236}">
                <a16:creationId xmlns:a16="http://schemas.microsoft.com/office/drawing/2014/main" id="{3A0AC483-CB5A-D665-7E0A-599498477426}"/>
              </a:ext>
            </a:extLst>
          </p:cNvPr>
          <p:cNvPicPr>
            <a:picLocks noGrp="1" noChangeAspect="1"/>
          </p:cNvPicPr>
          <p:nvPr>
            <p:ph sz="half" idx="1"/>
          </p:nvPr>
        </p:nvPicPr>
        <p:blipFill>
          <a:blip r:embed="rId3"/>
          <a:stretch>
            <a:fillRect/>
          </a:stretch>
        </p:blipFill>
        <p:spPr>
          <a:xfrm>
            <a:off x="1302746" y="1500103"/>
            <a:ext cx="4858933" cy="4883319"/>
          </a:xfrm>
          <a:prstGeom prst="rect">
            <a:avLst/>
          </a:prstGeom>
        </p:spPr>
      </p:pic>
    </p:spTree>
    <p:extLst>
      <p:ext uri="{BB962C8B-B14F-4D97-AF65-F5344CB8AC3E}">
        <p14:creationId xmlns:p14="http://schemas.microsoft.com/office/powerpoint/2010/main" val="1671776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dirty="0"/>
              <a:t>Jalgrattaga liiklemine täiskasvanute seas</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normAutofit/>
          </a:bodyPr>
          <a:lstStyle/>
          <a:p>
            <a:r>
              <a:rPr lang="et-EE" dirty="0"/>
              <a:t>Joobes juhtimine</a:t>
            </a:r>
          </a:p>
        </p:txBody>
      </p:sp>
      <p:sp>
        <p:nvSpPr>
          <p:cNvPr id="4" name="Content Placeholder 3">
            <a:extLst>
              <a:ext uri="{FF2B5EF4-FFF2-40B4-BE49-F238E27FC236}">
                <a16:creationId xmlns:a16="http://schemas.microsoft.com/office/drawing/2014/main" id="{058CCBF7-6377-B84B-9C53-B9666F7C36A8}"/>
              </a:ext>
            </a:extLst>
          </p:cNvPr>
          <p:cNvSpPr>
            <a:spLocks noGrp="1"/>
          </p:cNvSpPr>
          <p:nvPr>
            <p:ph sz="half" idx="1"/>
          </p:nvPr>
        </p:nvSpPr>
        <p:spPr/>
        <p:txBody>
          <a:bodyPr/>
          <a:lstStyle/>
          <a:p>
            <a:r>
              <a:rPr lang="et-EE" dirty="0">
                <a:solidFill>
                  <a:schemeClr val="accent1"/>
                </a:solidFill>
              </a:rPr>
              <a:t>Jalgratast on viimase 12 kuu jooksul juhtinud alkoholi või narkootilise aine mõju all kokku 11,6% </a:t>
            </a:r>
            <a:r>
              <a:rPr lang="et-EE" dirty="0">
                <a:solidFill>
                  <a:srgbClr val="A01E28"/>
                </a:solidFill>
              </a:rPr>
              <a:t>täiskasvanud jalgratturitest (so 95% tõenäosusega 69 200 ± 16 100 inimest), </a:t>
            </a:r>
            <a:r>
              <a:rPr lang="et-EE" dirty="0"/>
              <a:t>sh 6,2% on teinud seda korduvalt.</a:t>
            </a:r>
          </a:p>
          <a:p>
            <a:r>
              <a:rPr lang="et-EE" dirty="0"/>
              <a:t>Jalgratast on joobes juhtinud sagedamini 25-34-aastased.</a:t>
            </a:r>
          </a:p>
          <a:p>
            <a:r>
              <a:rPr lang="et-EE" dirty="0"/>
              <a:t>Eelmise aastaga võrreldes on see näitaja suurenenud.</a:t>
            </a:r>
          </a:p>
        </p:txBody>
      </p:sp>
      <p:pic>
        <p:nvPicPr>
          <p:cNvPr id="11" name="Sisu kohatäide 10">
            <a:extLst>
              <a:ext uri="{FF2B5EF4-FFF2-40B4-BE49-F238E27FC236}">
                <a16:creationId xmlns:a16="http://schemas.microsoft.com/office/drawing/2014/main" id="{2EDF15D6-9F4B-3D5C-53C4-3231BDC25E5B}"/>
              </a:ext>
            </a:extLst>
          </p:cNvPr>
          <p:cNvPicPr>
            <a:picLocks noGrp="1" noChangeAspect="1"/>
          </p:cNvPicPr>
          <p:nvPr>
            <p:ph sz="half" idx="13"/>
          </p:nvPr>
        </p:nvPicPr>
        <p:blipFill>
          <a:blip r:embed="rId2"/>
          <a:stretch>
            <a:fillRect/>
          </a:stretch>
        </p:blipFill>
        <p:spPr>
          <a:xfrm>
            <a:off x="6584444" y="1498600"/>
            <a:ext cx="4679374" cy="4886325"/>
          </a:xfrm>
          <a:prstGeom prst="rect">
            <a:avLst/>
          </a:prstGeom>
        </p:spPr>
      </p:pic>
      <p:sp>
        <p:nvSpPr>
          <p:cNvPr id="3" name="TextBox 2">
            <a:extLst>
              <a:ext uri="{FF2B5EF4-FFF2-40B4-BE49-F238E27FC236}">
                <a16:creationId xmlns:a16="http://schemas.microsoft.com/office/drawing/2014/main" id="{32076C64-5C0E-E138-8C2C-1705666AD3A8}"/>
              </a:ext>
            </a:extLst>
          </p:cNvPr>
          <p:cNvSpPr txBox="1"/>
          <p:nvPr/>
        </p:nvSpPr>
        <p:spPr>
          <a:xfrm>
            <a:off x="6527794" y="6506606"/>
            <a:ext cx="4736024" cy="215444"/>
          </a:xfrm>
          <a:prstGeom prst="rect">
            <a:avLst/>
          </a:prstGeom>
          <a:noFill/>
        </p:spPr>
        <p:txBody>
          <a:bodyPr wrap="square" rtlCol="0">
            <a:spAutoFit/>
          </a:bodyPr>
          <a:lstStyle/>
          <a:p>
            <a:r>
              <a:rPr lang="et-EE" sz="800" dirty="0"/>
              <a:t>* Enne 2021. aastat küsiti kõigilt jalgrattaga sõitnutelt (ajalise piiranguta)</a:t>
            </a:r>
          </a:p>
        </p:txBody>
      </p:sp>
    </p:spTree>
    <p:extLst>
      <p:ext uri="{BB962C8B-B14F-4D97-AF65-F5344CB8AC3E}">
        <p14:creationId xmlns:p14="http://schemas.microsoft.com/office/powerpoint/2010/main" val="3835759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3006D-5FA3-E244-928C-8C7E1E779B4D}"/>
              </a:ext>
            </a:extLst>
          </p:cNvPr>
          <p:cNvSpPr>
            <a:spLocks noGrp="1"/>
          </p:cNvSpPr>
          <p:nvPr>
            <p:ph sz="half" idx="1"/>
          </p:nvPr>
        </p:nvSpPr>
        <p:spPr/>
        <p:txBody>
          <a:bodyPr>
            <a:normAutofit/>
          </a:bodyPr>
          <a:lstStyle/>
          <a:p>
            <a:r>
              <a:rPr lang="et-EE" dirty="0">
                <a:solidFill>
                  <a:schemeClr val="accent1"/>
                </a:solidFill>
              </a:rPr>
              <a:t>Kiivrit kannab alati või sageli 30% jalgratturitest, so 17 400 ± 23 000 ratturit</a:t>
            </a:r>
            <a:r>
              <a:rPr lang="et-EE" dirty="0"/>
              <a:t>, 56% ei kanna seda aga kunagi. Kiivrikandjate osakaal püsib aastaid stabiilsena.</a:t>
            </a:r>
          </a:p>
          <a:p>
            <a:r>
              <a:rPr lang="et-EE" dirty="0"/>
              <a:t>Kiivrit kannavad sagedamini mehed, eestikeelsed, 35-49-aastased ja metsa- või maanteerattaga sõitvad (üle 40%), jalgratast sportimiseks kasutavad (48%) ratturid.</a:t>
            </a:r>
          </a:p>
          <a:p>
            <a:endParaRPr lang="et-EE" dirty="0"/>
          </a:p>
          <a:p>
            <a:endParaRPr lang="et-EE" dirty="0"/>
          </a:p>
          <a:p>
            <a:endParaRPr lang="et-EE" dirty="0"/>
          </a:p>
          <a:p>
            <a:endParaRPr lang="et-EE" dirty="0"/>
          </a:p>
        </p:txBody>
      </p:sp>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dirty="0"/>
              <a:t>Jalgrattaga liiklemine täiskasvanute seas</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dirty="0"/>
              <a:t>Ohutusvarustuse kasutamine – Kiiver (Slaid 24)</a:t>
            </a:r>
          </a:p>
        </p:txBody>
      </p:sp>
    </p:spTree>
    <p:extLst>
      <p:ext uri="{BB962C8B-B14F-4D97-AF65-F5344CB8AC3E}">
        <p14:creationId xmlns:p14="http://schemas.microsoft.com/office/powerpoint/2010/main" val="290046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u kohatäide 5">
            <a:extLst>
              <a:ext uri="{FF2B5EF4-FFF2-40B4-BE49-F238E27FC236}">
                <a16:creationId xmlns:a16="http://schemas.microsoft.com/office/drawing/2014/main" id="{8CA924D4-BF9F-9C42-7159-F9DAFEF3998E}"/>
              </a:ext>
            </a:extLst>
          </p:cNvPr>
          <p:cNvPicPr>
            <a:picLocks noGrp="1" noChangeAspect="1"/>
          </p:cNvPicPr>
          <p:nvPr>
            <p:ph sz="half" idx="13"/>
          </p:nvPr>
        </p:nvPicPr>
        <p:blipFill>
          <a:blip r:embed="rId2"/>
          <a:stretch>
            <a:fillRect/>
          </a:stretch>
        </p:blipFill>
        <p:spPr>
          <a:xfrm>
            <a:off x="6673255" y="1498600"/>
            <a:ext cx="4501753" cy="4886325"/>
          </a:xfrm>
          <a:prstGeom prst="rect">
            <a:avLst/>
          </a:prstGeom>
        </p:spPr>
      </p:pic>
      <p:pic>
        <p:nvPicPr>
          <p:cNvPr id="8" name="Sisu kohatäide 7">
            <a:extLst>
              <a:ext uri="{FF2B5EF4-FFF2-40B4-BE49-F238E27FC236}">
                <a16:creationId xmlns:a16="http://schemas.microsoft.com/office/drawing/2014/main" id="{316478BB-3AA5-2A5C-1F21-F367F0D139C3}"/>
              </a:ext>
            </a:extLst>
          </p:cNvPr>
          <p:cNvPicPr>
            <a:picLocks noGrp="1" noChangeAspect="1"/>
          </p:cNvPicPr>
          <p:nvPr>
            <p:ph sz="half" idx="1"/>
          </p:nvPr>
        </p:nvPicPr>
        <p:blipFill>
          <a:blip r:embed="rId3"/>
          <a:stretch>
            <a:fillRect/>
          </a:stretch>
        </p:blipFill>
        <p:spPr>
          <a:xfrm>
            <a:off x="1488205" y="1498600"/>
            <a:ext cx="4488014" cy="4886325"/>
          </a:xfrm>
          <a:prstGeom prst="rect">
            <a:avLst/>
          </a:prstGeom>
        </p:spPr>
      </p:pic>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dirty="0"/>
              <a:t>Jalgrattaga liiklemine täiskasvanute seas</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lstStyle/>
          <a:p>
            <a:r>
              <a:rPr lang="et-EE" dirty="0"/>
              <a:t>Ohutusvarustuse kasutamine – Kiivri kandmine</a:t>
            </a:r>
          </a:p>
        </p:txBody>
      </p:sp>
      <p:cxnSp>
        <p:nvCxnSpPr>
          <p:cNvPr id="16" name="Straight Connector 15">
            <a:extLst>
              <a:ext uri="{FF2B5EF4-FFF2-40B4-BE49-F238E27FC236}">
                <a16:creationId xmlns:a16="http://schemas.microsoft.com/office/drawing/2014/main" id="{5579A95F-FF75-AD4A-9A12-35FDFDDC0CD5}"/>
              </a:ext>
            </a:extLst>
          </p:cNvPr>
          <p:cNvCxnSpPr>
            <a:cxnSpLocks/>
          </p:cNvCxnSpPr>
          <p:nvPr/>
        </p:nvCxnSpPr>
        <p:spPr>
          <a:xfrm>
            <a:off x="8821910" y="2166120"/>
            <a:ext cx="0" cy="4122549"/>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59D8279-80E0-6442-BD7F-70E92B372BEA}"/>
              </a:ext>
            </a:extLst>
          </p:cNvPr>
          <p:cNvCxnSpPr>
            <a:cxnSpLocks/>
          </p:cNvCxnSpPr>
          <p:nvPr/>
        </p:nvCxnSpPr>
        <p:spPr>
          <a:xfrm>
            <a:off x="3371609" y="2067481"/>
            <a:ext cx="0" cy="4122549"/>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044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3006D-5FA3-E244-928C-8C7E1E779B4D}"/>
              </a:ext>
            </a:extLst>
          </p:cNvPr>
          <p:cNvSpPr>
            <a:spLocks noGrp="1"/>
          </p:cNvSpPr>
          <p:nvPr>
            <p:ph sz="half" idx="1"/>
          </p:nvPr>
        </p:nvSpPr>
        <p:spPr/>
        <p:txBody>
          <a:bodyPr>
            <a:normAutofit/>
          </a:bodyPr>
          <a:lstStyle/>
          <a:p>
            <a:r>
              <a:rPr lang="et-EE" dirty="0">
                <a:solidFill>
                  <a:schemeClr val="accent1"/>
                </a:solidFill>
              </a:rPr>
              <a:t>Ohutusvesti või muud nähtavust parandavat riietust kannab alati või sageli 21% täiskasvanud jalgratturitest</a:t>
            </a:r>
            <a:r>
              <a:rPr lang="et-EE" dirty="0"/>
              <a:t>, 54% ei kanna seda aga kunagi. Peale 2019. aasta langust on sel aastal ohutusvesti </a:t>
            </a:r>
            <a:r>
              <a:rPr lang="et-EE" dirty="0" err="1"/>
              <a:t>vmt</a:t>
            </a:r>
            <a:r>
              <a:rPr lang="et-EE" dirty="0"/>
              <a:t> kandjate osakaal taastunud tavapärasel tasemel, küll pole taastunud nende osakaal, kes kannavad ohutusvesti alati või sageli (Slaid 26).</a:t>
            </a:r>
          </a:p>
          <a:p>
            <a:r>
              <a:rPr lang="et-EE" dirty="0"/>
              <a:t>Ohutusvesti kannavad alati või sageli tõenäolisemalt üle 50-aastased ja maapiirkondade (Slaid 26), samuti maanteel sõitvad (31%) ja aastas üle 1000 kilomeetri sõitvad jalgratturid.</a:t>
            </a:r>
          </a:p>
          <a:p>
            <a:endParaRPr lang="et-EE" dirty="0"/>
          </a:p>
          <a:p>
            <a:r>
              <a:rPr lang="et-EE" dirty="0"/>
              <a:t>Jalgrattaga sõitvatel inimestel paluti nimetada, milline varustus on nende jalgrattal olemas (Slaid 27). Vastata ei osanud 2% vastajaist, ülejäänud varustust nimetati aga enam kui poolte vastajate poolt. Kõige sagedamini on jalgrattal olemas töökorras pidurid (93%%), erinevad helkurid (üle 77-86%) ja signaalkell (73%). Veidi enam kui pooltel on olemas ka tuled. Aastatega ei ole ohutusvarustuse olemasolu jalgrattal oluliselt muutunud. </a:t>
            </a:r>
          </a:p>
          <a:p>
            <a:r>
              <a:rPr lang="et-EE" dirty="0"/>
              <a:t>Töökorras pidurid on sagedamini olemas ratast peamiselt sportimiseks kasutavatel ratturitel; tuled on sagedamini olemas neil, kes kasutavad ratast peamiselt transpordivahendina ja helkurid on sagedamini olemas neil, kes sõidavad peamiselt maanteel. Muudes lõigetes olulisi erinevusi ei ilmnenud.</a:t>
            </a:r>
          </a:p>
          <a:p>
            <a:endParaRPr lang="et-EE" dirty="0"/>
          </a:p>
          <a:p>
            <a:r>
              <a:rPr lang="et-EE" dirty="0"/>
              <a:t>Pimedal ajal sõidavad rattaga ligikaudu kolmandik rattureist (Slaid 28), see näitaja pole aja jooksul oluliselt muutunud. Pimedal ajal sõidavad rattaga sagedamini mehed ja kuni 34-aastased, jalgratast peamiselt transportimiseks kasutavad elanikud, ja need, kes liiklevad jalgratta-, jalg- kui ka kõnniteedel, samuti linna või asula teedel.</a:t>
            </a:r>
          </a:p>
          <a:p>
            <a:r>
              <a:rPr lang="et-EE" dirty="0">
                <a:solidFill>
                  <a:schemeClr val="accent1"/>
                </a:solidFill>
              </a:rPr>
              <a:t>Pimeda ajal sõitavad jalgratturite </a:t>
            </a:r>
            <a:r>
              <a:rPr lang="et-EE" dirty="0"/>
              <a:t>seas on ohutusvarustuse kasutamine oluliselt parem kui ratturitel üldiselt – pimeda ajal põleb rattal ees valge tuli 78%-l ja taga punane tuli 75%-l. Kumbki tuli ei põle 17%-l. Eelmistel aastatel oli tulemus ligilähedane.</a:t>
            </a:r>
          </a:p>
          <a:p>
            <a:endParaRPr lang="et-EE" dirty="0"/>
          </a:p>
          <a:p>
            <a:endParaRPr lang="et-EE" dirty="0"/>
          </a:p>
          <a:p>
            <a:endParaRPr lang="et-EE" dirty="0"/>
          </a:p>
          <a:p>
            <a:endParaRPr lang="et-EE" dirty="0"/>
          </a:p>
          <a:p>
            <a:endParaRPr lang="et-EE" dirty="0"/>
          </a:p>
          <a:p>
            <a:endParaRPr lang="et-EE" dirty="0"/>
          </a:p>
          <a:p>
            <a:endParaRPr lang="et-EE" dirty="0"/>
          </a:p>
          <a:p>
            <a:endParaRPr lang="et-EE" dirty="0"/>
          </a:p>
        </p:txBody>
      </p:sp>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dirty="0"/>
              <a:t>Jalgrattaga liiklemine täiskasvanute seas</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dirty="0"/>
              <a:t>Ohutusvarustuse kasutamine – Ohutusvest ja ohutusvarustus (Slaid 26-28)</a:t>
            </a:r>
          </a:p>
        </p:txBody>
      </p:sp>
    </p:spTree>
    <p:extLst>
      <p:ext uri="{BB962C8B-B14F-4D97-AF65-F5344CB8AC3E}">
        <p14:creationId xmlns:p14="http://schemas.microsoft.com/office/powerpoint/2010/main" val="792791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u kohatäide 5">
            <a:extLst>
              <a:ext uri="{FF2B5EF4-FFF2-40B4-BE49-F238E27FC236}">
                <a16:creationId xmlns:a16="http://schemas.microsoft.com/office/drawing/2014/main" id="{F4872C62-3411-38F0-D0FC-B28BD151E0EA}"/>
              </a:ext>
            </a:extLst>
          </p:cNvPr>
          <p:cNvPicPr>
            <a:picLocks noGrp="1" noChangeAspect="1"/>
          </p:cNvPicPr>
          <p:nvPr>
            <p:ph sz="half" idx="13"/>
          </p:nvPr>
        </p:nvPicPr>
        <p:blipFill>
          <a:blip r:embed="rId2"/>
          <a:stretch>
            <a:fillRect/>
          </a:stretch>
        </p:blipFill>
        <p:spPr>
          <a:xfrm>
            <a:off x="6696213" y="1498600"/>
            <a:ext cx="4455836" cy="4886325"/>
          </a:xfrm>
          <a:prstGeom prst="rect">
            <a:avLst/>
          </a:prstGeom>
        </p:spPr>
      </p:pic>
      <p:pic>
        <p:nvPicPr>
          <p:cNvPr id="12" name="Sisu kohatäide 11">
            <a:extLst>
              <a:ext uri="{FF2B5EF4-FFF2-40B4-BE49-F238E27FC236}">
                <a16:creationId xmlns:a16="http://schemas.microsoft.com/office/drawing/2014/main" id="{74E22E97-FFC4-AB64-5104-4F851CF12412}"/>
              </a:ext>
            </a:extLst>
          </p:cNvPr>
          <p:cNvPicPr>
            <a:picLocks noGrp="1" noChangeAspect="1"/>
          </p:cNvPicPr>
          <p:nvPr>
            <p:ph sz="half" idx="1"/>
          </p:nvPr>
        </p:nvPicPr>
        <p:blipFill>
          <a:blip r:embed="rId3"/>
          <a:stretch>
            <a:fillRect/>
          </a:stretch>
        </p:blipFill>
        <p:spPr>
          <a:xfrm>
            <a:off x="1507634" y="1498600"/>
            <a:ext cx="4449156" cy="4886325"/>
          </a:xfrm>
          <a:prstGeom prst="rect">
            <a:avLst/>
          </a:prstGeom>
        </p:spPr>
      </p:pic>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dirty="0"/>
              <a:t>Jalgrattaga liiklemine täiskasvanute seas</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lstStyle/>
          <a:p>
            <a:r>
              <a:rPr lang="et-EE" dirty="0"/>
              <a:t>Ohutusvarustuse kasutamine – Ohutusvesti kandmine</a:t>
            </a:r>
          </a:p>
        </p:txBody>
      </p:sp>
      <p:cxnSp>
        <p:nvCxnSpPr>
          <p:cNvPr id="13" name="Straight Connector 12">
            <a:extLst>
              <a:ext uri="{FF2B5EF4-FFF2-40B4-BE49-F238E27FC236}">
                <a16:creationId xmlns:a16="http://schemas.microsoft.com/office/drawing/2014/main" id="{3771D4FA-FCE1-A74F-990B-561B203F9557}"/>
              </a:ext>
            </a:extLst>
          </p:cNvPr>
          <p:cNvCxnSpPr>
            <a:cxnSpLocks/>
          </p:cNvCxnSpPr>
          <p:nvPr/>
        </p:nvCxnSpPr>
        <p:spPr>
          <a:xfrm>
            <a:off x="8624626" y="2129785"/>
            <a:ext cx="0" cy="4122549"/>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A9A512E-CBF7-FA4A-AE16-CCC77C3683A7}"/>
              </a:ext>
            </a:extLst>
          </p:cNvPr>
          <p:cNvCxnSpPr>
            <a:cxnSpLocks/>
          </p:cNvCxnSpPr>
          <p:nvPr/>
        </p:nvCxnSpPr>
        <p:spPr>
          <a:xfrm>
            <a:off x="3879146" y="2074606"/>
            <a:ext cx="0" cy="4122549"/>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168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dirty="0"/>
              <a:t>Jalgrattaga liiklemine täiskasvanute seas</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normAutofit/>
          </a:bodyPr>
          <a:lstStyle/>
          <a:p>
            <a:r>
              <a:rPr lang="et-EE" dirty="0"/>
              <a:t>Ohutusvarustuse kasutamine – Olemasolu</a:t>
            </a:r>
          </a:p>
        </p:txBody>
      </p:sp>
      <p:pic>
        <p:nvPicPr>
          <p:cNvPr id="6" name="Sisu kohatäide 5">
            <a:extLst>
              <a:ext uri="{FF2B5EF4-FFF2-40B4-BE49-F238E27FC236}">
                <a16:creationId xmlns:a16="http://schemas.microsoft.com/office/drawing/2014/main" id="{B1EB5B10-18DD-DCAA-291C-47EE2D126619}"/>
              </a:ext>
            </a:extLst>
          </p:cNvPr>
          <p:cNvPicPr>
            <a:picLocks noGrp="1" noChangeAspect="1"/>
          </p:cNvPicPr>
          <p:nvPr>
            <p:ph sz="half" idx="1"/>
          </p:nvPr>
        </p:nvPicPr>
        <p:blipFill>
          <a:blip r:embed="rId2"/>
          <a:stretch>
            <a:fillRect/>
          </a:stretch>
        </p:blipFill>
        <p:spPr>
          <a:xfrm>
            <a:off x="1405808" y="1498600"/>
            <a:ext cx="4652808" cy="4886325"/>
          </a:xfrm>
          <a:prstGeom prst="rect">
            <a:avLst/>
          </a:prstGeom>
        </p:spPr>
      </p:pic>
    </p:spTree>
    <p:extLst>
      <p:ext uri="{BB962C8B-B14F-4D97-AF65-F5344CB8AC3E}">
        <p14:creationId xmlns:p14="http://schemas.microsoft.com/office/powerpoint/2010/main" val="818012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dirty="0"/>
              <a:t>Jalgrattaga liiklemine täiskasvanute seas</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normAutofit/>
          </a:bodyPr>
          <a:lstStyle/>
          <a:p>
            <a:r>
              <a:rPr lang="et-EE" dirty="0"/>
              <a:t>Ohutusvarustuse kasutamine – Olemasolu pimeda ajal</a:t>
            </a:r>
          </a:p>
        </p:txBody>
      </p:sp>
      <p:cxnSp>
        <p:nvCxnSpPr>
          <p:cNvPr id="7" name="Straight Connector 6">
            <a:extLst>
              <a:ext uri="{FF2B5EF4-FFF2-40B4-BE49-F238E27FC236}">
                <a16:creationId xmlns:a16="http://schemas.microsoft.com/office/drawing/2014/main" id="{0B4D5217-B105-4346-BB42-E2A57E68C21B}"/>
              </a:ext>
            </a:extLst>
          </p:cNvPr>
          <p:cNvCxnSpPr>
            <a:cxnSpLocks/>
          </p:cNvCxnSpPr>
          <p:nvPr/>
        </p:nvCxnSpPr>
        <p:spPr>
          <a:xfrm>
            <a:off x="3596194" y="1899038"/>
            <a:ext cx="0" cy="4122549"/>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3" name="Chart 47">
            <a:extLst>
              <a:ext uri="{FF2B5EF4-FFF2-40B4-BE49-F238E27FC236}">
                <a16:creationId xmlns:a16="http://schemas.microsoft.com/office/drawing/2014/main" id="{00000000-0008-0000-0500-000030000000}"/>
              </a:ext>
            </a:extLst>
          </p:cNvPr>
          <p:cNvGraphicFramePr>
            <a:graphicFrameLocks noGrp="1"/>
          </p:cNvGraphicFramePr>
          <p:nvPr>
            <p:ph sz="half" idx="13"/>
          </p:nvPr>
        </p:nvGraphicFramePr>
        <p:xfrm>
          <a:off x="6494463" y="1498600"/>
          <a:ext cx="4859337" cy="4886325"/>
        </p:xfrm>
        <a:graphic>
          <a:graphicData uri="http://schemas.openxmlformats.org/drawingml/2006/chart">
            <c:chart xmlns:c="http://schemas.openxmlformats.org/drawingml/2006/chart" xmlns:r="http://schemas.openxmlformats.org/officeDocument/2006/relationships" r:id="rId2"/>
          </a:graphicData>
        </a:graphic>
      </p:graphicFrame>
      <p:pic>
        <p:nvPicPr>
          <p:cNvPr id="26" name="Sisu kohatäide 25">
            <a:extLst>
              <a:ext uri="{FF2B5EF4-FFF2-40B4-BE49-F238E27FC236}">
                <a16:creationId xmlns:a16="http://schemas.microsoft.com/office/drawing/2014/main" id="{7267DDDB-0A3B-176F-FAFF-EBC5857F393A}"/>
              </a:ext>
            </a:extLst>
          </p:cNvPr>
          <p:cNvPicPr>
            <a:picLocks noGrp="1" noChangeAspect="1"/>
          </p:cNvPicPr>
          <p:nvPr>
            <p:ph sz="half" idx="1"/>
          </p:nvPr>
        </p:nvPicPr>
        <p:blipFill>
          <a:blip r:embed="rId3"/>
          <a:stretch>
            <a:fillRect/>
          </a:stretch>
        </p:blipFill>
        <p:spPr>
          <a:xfrm>
            <a:off x="1301750" y="1526285"/>
            <a:ext cx="4860925" cy="4830955"/>
          </a:xfrm>
          <a:prstGeom prst="rect">
            <a:avLst/>
          </a:prstGeom>
        </p:spPr>
      </p:pic>
    </p:spTree>
    <p:extLst>
      <p:ext uri="{BB962C8B-B14F-4D97-AF65-F5344CB8AC3E}">
        <p14:creationId xmlns:p14="http://schemas.microsoft.com/office/powerpoint/2010/main" val="911938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isu kohatäide 11">
            <a:extLst>
              <a:ext uri="{FF2B5EF4-FFF2-40B4-BE49-F238E27FC236}">
                <a16:creationId xmlns:a16="http://schemas.microsoft.com/office/drawing/2014/main" id="{2D0CD683-E720-CAEE-5875-E6365F757A9E}"/>
              </a:ext>
            </a:extLst>
          </p:cNvPr>
          <p:cNvPicPr>
            <a:picLocks noGrp="1" noChangeAspect="1"/>
          </p:cNvPicPr>
          <p:nvPr>
            <p:ph sz="half" idx="13"/>
          </p:nvPr>
        </p:nvPicPr>
        <p:blipFill>
          <a:blip r:embed="rId2"/>
          <a:stretch>
            <a:fillRect/>
          </a:stretch>
        </p:blipFill>
        <p:spPr>
          <a:xfrm>
            <a:off x="6494665" y="1500103"/>
            <a:ext cx="4858933" cy="4883319"/>
          </a:xfrm>
          <a:prstGeom prst="rect">
            <a:avLst/>
          </a:prstGeom>
        </p:spPr>
      </p:pic>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dirty="0"/>
              <a:t>Jalgrattaga liiklemine täiskasvanute seas</a:t>
            </a:r>
          </a:p>
        </p:txBody>
      </p:sp>
      <p:sp>
        <p:nvSpPr>
          <p:cNvPr id="2" name="Content Placeholder 1">
            <a:extLst>
              <a:ext uri="{FF2B5EF4-FFF2-40B4-BE49-F238E27FC236}">
                <a16:creationId xmlns:a16="http://schemas.microsoft.com/office/drawing/2014/main" id="{1023006D-5FA3-E244-928C-8C7E1E779B4D}"/>
              </a:ext>
            </a:extLst>
          </p:cNvPr>
          <p:cNvSpPr>
            <a:spLocks noGrp="1"/>
          </p:cNvSpPr>
          <p:nvPr>
            <p:ph sz="half" idx="1"/>
          </p:nvPr>
        </p:nvSpPr>
        <p:spPr/>
        <p:txBody>
          <a:bodyPr>
            <a:normAutofit/>
          </a:bodyPr>
          <a:lstStyle/>
          <a:p>
            <a:r>
              <a:rPr lang="et-EE" dirty="0"/>
              <a:t>Jalgratturi kui võrdväärse juhiga arvestavad teised juhid alati või sageli 52%-i jalgratturite arvates, nendega ei arvestata üldse 5%-i arvates.</a:t>
            </a:r>
          </a:p>
          <a:p>
            <a:r>
              <a:rPr lang="et-EE" dirty="0"/>
              <a:t>Tulemused ei ole ajas oluliselt muutunud.</a:t>
            </a:r>
          </a:p>
          <a:p>
            <a:r>
              <a:rPr lang="et-EE" dirty="0"/>
              <a:t>Taustaandmete lõikes tulemused ei erinenud.</a:t>
            </a:r>
          </a:p>
          <a:p>
            <a:endParaRPr lang="et-EE" dirty="0"/>
          </a:p>
          <a:p>
            <a:endParaRPr lang="et-EE" dirty="0"/>
          </a:p>
          <a:p>
            <a:endParaRPr lang="et-EE" dirty="0"/>
          </a:p>
          <a:p>
            <a:endParaRPr lang="et-EE" dirty="0"/>
          </a:p>
          <a:p>
            <a:endParaRPr lang="et-EE" dirty="0"/>
          </a:p>
          <a:p>
            <a:endParaRPr lang="et-EE" dirty="0"/>
          </a:p>
          <a:p>
            <a:endParaRPr lang="et-EE" dirty="0"/>
          </a:p>
          <a:p>
            <a:endParaRPr lang="et-EE" dirty="0"/>
          </a:p>
          <a:p>
            <a:endParaRPr lang="et-EE" dirty="0"/>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dirty="0"/>
              <a:t>Jalgratturiga arvestamine liikluses</a:t>
            </a:r>
          </a:p>
        </p:txBody>
      </p:sp>
      <p:cxnSp>
        <p:nvCxnSpPr>
          <p:cNvPr id="6" name="Straight Connector 5">
            <a:extLst>
              <a:ext uri="{FF2B5EF4-FFF2-40B4-BE49-F238E27FC236}">
                <a16:creationId xmlns:a16="http://schemas.microsoft.com/office/drawing/2014/main" id="{2CEE5D49-5868-6045-83CC-7D7FB9CFCD3C}"/>
              </a:ext>
            </a:extLst>
          </p:cNvPr>
          <p:cNvCxnSpPr>
            <a:cxnSpLocks/>
          </p:cNvCxnSpPr>
          <p:nvPr/>
        </p:nvCxnSpPr>
        <p:spPr>
          <a:xfrm>
            <a:off x="10514353" y="2426368"/>
            <a:ext cx="13279" cy="3625516"/>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594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365942-B2C3-6242-8EAC-D7B65DE55F17}"/>
              </a:ext>
            </a:extLst>
          </p:cNvPr>
          <p:cNvSpPr>
            <a:spLocks noGrp="1"/>
          </p:cNvSpPr>
          <p:nvPr>
            <p:ph sz="half" idx="1"/>
          </p:nvPr>
        </p:nvSpPr>
        <p:spPr/>
        <p:txBody>
          <a:bodyPr>
            <a:normAutofit/>
          </a:bodyPr>
          <a:lstStyle/>
          <a:p>
            <a:r>
              <a:rPr lang="en-GB" dirty="0" err="1"/>
              <a:t>Üldkogum</a:t>
            </a:r>
            <a:r>
              <a:rPr lang="en-GB" dirty="0"/>
              <a:t>: </a:t>
            </a:r>
            <a:r>
              <a:rPr lang="en-GB" dirty="0" err="1"/>
              <a:t>üle</a:t>
            </a:r>
            <a:r>
              <a:rPr lang="en-GB" dirty="0"/>
              <a:t> 15-aastane </a:t>
            </a:r>
            <a:r>
              <a:rPr lang="en-GB" dirty="0" err="1"/>
              <a:t>Eesti</a:t>
            </a:r>
            <a:r>
              <a:rPr lang="en-GB" dirty="0"/>
              <a:t> </a:t>
            </a:r>
            <a:r>
              <a:rPr lang="en-GB" dirty="0" err="1"/>
              <a:t>elanikkond</a:t>
            </a:r>
            <a:r>
              <a:rPr lang="en-GB" dirty="0"/>
              <a:t>, 1 102 616 </a:t>
            </a:r>
            <a:r>
              <a:rPr lang="en-GB" dirty="0" err="1"/>
              <a:t>elanikku</a:t>
            </a:r>
            <a:r>
              <a:rPr lang="en-GB" dirty="0"/>
              <a:t> (2021. </a:t>
            </a:r>
            <a:r>
              <a:rPr lang="en-GB" dirty="0" err="1"/>
              <a:t>aasta</a:t>
            </a:r>
            <a:r>
              <a:rPr lang="en-GB" dirty="0"/>
              <a:t> ESA </a:t>
            </a:r>
            <a:r>
              <a:rPr lang="en-GB" dirty="0" err="1"/>
              <a:t>andemetel</a:t>
            </a:r>
            <a:r>
              <a:rPr lang="en-GB" dirty="0"/>
              <a:t>) </a:t>
            </a:r>
          </a:p>
          <a:p>
            <a:r>
              <a:rPr lang="en-GB" dirty="0" err="1"/>
              <a:t>Meetod</a:t>
            </a:r>
            <a:r>
              <a:rPr lang="en-GB" dirty="0"/>
              <a:t>: </a:t>
            </a:r>
            <a:r>
              <a:rPr lang="en-GB" dirty="0" err="1"/>
              <a:t>Omnibuss</a:t>
            </a:r>
            <a:r>
              <a:rPr lang="en-GB" dirty="0"/>
              <a:t> (50% </a:t>
            </a:r>
            <a:r>
              <a:rPr lang="en-GB" dirty="0" err="1"/>
              <a:t>silmast</a:t>
            </a:r>
            <a:r>
              <a:rPr lang="en-GB" dirty="0"/>
              <a:t> </a:t>
            </a:r>
            <a:r>
              <a:rPr lang="en-GB" dirty="0" err="1"/>
              <a:t>silma</a:t>
            </a:r>
            <a:r>
              <a:rPr lang="en-GB" dirty="0"/>
              <a:t> </a:t>
            </a:r>
            <a:r>
              <a:rPr lang="en-GB" dirty="0" err="1"/>
              <a:t>ja</a:t>
            </a:r>
            <a:r>
              <a:rPr lang="en-GB" dirty="0"/>
              <a:t> 50% </a:t>
            </a:r>
            <a:r>
              <a:rPr lang="en-GB" dirty="0" err="1"/>
              <a:t>Turu-uuringute</a:t>
            </a:r>
            <a:r>
              <a:rPr lang="en-GB" dirty="0"/>
              <a:t> AS </a:t>
            </a:r>
            <a:r>
              <a:rPr lang="en-GB" dirty="0" err="1"/>
              <a:t>veebipaneelis</a:t>
            </a:r>
            <a:r>
              <a:rPr lang="en-GB" dirty="0"/>
              <a:t>)</a:t>
            </a:r>
          </a:p>
          <a:p>
            <a:r>
              <a:rPr lang="en-GB" dirty="0" err="1"/>
              <a:t>Valimi</a:t>
            </a:r>
            <a:r>
              <a:rPr lang="en-GB" dirty="0"/>
              <a:t> </a:t>
            </a:r>
            <a:r>
              <a:rPr lang="en-GB" dirty="0" err="1"/>
              <a:t>koostamine</a:t>
            </a:r>
            <a:r>
              <a:rPr lang="en-GB" dirty="0"/>
              <a:t>: </a:t>
            </a:r>
            <a:r>
              <a:rPr lang="en-GB" dirty="0" err="1"/>
              <a:t>kasutati</a:t>
            </a:r>
            <a:r>
              <a:rPr lang="en-GB" dirty="0"/>
              <a:t> </a:t>
            </a:r>
            <a:r>
              <a:rPr lang="en-GB" dirty="0" err="1"/>
              <a:t>üldkogumi</a:t>
            </a:r>
            <a:r>
              <a:rPr lang="en-GB" dirty="0"/>
              <a:t> </a:t>
            </a:r>
            <a:r>
              <a:rPr lang="en-GB" dirty="0" err="1"/>
              <a:t>proportsionaalset</a:t>
            </a:r>
            <a:r>
              <a:rPr lang="en-GB" dirty="0"/>
              <a:t> </a:t>
            </a:r>
            <a:r>
              <a:rPr lang="en-GB" dirty="0" err="1"/>
              <a:t>mudelit</a:t>
            </a:r>
            <a:r>
              <a:rPr lang="en-GB" dirty="0"/>
              <a:t>, </a:t>
            </a:r>
            <a:r>
              <a:rPr lang="en-GB" dirty="0" err="1"/>
              <a:t>hiljem</a:t>
            </a:r>
            <a:r>
              <a:rPr lang="en-GB" dirty="0"/>
              <a:t> </a:t>
            </a:r>
            <a:r>
              <a:rPr lang="en-GB" dirty="0" err="1"/>
              <a:t>tulemused</a:t>
            </a:r>
            <a:r>
              <a:rPr lang="en-GB" dirty="0"/>
              <a:t> </a:t>
            </a:r>
            <a:r>
              <a:rPr lang="en-GB" dirty="0" err="1"/>
              <a:t>kaaluti</a:t>
            </a:r>
            <a:r>
              <a:rPr lang="en-GB" dirty="0"/>
              <a:t> </a:t>
            </a:r>
            <a:r>
              <a:rPr lang="en-GB" dirty="0" err="1"/>
              <a:t>üldkogumile</a:t>
            </a:r>
            <a:r>
              <a:rPr lang="en-GB" dirty="0"/>
              <a:t> </a:t>
            </a:r>
            <a:r>
              <a:rPr lang="en-GB" dirty="0" err="1"/>
              <a:t>vastavaks</a:t>
            </a:r>
            <a:r>
              <a:rPr lang="en-GB" dirty="0"/>
              <a:t> </a:t>
            </a:r>
            <a:r>
              <a:rPr lang="en-GB" dirty="0" err="1"/>
              <a:t>soo</a:t>
            </a:r>
            <a:r>
              <a:rPr lang="en-GB" dirty="0"/>
              <a:t>, </a:t>
            </a:r>
            <a:r>
              <a:rPr lang="en-GB" dirty="0" err="1"/>
              <a:t>vanusegruppide</a:t>
            </a:r>
            <a:r>
              <a:rPr lang="en-GB" dirty="0"/>
              <a:t>, </a:t>
            </a:r>
            <a:r>
              <a:rPr lang="en-GB" dirty="0" err="1"/>
              <a:t>rahvuse</a:t>
            </a:r>
            <a:r>
              <a:rPr lang="en-GB" dirty="0"/>
              <a:t>, </a:t>
            </a:r>
            <a:r>
              <a:rPr lang="en-GB" dirty="0" err="1"/>
              <a:t>hariduse</a:t>
            </a:r>
            <a:r>
              <a:rPr lang="en-GB" dirty="0"/>
              <a:t>, </a:t>
            </a:r>
            <a:r>
              <a:rPr lang="en-GB" dirty="0" err="1"/>
              <a:t>piirkonna</a:t>
            </a:r>
            <a:r>
              <a:rPr lang="en-GB" dirty="0"/>
              <a:t> </a:t>
            </a:r>
            <a:r>
              <a:rPr lang="en-GB" dirty="0" err="1"/>
              <a:t>ja</a:t>
            </a:r>
            <a:r>
              <a:rPr lang="en-GB" dirty="0"/>
              <a:t> </a:t>
            </a:r>
            <a:r>
              <a:rPr lang="en-GB" dirty="0" err="1"/>
              <a:t>asulatüübi</a:t>
            </a:r>
            <a:r>
              <a:rPr lang="en-GB" dirty="0"/>
              <a:t> </a:t>
            </a:r>
            <a:r>
              <a:rPr lang="en-GB" dirty="0" err="1"/>
              <a:t>järgi</a:t>
            </a:r>
            <a:r>
              <a:rPr lang="en-GB" dirty="0"/>
              <a:t>. </a:t>
            </a:r>
          </a:p>
          <a:p>
            <a:r>
              <a:rPr lang="en-GB" dirty="0" err="1"/>
              <a:t>Planeeritud</a:t>
            </a:r>
            <a:r>
              <a:rPr lang="en-GB" dirty="0"/>
              <a:t> </a:t>
            </a:r>
            <a:r>
              <a:rPr lang="en-GB" dirty="0" err="1"/>
              <a:t>ja</a:t>
            </a:r>
            <a:r>
              <a:rPr lang="en-GB" dirty="0"/>
              <a:t> </a:t>
            </a:r>
            <a:r>
              <a:rPr lang="en-GB" dirty="0" err="1"/>
              <a:t>tegelik</a:t>
            </a:r>
            <a:r>
              <a:rPr lang="en-GB" dirty="0"/>
              <a:t> </a:t>
            </a:r>
            <a:r>
              <a:rPr lang="en-GB" dirty="0" err="1"/>
              <a:t>valim</a:t>
            </a:r>
            <a:r>
              <a:rPr lang="en-GB" dirty="0"/>
              <a:t>: 1000 </a:t>
            </a:r>
            <a:r>
              <a:rPr lang="en-GB" dirty="0" err="1"/>
              <a:t>ja</a:t>
            </a:r>
            <a:r>
              <a:rPr lang="en-GB" dirty="0"/>
              <a:t> 100</a:t>
            </a:r>
            <a:r>
              <a:rPr lang="et-EE" dirty="0"/>
              <a:t>2</a:t>
            </a:r>
            <a:endParaRPr lang="en-GB" dirty="0"/>
          </a:p>
          <a:p>
            <a:r>
              <a:rPr lang="en-GB" dirty="0" err="1"/>
              <a:t>Valimiviga</a:t>
            </a:r>
            <a:r>
              <a:rPr lang="en-GB" dirty="0"/>
              <a:t>: 1000 </a:t>
            </a:r>
            <a:r>
              <a:rPr lang="en-GB" dirty="0" err="1"/>
              <a:t>vastaja</a:t>
            </a:r>
            <a:r>
              <a:rPr lang="en-GB" dirty="0"/>
              <a:t> </a:t>
            </a:r>
            <a:r>
              <a:rPr lang="en-GB" dirty="0" err="1"/>
              <a:t>puhul</a:t>
            </a:r>
            <a:r>
              <a:rPr lang="en-GB" dirty="0"/>
              <a:t> ±3,1%, </a:t>
            </a:r>
            <a:r>
              <a:rPr lang="en-GB" dirty="0" err="1"/>
              <a:t>väiksemate</a:t>
            </a:r>
            <a:r>
              <a:rPr lang="en-GB" dirty="0"/>
              <a:t> </a:t>
            </a:r>
            <a:r>
              <a:rPr lang="en-GB" dirty="0" err="1"/>
              <a:t>gruppide</a:t>
            </a:r>
            <a:r>
              <a:rPr lang="en-GB" dirty="0"/>
              <a:t> </a:t>
            </a:r>
            <a:r>
              <a:rPr lang="en-GB" dirty="0" err="1"/>
              <a:t>vaatlemisel</a:t>
            </a:r>
            <a:r>
              <a:rPr lang="en-GB" dirty="0"/>
              <a:t> </a:t>
            </a:r>
            <a:r>
              <a:rPr lang="en-GB" dirty="0" err="1"/>
              <a:t>võib</a:t>
            </a:r>
            <a:r>
              <a:rPr lang="en-GB" dirty="0"/>
              <a:t> </a:t>
            </a:r>
            <a:r>
              <a:rPr lang="en-GB" dirty="0" err="1"/>
              <a:t>viga</a:t>
            </a:r>
            <a:r>
              <a:rPr lang="en-GB" dirty="0"/>
              <a:t> olla </a:t>
            </a:r>
            <a:r>
              <a:rPr lang="en-GB" dirty="0" err="1"/>
              <a:t>suurem</a:t>
            </a:r>
            <a:endParaRPr lang="en-GB" dirty="0"/>
          </a:p>
          <a:p>
            <a:r>
              <a:rPr lang="en-GB" dirty="0" err="1"/>
              <a:t>Küsitluse</a:t>
            </a:r>
            <a:r>
              <a:rPr lang="en-GB" dirty="0"/>
              <a:t> </a:t>
            </a:r>
            <a:r>
              <a:rPr lang="en-GB" dirty="0" err="1"/>
              <a:t>pikkus</a:t>
            </a:r>
            <a:r>
              <a:rPr lang="en-GB" dirty="0"/>
              <a:t>: 7 </a:t>
            </a:r>
            <a:r>
              <a:rPr lang="en-GB" dirty="0" err="1"/>
              <a:t>lehekülge</a:t>
            </a:r>
            <a:endParaRPr lang="en-GB" dirty="0"/>
          </a:p>
          <a:p>
            <a:r>
              <a:rPr lang="en-GB" dirty="0" err="1"/>
              <a:t>Küsitlusperiood</a:t>
            </a:r>
            <a:r>
              <a:rPr lang="en-GB" dirty="0"/>
              <a:t>: 1.-1</a:t>
            </a:r>
            <a:r>
              <a:rPr lang="et-EE" dirty="0"/>
              <a:t>2</a:t>
            </a:r>
            <a:r>
              <a:rPr lang="en-GB" dirty="0"/>
              <a:t>. September 202</a:t>
            </a:r>
            <a:r>
              <a:rPr lang="et-EE" dirty="0"/>
              <a:t>2</a:t>
            </a:r>
            <a:endParaRPr lang="en-GB" dirty="0"/>
          </a:p>
          <a:p>
            <a:pPr marL="0" indent="0">
              <a:lnSpc>
                <a:spcPct val="120000"/>
              </a:lnSpc>
              <a:spcBef>
                <a:spcPts val="0"/>
              </a:spcBef>
              <a:buNone/>
            </a:pPr>
            <a:endParaRPr lang="en-GB" dirty="0"/>
          </a:p>
          <a:p>
            <a:pPr marL="0" indent="0">
              <a:lnSpc>
                <a:spcPct val="120000"/>
              </a:lnSpc>
              <a:spcBef>
                <a:spcPts val="0"/>
              </a:spcBef>
              <a:buNone/>
            </a:pPr>
            <a:r>
              <a:rPr lang="en-GB" dirty="0">
                <a:solidFill>
                  <a:schemeClr val="accent1"/>
                </a:solidFill>
              </a:rPr>
              <a:t>VASTUTAJAD</a:t>
            </a:r>
          </a:p>
          <a:p>
            <a:pPr>
              <a:lnSpc>
                <a:spcPct val="120000"/>
              </a:lnSpc>
              <a:spcBef>
                <a:spcPts val="0"/>
              </a:spcBef>
            </a:pPr>
            <a:r>
              <a:rPr lang="en-GB" dirty="0" err="1"/>
              <a:t>Tellijapoolne</a:t>
            </a:r>
            <a:r>
              <a:rPr lang="en-GB" dirty="0"/>
              <a:t> </a:t>
            </a:r>
            <a:r>
              <a:rPr lang="en-GB" dirty="0" err="1"/>
              <a:t>kontaktisik</a:t>
            </a:r>
            <a:r>
              <a:rPr lang="en-GB" dirty="0"/>
              <a:t>			Raul Rom</a:t>
            </a:r>
          </a:p>
          <a:p>
            <a:pPr>
              <a:lnSpc>
                <a:spcPct val="120000"/>
              </a:lnSpc>
              <a:spcBef>
                <a:spcPts val="0"/>
              </a:spcBef>
            </a:pPr>
            <a:endParaRPr lang="en-GB" dirty="0"/>
          </a:p>
          <a:p>
            <a:pPr>
              <a:lnSpc>
                <a:spcPct val="120000"/>
              </a:lnSpc>
              <a:spcBef>
                <a:spcPts val="0"/>
              </a:spcBef>
            </a:pPr>
            <a:r>
              <a:rPr lang="en-GB" dirty="0" err="1"/>
              <a:t>Uuringu</a:t>
            </a:r>
            <a:r>
              <a:rPr lang="en-GB" dirty="0"/>
              <a:t> </a:t>
            </a:r>
            <a:r>
              <a:rPr lang="en-GB" dirty="0" err="1"/>
              <a:t>projektijuht</a:t>
            </a:r>
            <a:r>
              <a:rPr lang="en-GB" dirty="0"/>
              <a:t> </a:t>
            </a:r>
            <a:r>
              <a:rPr lang="en-GB" dirty="0" err="1"/>
              <a:t>ja</a:t>
            </a:r>
            <a:r>
              <a:rPr lang="en-GB" dirty="0"/>
              <a:t> </a:t>
            </a:r>
            <a:r>
              <a:rPr lang="en-GB" dirty="0" err="1"/>
              <a:t>aruande</a:t>
            </a:r>
            <a:r>
              <a:rPr lang="en-GB" dirty="0"/>
              <a:t> </a:t>
            </a:r>
            <a:r>
              <a:rPr lang="en-GB" dirty="0" err="1"/>
              <a:t>koostamine</a:t>
            </a:r>
            <a:r>
              <a:rPr lang="en-GB" dirty="0"/>
              <a:t>		Liis Grünberg, </a:t>
            </a:r>
            <a:r>
              <a:rPr lang="en-GB" dirty="0">
                <a:hlinkClick r:id="rId2"/>
              </a:rPr>
              <a:t>liis@turu-uuringute.ee</a:t>
            </a:r>
            <a:r>
              <a:rPr lang="en-GB" dirty="0"/>
              <a:t>, 58529707</a:t>
            </a:r>
          </a:p>
          <a:p>
            <a:pPr>
              <a:lnSpc>
                <a:spcPct val="120000"/>
              </a:lnSpc>
              <a:spcBef>
                <a:spcPts val="0"/>
              </a:spcBef>
            </a:pPr>
            <a:r>
              <a:rPr lang="en-GB" dirty="0" err="1"/>
              <a:t>Valim</a:t>
            </a:r>
            <a:r>
              <a:rPr lang="en-GB" dirty="0"/>
              <a:t>, </a:t>
            </a:r>
            <a:r>
              <a:rPr lang="en-GB" dirty="0" err="1"/>
              <a:t>ankeedi</a:t>
            </a:r>
            <a:r>
              <a:rPr lang="en-GB" dirty="0"/>
              <a:t> </a:t>
            </a:r>
            <a:r>
              <a:rPr lang="en-GB" dirty="0" err="1"/>
              <a:t>programmeerimine</a:t>
            </a:r>
            <a:r>
              <a:rPr lang="en-GB" dirty="0"/>
              <a:t> </a:t>
            </a:r>
            <a:r>
              <a:rPr lang="en-GB" dirty="0" err="1"/>
              <a:t>ja</a:t>
            </a:r>
            <a:r>
              <a:rPr lang="en-GB" dirty="0"/>
              <a:t> </a:t>
            </a:r>
            <a:r>
              <a:rPr lang="en-GB" dirty="0" err="1"/>
              <a:t>andmetöötlus</a:t>
            </a:r>
            <a:r>
              <a:rPr lang="en-GB" dirty="0"/>
              <a:t>  	Reijo Pohl</a:t>
            </a:r>
            <a:endParaRPr lang="et-EE" dirty="0"/>
          </a:p>
          <a:p>
            <a:pPr>
              <a:lnSpc>
                <a:spcPct val="120000"/>
              </a:lnSpc>
              <a:spcBef>
                <a:spcPts val="0"/>
              </a:spcBef>
            </a:pPr>
            <a:r>
              <a:rPr lang="en-GB" dirty="0" err="1"/>
              <a:t>Küsitlustöö</a:t>
            </a:r>
            <a:r>
              <a:rPr lang="en-GB" dirty="0"/>
              <a:t> </a:t>
            </a:r>
            <a:r>
              <a:rPr lang="en-GB" dirty="0" err="1"/>
              <a:t>koordineerimine</a:t>
            </a:r>
            <a:r>
              <a:rPr lang="en-GB" dirty="0"/>
              <a:t>			Kristel </a:t>
            </a:r>
            <a:r>
              <a:rPr lang="en-GB" dirty="0" err="1"/>
              <a:t>Merusk</a:t>
            </a:r>
            <a:r>
              <a:rPr lang="en-GB" dirty="0"/>
              <a:t> </a:t>
            </a:r>
          </a:p>
          <a:p>
            <a:pPr>
              <a:lnSpc>
                <a:spcPct val="120000"/>
              </a:lnSpc>
              <a:spcBef>
                <a:spcPts val="0"/>
              </a:spcBef>
            </a:pPr>
            <a:endParaRPr lang="en-GB" dirty="0"/>
          </a:p>
          <a:p>
            <a:pPr marL="0" indent="0">
              <a:buNone/>
            </a:pPr>
            <a:endParaRPr lang="en-GB" dirty="0"/>
          </a:p>
        </p:txBody>
      </p:sp>
      <p:sp>
        <p:nvSpPr>
          <p:cNvPr id="3" name="Title 2">
            <a:extLst>
              <a:ext uri="{FF2B5EF4-FFF2-40B4-BE49-F238E27FC236}">
                <a16:creationId xmlns:a16="http://schemas.microsoft.com/office/drawing/2014/main" id="{F7D0BDCE-934C-8244-91CB-81CEF3A56A4A}"/>
              </a:ext>
            </a:extLst>
          </p:cNvPr>
          <p:cNvSpPr>
            <a:spLocks noGrp="1"/>
          </p:cNvSpPr>
          <p:nvPr>
            <p:ph type="title"/>
          </p:nvPr>
        </p:nvSpPr>
        <p:spPr/>
        <p:txBody>
          <a:bodyPr/>
          <a:lstStyle/>
          <a:p>
            <a:r>
              <a:rPr lang="en-GB" dirty="0" err="1"/>
              <a:t>Metoodika</a:t>
            </a:r>
            <a:r>
              <a:rPr lang="en-GB" dirty="0"/>
              <a:t> </a:t>
            </a:r>
            <a:r>
              <a:rPr lang="en-GB" dirty="0" err="1"/>
              <a:t>ja</a:t>
            </a:r>
            <a:r>
              <a:rPr lang="en-GB" dirty="0"/>
              <a:t> </a:t>
            </a:r>
            <a:r>
              <a:rPr lang="en-GB" dirty="0" err="1"/>
              <a:t>vastutajad</a:t>
            </a:r>
            <a:endParaRPr lang="en-GB" dirty="0"/>
          </a:p>
        </p:txBody>
      </p:sp>
    </p:spTree>
    <p:extLst>
      <p:ext uri="{BB962C8B-B14F-4D97-AF65-F5344CB8AC3E}">
        <p14:creationId xmlns:p14="http://schemas.microsoft.com/office/powerpoint/2010/main" val="3491588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3006D-5FA3-E244-928C-8C7E1E779B4D}"/>
              </a:ext>
            </a:extLst>
          </p:cNvPr>
          <p:cNvSpPr>
            <a:spLocks noGrp="1"/>
          </p:cNvSpPr>
          <p:nvPr>
            <p:ph sz="half" idx="1"/>
          </p:nvPr>
        </p:nvSpPr>
        <p:spPr/>
        <p:txBody>
          <a:bodyPr>
            <a:normAutofit/>
          </a:bodyPr>
          <a:lstStyle/>
          <a:p>
            <a:r>
              <a:rPr lang="et-EE" dirty="0"/>
              <a:t>Ratturitele esitati liiklusteadlikkuse tuvastamiseks erinevaid väiteid. Slaidil 31 on välja toodud õige vastuse andnute osakaalud. Valdavalt on teadlikke rohkem kui mitteteadlikke. Võrreldes eelmiste aastatega ei ole teadlikkus oluliselt muutunud, küll on veidi vähenenud teadlik käitumine.</a:t>
            </a:r>
          </a:p>
          <a:p>
            <a:pPr marL="457189" lvl="1" indent="0">
              <a:buNone/>
            </a:pPr>
            <a:endParaRPr lang="et-EE" dirty="0"/>
          </a:p>
          <a:p>
            <a:r>
              <a:rPr lang="et-EE" dirty="0"/>
              <a:t>Küsimuse puhul “</a:t>
            </a:r>
            <a:r>
              <a:rPr lang="et-EE" dirty="0">
                <a:solidFill>
                  <a:schemeClr val="accent1"/>
                </a:solidFill>
              </a:rPr>
              <a:t>Kas jalgratturil on eesõigus sõiduteel sõitvate juhtide ees, kui ta soovib ületada sõiduteed ülekäigurajal sõites</a:t>
            </a:r>
            <a:r>
              <a:rPr lang="et-EE" dirty="0"/>
              <a:t>?“ loeti õigeks nii eitav vastus (67%), kui ka vastus “jah, kui ta sõidab ülekäigurajal, millele sõiduteel sõitev juht pöörab” (18%) (Slaid 32).</a:t>
            </a:r>
          </a:p>
          <a:p>
            <a:r>
              <a:rPr lang="et-EE" dirty="0"/>
              <a:t>75% ratturitest on teadlikud, et </a:t>
            </a:r>
            <a:r>
              <a:rPr lang="et-EE" dirty="0">
                <a:solidFill>
                  <a:schemeClr val="accent1"/>
                </a:solidFill>
              </a:rPr>
              <a:t>raudtee ülekäigukohal on jalgratturil kohustus rattalt maha tulla</a:t>
            </a:r>
            <a:r>
              <a:rPr lang="et-EE" dirty="0"/>
              <a:t>. Teadlikumad on naised, 35-49-aastased ja tallinlased (Slaid 32). </a:t>
            </a:r>
          </a:p>
          <a:p>
            <a:endParaRPr lang="et-EE" dirty="0">
              <a:solidFill>
                <a:schemeClr val="accent1"/>
              </a:solidFill>
            </a:endParaRPr>
          </a:p>
          <a:p>
            <a:r>
              <a:rPr lang="et-EE" dirty="0">
                <a:solidFill>
                  <a:schemeClr val="accent1"/>
                </a:solidFill>
              </a:rPr>
              <a:t>Käega annab suunamärguandeid jalgrattaga sõites 58% ratturitest; </a:t>
            </a:r>
            <a:r>
              <a:rPr lang="et-EE" dirty="0"/>
              <a:t>sagedamini mehed (Slaid 33), kõrgharidusega ratturid, ja need, kes sõidavad peamiselt maanteerattaga ja kasutavad ratast peamiselt sportimiseks. Suunamärguannete kasutamine ei erine nende vahel, kes on liikluseeskirjadega kokku puutunute ja kes ei ole (vastavalt 59% ja 58%).</a:t>
            </a:r>
          </a:p>
          <a:p>
            <a:r>
              <a:rPr lang="et-EE" dirty="0">
                <a:solidFill>
                  <a:schemeClr val="accent1"/>
                </a:solidFill>
              </a:rPr>
              <a:t>Raudtee ülekäigukohta ületavad rattalt maha tulles 24% ja sõites 22%. </a:t>
            </a:r>
            <a:r>
              <a:rPr lang="et-EE" dirty="0"/>
              <a:t>Raudteed pole viimase 12 kuu jooksul ületanud 53% ratturitest. Raudtee ülekäigukohta ületades tulevad rattalt maha sagedamini naised, muukeelsed ja väiksemate linnliste piirkondade elanikud (Slaid 33). Liikluseeskirjadega kokkupuute alusel käitumises olulisi erinevusi ei ole (22% vs 32%). </a:t>
            </a:r>
          </a:p>
          <a:p>
            <a:endParaRPr lang="et-EE" dirty="0"/>
          </a:p>
        </p:txBody>
      </p:sp>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dirty="0"/>
              <a:t>Jalgrattaga liiklemine täiskasvanute seas</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dirty="0"/>
              <a:t>Teadlikus ja teadlik käitumine (Slaid 31-33)</a:t>
            </a:r>
          </a:p>
        </p:txBody>
      </p:sp>
    </p:spTree>
    <p:extLst>
      <p:ext uri="{BB962C8B-B14F-4D97-AF65-F5344CB8AC3E}">
        <p14:creationId xmlns:p14="http://schemas.microsoft.com/office/powerpoint/2010/main" val="344464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3768C-34B9-6B4D-918D-38E1509FAB5B}"/>
              </a:ext>
            </a:extLst>
          </p:cNvPr>
          <p:cNvSpPr>
            <a:spLocks noGrp="1"/>
          </p:cNvSpPr>
          <p:nvPr>
            <p:ph type="title"/>
          </p:nvPr>
        </p:nvSpPr>
        <p:spPr/>
        <p:txBody>
          <a:bodyPr/>
          <a:lstStyle/>
          <a:p>
            <a:r>
              <a:rPr lang="et-EE" dirty="0"/>
              <a:t>Jalgrattaga liiklemine täiskasvanute seas</a:t>
            </a:r>
          </a:p>
        </p:txBody>
      </p:sp>
      <p:sp>
        <p:nvSpPr>
          <p:cNvPr id="4" name="Subtitle 3">
            <a:extLst>
              <a:ext uri="{FF2B5EF4-FFF2-40B4-BE49-F238E27FC236}">
                <a16:creationId xmlns:a16="http://schemas.microsoft.com/office/drawing/2014/main" id="{7B163182-4B2B-A14E-9FF1-3F9A306373F4}"/>
              </a:ext>
            </a:extLst>
          </p:cNvPr>
          <p:cNvSpPr>
            <a:spLocks noGrp="1"/>
          </p:cNvSpPr>
          <p:nvPr>
            <p:ph type="subTitle" idx="14"/>
          </p:nvPr>
        </p:nvSpPr>
        <p:spPr/>
        <p:txBody>
          <a:bodyPr/>
          <a:lstStyle/>
          <a:p>
            <a:r>
              <a:rPr lang="et-EE" dirty="0"/>
              <a:t>Teadlikkus ja teadlik käitumine</a:t>
            </a:r>
          </a:p>
          <a:p>
            <a:endParaRPr lang="et-EE" dirty="0"/>
          </a:p>
        </p:txBody>
      </p:sp>
      <p:pic>
        <p:nvPicPr>
          <p:cNvPr id="10" name="Sisu kohatäide 9">
            <a:extLst>
              <a:ext uri="{FF2B5EF4-FFF2-40B4-BE49-F238E27FC236}">
                <a16:creationId xmlns:a16="http://schemas.microsoft.com/office/drawing/2014/main" id="{AD805F1C-85B0-84AA-FFAC-CA1F71241553}"/>
              </a:ext>
            </a:extLst>
          </p:cNvPr>
          <p:cNvPicPr>
            <a:picLocks noGrp="1" noChangeAspect="1"/>
          </p:cNvPicPr>
          <p:nvPr>
            <p:ph sz="half" idx="1"/>
          </p:nvPr>
        </p:nvPicPr>
        <p:blipFill>
          <a:blip r:embed="rId3"/>
          <a:stretch>
            <a:fillRect/>
          </a:stretch>
        </p:blipFill>
        <p:spPr>
          <a:xfrm>
            <a:off x="1304235" y="1500103"/>
            <a:ext cx="10047079" cy="4883319"/>
          </a:xfrm>
          <a:prstGeom prst="rect">
            <a:avLst/>
          </a:prstGeom>
        </p:spPr>
      </p:pic>
    </p:spTree>
    <p:extLst>
      <p:ext uri="{BB962C8B-B14F-4D97-AF65-F5344CB8AC3E}">
        <p14:creationId xmlns:p14="http://schemas.microsoft.com/office/powerpoint/2010/main" val="1643747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isu kohatäide 10">
            <a:extLst>
              <a:ext uri="{FF2B5EF4-FFF2-40B4-BE49-F238E27FC236}">
                <a16:creationId xmlns:a16="http://schemas.microsoft.com/office/drawing/2014/main" id="{4ADA493F-C539-1C3A-BA8A-B273451B8F6B}"/>
              </a:ext>
            </a:extLst>
          </p:cNvPr>
          <p:cNvPicPr>
            <a:picLocks noGrp="1" noChangeAspect="1"/>
          </p:cNvPicPr>
          <p:nvPr>
            <p:ph sz="half" idx="1"/>
          </p:nvPr>
        </p:nvPicPr>
        <p:blipFill>
          <a:blip r:embed="rId2"/>
          <a:stretch>
            <a:fillRect/>
          </a:stretch>
        </p:blipFill>
        <p:spPr>
          <a:xfrm>
            <a:off x="1478486" y="1498600"/>
            <a:ext cx="4507453" cy="4886325"/>
          </a:xfrm>
          <a:prstGeom prst="rect">
            <a:avLst/>
          </a:prstGeom>
        </p:spPr>
      </p:pic>
      <p:pic>
        <p:nvPicPr>
          <p:cNvPr id="6" name="Sisu kohatäide 5">
            <a:extLst>
              <a:ext uri="{FF2B5EF4-FFF2-40B4-BE49-F238E27FC236}">
                <a16:creationId xmlns:a16="http://schemas.microsoft.com/office/drawing/2014/main" id="{D28193F3-D57F-B275-6257-2F3F9E511650}"/>
              </a:ext>
            </a:extLst>
          </p:cNvPr>
          <p:cNvPicPr>
            <a:picLocks noGrp="1" noChangeAspect="1"/>
          </p:cNvPicPr>
          <p:nvPr>
            <p:ph sz="half" idx="13"/>
          </p:nvPr>
        </p:nvPicPr>
        <p:blipFill>
          <a:blip r:embed="rId3"/>
          <a:stretch>
            <a:fillRect/>
          </a:stretch>
        </p:blipFill>
        <p:spPr>
          <a:xfrm>
            <a:off x="6712720" y="1498600"/>
            <a:ext cx="4422822" cy="4886325"/>
          </a:xfrm>
          <a:prstGeom prst="rect">
            <a:avLst/>
          </a:prstGeom>
        </p:spPr>
      </p:pic>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dirty="0"/>
              <a:t>Jalgrattaga liiklemine täiskasvanute seas</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normAutofit/>
          </a:bodyPr>
          <a:lstStyle/>
          <a:p>
            <a:r>
              <a:rPr lang="et-EE" dirty="0"/>
              <a:t>Teadlikkus</a:t>
            </a:r>
          </a:p>
        </p:txBody>
      </p:sp>
      <p:cxnSp>
        <p:nvCxnSpPr>
          <p:cNvPr id="16" name="Straight Connector 15">
            <a:extLst>
              <a:ext uri="{FF2B5EF4-FFF2-40B4-BE49-F238E27FC236}">
                <a16:creationId xmlns:a16="http://schemas.microsoft.com/office/drawing/2014/main" id="{F701D270-1C18-314F-A495-47781DA932FE}"/>
              </a:ext>
            </a:extLst>
          </p:cNvPr>
          <p:cNvCxnSpPr>
            <a:cxnSpLocks/>
          </p:cNvCxnSpPr>
          <p:nvPr/>
        </p:nvCxnSpPr>
        <p:spPr>
          <a:xfrm>
            <a:off x="10149003" y="2032695"/>
            <a:ext cx="0" cy="4246535"/>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B93592C-879B-8A4E-B314-DBDBFE636DDC}"/>
              </a:ext>
            </a:extLst>
          </p:cNvPr>
          <p:cNvCxnSpPr>
            <a:cxnSpLocks/>
          </p:cNvCxnSpPr>
          <p:nvPr/>
        </p:nvCxnSpPr>
        <p:spPr>
          <a:xfrm>
            <a:off x="5260568" y="2610853"/>
            <a:ext cx="0" cy="3620249"/>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704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isu kohatäide 13">
            <a:extLst>
              <a:ext uri="{FF2B5EF4-FFF2-40B4-BE49-F238E27FC236}">
                <a16:creationId xmlns:a16="http://schemas.microsoft.com/office/drawing/2014/main" id="{6B28D06C-0BB1-B4FF-0CF1-F4789E6971FC}"/>
              </a:ext>
            </a:extLst>
          </p:cNvPr>
          <p:cNvPicPr>
            <a:picLocks noGrp="1" noChangeAspect="1"/>
          </p:cNvPicPr>
          <p:nvPr>
            <p:ph sz="half" idx="13"/>
          </p:nvPr>
        </p:nvPicPr>
        <p:blipFill>
          <a:blip r:embed="rId2"/>
          <a:stretch>
            <a:fillRect/>
          </a:stretch>
        </p:blipFill>
        <p:spPr>
          <a:xfrm>
            <a:off x="6701551" y="1498600"/>
            <a:ext cx="4445160" cy="4886325"/>
          </a:xfrm>
          <a:prstGeom prst="rect">
            <a:avLst/>
          </a:prstGeom>
        </p:spPr>
      </p:pic>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dirty="0"/>
              <a:t>Jalgrattaga liiklemine täiskasvanute seas</a:t>
            </a:r>
          </a:p>
        </p:txBody>
      </p:sp>
      <p:pic>
        <p:nvPicPr>
          <p:cNvPr id="9" name="Sisu kohatäide 8">
            <a:extLst>
              <a:ext uri="{FF2B5EF4-FFF2-40B4-BE49-F238E27FC236}">
                <a16:creationId xmlns:a16="http://schemas.microsoft.com/office/drawing/2014/main" id="{88A7F229-8FA3-0D64-788D-E404A6ECE1A2}"/>
              </a:ext>
            </a:extLst>
          </p:cNvPr>
          <p:cNvPicPr>
            <a:picLocks noGrp="1" noChangeAspect="1"/>
          </p:cNvPicPr>
          <p:nvPr>
            <p:ph sz="half" idx="1"/>
          </p:nvPr>
        </p:nvPicPr>
        <p:blipFill>
          <a:blip r:embed="rId3"/>
          <a:stretch>
            <a:fillRect/>
          </a:stretch>
        </p:blipFill>
        <p:spPr>
          <a:xfrm>
            <a:off x="1507090" y="1498600"/>
            <a:ext cx="4450245" cy="4886325"/>
          </a:xfrm>
          <a:prstGeom prst="rect">
            <a:avLst/>
          </a:prstGeom>
        </p:spPr>
      </p:pic>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normAutofit/>
          </a:bodyPr>
          <a:lstStyle/>
          <a:p>
            <a:r>
              <a:rPr lang="et-EE" dirty="0"/>
              <a:t>Teadlik käitumine</a:t>
            </a:r>
          </a:p>
        </p:txBody>
      </p:sp>
      <p:cxnSp>
        <p:nvCxnSpPr>
          <p:cNvPr id="25" name="Straight Connector 24">
            <a:extLst>
              <a:ext uri="{FF2B5EF4-FFF2-40B4-BE49-F238E27FC236}">
                <a16:creationId xmlns:a16="http://schemas.microsoft.com/office/drawing/2014/main" id="{8CDBEB16-318C-C342-ADD1-6FB761530410}"/>
              </a:ext>
            </a:extLst>
          </p:cNvPr>
          <p:cNvCxnSpPr>
            <a:cxnSpLocks/>
          </p:cNvCxnSpPr>
          <p:nvPr/>
        </p:nvCxnSpPr>
        <p:spPr>
          <a:xfrm>
            <a:off x="8735414" y="1886811"/>
            <a:ext cx="0" cy="4246535"/>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24">
            <a:extLst>
              <a:ext uri="{FF2B5EF4-FFF2-40B4-BE49-F238E27FC236}">
                <a16:creationId xmlns:a16="http://schemas.microsoft.com/office/drawing/2014/main" id="{DEF6ED1C-CD1C-10DF-8B88-5338B50041DD}"/>
              </a:ext>
            </a:extLst>
          </p:cNvPr>
          <p:cNvCxnSpPr>
            <a:cxnSpLocks/>
          </p:cNvCxnSpPr>
          <p:nvPr/>
        </p:nvCxnSpPr>
        <p:spPr>
          <a:xfrm>
            <a:off x="4460193" y="2019160"/>
            <a:ext cx="0" cy="4246535"/>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65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9BD6-1019-B54C-8125-6E00C8C9EFF7}"/>
              </a:ext>
            </a:extLst>
          </p:cNvPr>
          <p:cNvSpPr>
            <a:spLocks noGrp="1"/>
          </p:cNvSpPr>
          <p:nvPr>
            <p:ph type="ctrTitle"/>
          </p:nvPr>
        </p:nvSpPr>
        <p:spPr>
          <a:xfrm>
            <a:off x="2557041" y="3393821"/>
            <a:ext cx="9051380" cy="861238"/>
          </a:xfrm>
        </p:spPr>
        <p:txBody>
          <a:bodyPr>
            <a:normAutofit fontScale="90000"/>
          </a:bodyPr>
          <a:lstStyle/>
          <a:p>
            <a:r>
              <a:rPr lang="en-GB" dirty="0" err="1"/>
              <a:t>Elektritõukerattaga</a:t>
            </a:r>
            <a:r>
              <a:rPr lang="en-GB" dirty="0"/>
              <a:t> </a:t>
            </a:r>
            <a:r>
              <a:rPr lang="en-GB" dirty="0" err="1"/>
              <a:t>liiklemine</a:t>
            </a:r>
            <a:endParaRPr lang="en-GB" dirty="0"/>
          </a:p>
        </p:txBody>
      </p:sp>
    </p:spTree>
    <p:extLst>
      <p:ext uri="{BB962C8B-B14F-4D97-AF65-F5344CB8AC3E}">
        <p14:creationId xmlns:p14="http://schemas.microsoft.com/office/powerpoint/2010/main" val="2202790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3006D-5FA3-E244-928C-8C7E1E779B4D}"/>
              </a:ext>
            </a:extLst>
          </p:cNvPr>
          <p:cNvSpPr>
            <a:spLocks noGrp="1"/>
          </p:cNvSpPr>
          <p:nvPr>
            <p:ph sz="half" idx="1"/>
          </p:nvPr>
        </p:nvSpPr>
        <p:spPr/>
        <p:txBody>
          <a:bodyPr>
            <a:normAutofit fontScale="92500" lnSpcReduction="10000"/>
          </a:bodyPr>
          <a:lstStyle/>
          <a:p>
            <a:r>
              <a:rPr lang="et-EE" dirty="0">
                <a:solidFill>
                  <a:schemeClr val="accent1"/>
                </a:solidFill>
              </a:rPr>
              <a:t>Viimase 12 kuu jooksul on elektritõukerattaga liigelnud 27% elanikkonnast, so 95% tõenäosusega 300 300 ± 30 400 inimest. </a:t>
            </a:r>
            <a:r>
              <a:rPr lang="et-EE" dirty="0"/>
              <a:t>Eelmise aastaga võrreldes on lisandunud 5% ehk ligikaudu 62 tuhat kasutajat.</a:t>
            </a:r>
          </a:p>
          <a:p>
            <a:r>
              <a:rPr lang="et-EE" dirty="0"/>
              <a:t>Elektrilise tõukerattaga on sõitnud sagedamini mehed, kuni 34-aastased ja Tallinna, eelkõige Kesklinna (46%), Kristiine (56%) ja Mustamäe (42%) elanikud, samuti kõrgemasse sissetulekugruppi </a:t>
            </a:r>
            <a:r>
              <a:rPr lang="et-EE" dirty="0" err="1"/>
              <a:t>kuulujad</a:t>
            </a:r>
            <a:r>
              <a:rPr lang="et-EE" dirty="0"/>
              <a:t> (37%); harvemini naised ja üle 49-aastased, maapiirkondade elanikud (Slaid 36).</a:t>
            </a:r>
          </a:p>
          <a:p>
            <a:r>
              <a:rPr lang="et-EE" dirty="0"/>
              <a:t>Valdav osa ehk ca 2/3 elektritõukeratta kasutajatest on kasutanud peamiselt </a:t>
            </a:r>
            <a:r>
              <a:rPr lang="et-EE" dirty="0">
                <a:solidFill>
                  <a:schemeClr val="accent1"/>
                </a:solidFill>
              </a:rPr>
              <a:t>renditud elektritõukeratast </a:t>
            </a:r>
            <a:r>
              <a:rPr lang="et-EE" dirty="0"/>
              <a:t>ja neljandik </a:t>
            </a:r>
            <a:r>
              <a:rPr lang="et-EE" dirty="0">
                <a:solidFill>
                  <a:schemeClr val="accent1"/>
                </a:solidFill>
              </a:rPr>
              <a:t>isiklikku või peres, sõpradel olevat elektritõukeratast </a:t>
            </a:r>
            <a:r>
              <a:rPr lang="et-EE" dirty="0"/>
              <a:t>(Slaid 37).</a:t>
            </a:r>
            <a:r>
              <a:rPr lang="et-EE" dirty="0">
                <a:solidFill>
                  <a:schemeClr val="accent1"/>
                </a:solidFill>
              </a:rPr>
              <a:t> </a:t>
            </a:r>
            <a:r>
              <a:rPr lang="et-EE" dirty="0"/>
              <a:t>Taustaandemete kui ka LE-ga kokkupuute lõikes olulisi erinevusi kasutamise osas ei ole.</a:t>
            </a:r>
          </a:p>
          <a:p>
            <a:r>
              <a:rPr lang="et-EE" dirty="0"/>
              <a:t>Elektritõukeratast kasutab 2/3 </a:t>
            </a:r>
            <a:r>
              <a:rPr lang="et-EE" dirty="0">
                <a:solidFill>
                  <a:schemeClr val="accent1"/>
                </a:solidFill>
              </a:rPr>
              <a:t>transpordivahendina</a:t>
            </a:r>
            <a:r>
              <a:rPr lang="et-EE" dirty="0"/>
              <a:t>, veidi vähem kui pooled ajaviiteks (Slaid 38). Eristub, et elektritõukeratast kasutavad transpordivahendina sagedamini 15-24-aastased, eestlased (59%) ja 15-24-aastased (84%). Linnaliste ja maapiirkondade võrdluses olulisi erinevusi ei olnud.</a:t>
            </a:r>
          </a:p>
          <a:p>
            <a:r>
              <a:rPr lang="et-EE" dirty="0"/>
              <a:t>Valdav osa elektritõukeratta kasutajatest sõidab sellega </a:t>
            </a:r>
            <a:r>
              <a:rPr lang="et-EE" dirty="0">
                <a:solidFill>
                  <a:schemeClr val="accent1"/>
                </a:solidFill>
              </a:rPr>
              <a:t>kergliiklusteel </a:t>
            </a:r>
            <a:r>
              <a:rPr lang="et-EE" dirty="0"/>
              <a:t>(kõnniteel või jalgratta- ja jalgteel 72%), 7% on liigelnud ka </a:t>
            </a:r>
            <a:r>
              <a:rPr lang="et-EE" dirty="0">
                <a:solidFill>
                  <a:schemeClr val="accent1"/>
                </a:solidFill>
              </a:rPr>
              <a:t>sõiduteel</a:t>
            </a:r>
            <a:r>
              <a:rPr lang="et-EE" dirty="0"/>
              <a:t>, lisaks on jagunenud elektritõukerattaga liiklemine kergliiklus- kui ka sõiduteel enam-vähem võrdselt 15%-l (Slaid 38). Muude vastustena mainiti 1% poolt, et elektritõukeratast prooviti ainult korraks. Aastaga on suurenenud elektritõukerattaga sõiduteel sõitjate osakaal kergliiklusteel sõitjate arvelt (+5%).Taustaandmete lõikes olulisi erinevusi ei ilmne. </a:t>
            </a:r>
          </a:p>
          <a:p>
            <a:r>
              <a:rPr lang="et-EE" dirty="0"/>
              <a:t>Vastajatel paluti põhjendada, miks nad sõidavad elektritõukerattaga peamiselt just vastaval teel. Kergliiklustee eelistamise peamiseks põhjenduseks on 2/3 vastajate arvates </a:t>
            </a:r>
            <a:r>
              <a:rPr lang="et-EE" dirty="0">
                <a:solidFill>
                  <a:schemeClr val="accent1"/>
                </a:solidFill>
              </a:rPr>
              <a:t>suurem ohutus</a:t>
            </a:r>
            <a:r>
              <a:rPr lang="et-EE" dirty="0"/>
              <a:t>, pea poolte vastajate arvates ka </a:t>
            </a:r>
            <a:r>
              <a:rPr lang="et-EE" dirty="0">
                <a:solidFill>
                  <a:schemeClr val="accent1"/>
                </a:solidFill>
              </a:rPr>
              <a:t>suurem sõidumugavus </a:t>
            </a:r>
            <a:r>
              <a:rPr lang="et-EE" dirty="0"/>
              <a:t>(Slaid 38). Elektritõukerattaga sõiduteel liiklemise puhul on peamiseks põhjenduseks aga see, et vajalikul marsruudil puudub liiklemiseks sobivam </a:t>
            </a:r>
            <a:r>
              <a:rPr lang="et-EE" dirty="0" err="1"/>
              <a:t>teeosa</a:t>
            </a:r>
            <a:r>
              <a:rPr lang="et-EE" dirty="0"/>
              <a:t> (pooled).</a:t>
            </a:r>
          </a:p>
          <a:p>
            <a:r>
              <a:rPr lang="et-EE" dirty="0"/>
              <a:t>Valdav osa sõidab elektritõukerattaga kiirusega </a:t>
            </a:r>
            <a:r>
              <a:rPr lang="et-EE" dirty="0">
                <a:solidFill>
                  <a:schemeClr val="accent1"/>
                </a:solidFill>
              </a:rPr>
              <a:t>16-25 km/h </a:t>
            </a:r>
            <a:r>
              <a:rPr lang="et-EE" dirty="0"/>
              <a:t>(sagedamini mehed, 15-24-aastased, tallinlased), vastava kiirusega sõitjate osakaal on aastatega oluliselt suurenenud. Viiendikul jääb sõidukiirus vahemikku 11-15 km/h (sagedamini naistel) (Slaid 39).</a:t>
            </a:r>
          </a:p>
          <a:p>
            <a:r>
              <a:rPr lang="et-EE" dirty="0"/>
              <a:t>Viimase 12 kuu jooksul on elektritõukerattaga </a:t>
            </a:r>
            <a:r>
              <a:rPr lang="et-EE" dirty="0">
                <a:solidFill>
                  <a:schemeClr val="accent1"/>
                </a:solidFill>
              </a:rPr>
              <a:t>sõitnud mitmekesi </a:t>
            </a:r>
            <a:r>
              <a:rPr lang="et-EE" dirty="0"/>
              <a:t>19%, sh korduvalt 5% kasutajatest. Mitmekesi, eelkõige korduvalt sõitmine on veidi vähenenud (Slaid 39).</a:t>
            </a:r>
          </a:p>
          <a:p>
            <a:endParaRPr lang="et-EE" dirty="0"/>
          </a:p>
        </p:txBody>
      </p:sp>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dirty="0"/>
              <a:t>Elektritõukerattaga liiklemine</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normAutofit/>
          </a:bodyPr>
          <a:lstStyle/>
          <a:p>
            <a:r>
              <a:rPr lang="et-EE" dirty="0"/>
              <a:t>Elektritõukerattaga sõitmine (Slaid 36-39)</a:t>
            </a:r>
          </a:p>
        </p:txBody>
      </p:sp>
    </p:spTree>
    <p:extLst>
      <p:ext uri="{BB962C8B-B14F-4D97-AF65-F5344CB8AC3E}">
        <p14:creationId xmlns:p14="http://schemas.microsoft.com/office/powerpoint/2010/main" val="2992901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isu kohatäide 9">
            <a:extLst>
              <a:ext uri="{FF2B5EF4-FFF2-40B4-BE49-F238E27FC236}">
                <a16:creationId xmlns:a16="http://schemas.microsoft.com/office/drawing/2014/main" id="{E19AE999-0EA8-3865-A6EB-D2996466D955}"/>
              </a:ext>
            </a:extLst>
          </p:cNvPr>
          <p:cNvPicPr>
            <a:picLocks noGrp="1" noChangeAspect="1"/>
          </p:cNvPicPr>
          <p:nvPr>
            <p:ph sz="half" idx="13"/>
          </p:nvPr>
        </p:nvPicPr>
        <p:blipFill>
          <a:blip r:embed="rId3"/>
          <a:stretch>
            <a:fillRect/>
          </a:stretch>
        </p:blipFill>
        <p:spPr>
          <a:xfrm>
            <a:off x="6810169" y="1435401"/>
            <a:ext cx="4543631" cy="4886325"/>
          </a:xfrm>
          <a:prstGeom prst="rect">
            <a:avLst/>
          </a:prstGeom>
        </p:spPr>
      </p:pic>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dirty="0"/>
              <a:t>Elektritõukerattaga liiklemine</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dirty="0"/>
              <a:t>Elektritõukerattaga sõitmine</a:t>
            </a:r>
          </a:p>
        </p:txBody>
      </p:sp>
      <p:cxnSp>
        <p:nvCxnSpPr>
          <p:cNvPr id="30" name="Straight Connector 29">
            <a:extLst>
              <a:ext uri="{FF2B5EF4-FFF2-40B4-BE49-F238E27FC236}">
                <a16:creationId xmlns:a16="http://schemas.microsoft.com/office/drawing/2014/main" id="{275C95D9-AF77-F44C-BFF5-03297D2FB2FF}"/>
              </a:ext>
            </a:extLst>
          </p:cNvPr>
          <p:cNvCxnSpPr>
            <a:cxnSpLocks/>
          </p:cNvCxnSpPr>
          <p:nvPr/>
        </p:nvCxnSpPr>
        <p:spPr>
          <a:xfrm>
            <a:off x="9028332" y="1970003"/>
            <a:ext cx="0" cy="4246535"/>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pic>
        <p:nvPicPr>
          <p:cNvPr id="7" name="Sisu kohatäide 6">
            <a:extLst>
              <a:ext uri="{FF2B5EF4-FFF2-40B4-BE49-F238E27FC236}">
                <a16:creationId xmlns:a16="http://schemas.microsoft.com/office/drawing/2014/main" id="{4D8D01D1-9599-8B5C-BE18-9B6F55CCD644}"/>
              </a:ext>
            </a:extLst>
          </p:cNvPr>
          <p:cNvPicPr>
            <a:picLocks noGrp="1" noChangeAspect="1"/>
          </p:cNvPicPr>
          <p:nvPr>
            <p:ph sz="half" idx="1"/>
          </p:nvPr>
        </p:nvPicPr>
        <p:blipFill>
          <a:blip r:embed="rId4"/>
          <a:stretch>
            <a:fillRect/>
          </a:stretch>
        </p:blipFill>
        <p:spPr>
          <a:xfrm>
            <a:off x="1275144" y="1419584"/>
            <a:ext cx="4820856" cy="4886325"/>
          </a:xfrm>
          <a:prstGeom prst="rect">
            <a:avLst/>
          </a:prstGeom>
        </p:spPr>
      </p:pic>
    </p:spTree>
    <p:extLst>
      <p:ext uri="{BB962C8B-B14F-4D97-AF65-F5344CB8AC3E}">
        <p14:creationId xmlns:p14="http://schemas.microsoft.com/office/powerpoint/2010/main" val="1651624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dirty="0"/>
              <a:t>Elektritõukerattaga liiklemine</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dirty="0"/>
              <a:t>Kasutamise eesmärk</a:t>
            </a:r>
          </a:p>
        </p:txBody>
      </p:sp>
      <p:cxnSp>
        <p:nvCxnSpPr>
          <p:cNvPr id="18" name="Straight Connector 17">
            <a:extLst>
              <a:ext uri="{FF2B5EF4-FFF2-40B4-BE49-F238E27FC236}">
                <a16:creationId xmlns:a16="http://schemas.microsoft.com/office/drawing/2014/main" id="{9E5A3F52-4C55-5E4E-A932-D24688368694}"/>
              </a:ext>
            </a:extLst>
          </p:cNvPr>
          <p:cNvCxnSpPr>
            <a:cxnSpLocks/>
          </p:cNvCxnSpPr>
          <p:nvPr/>
        </p:nvCxnSpPr>
        <p:spPr>
          <a:xfrm>
            <a:off x="3497228" y="1921790"/>
            <a:ext cx="0" cy="4246535"/>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pic>
        <p:nvPicPr>
          <p:cNvPr id="14" name="Sisu kohatäide 13">
            <a:extLst>
              <a:ext uri="{FF2B5EF4-FFF2-40B4-BE49-F238E27FC236}">
                <a16:creationId xmlns:a16="http://schemas.microsoft.com/office/drawing/2014/main" id="{E365FE76-43DF-665D-40E4-5B1F5AE62347}"/>
              </a:ext>
            </a:extLst>
          </p:cNvPr>
          <p:cNvPicPr>
            <a:picLocks noGrp="1" noChangeAspect="1"/>
          </p:cNvPicPr>
          <p:nvPr>
            <p:ph sz="half" idx="13"/>
          </p:nvPr>
        </p:nvPicPr>
        <p:blipFill>
          <a:blip r:embed="rId2"/>
          <a:stretch>
            <a:fillRect/>
          </a:stretch>
        </p:blipFill>
        <p:spPr>
          <a:xfrm>
            <a:off x="6585551" y="1498600"/>
            <a:ext cx="4677160" cy="4886325"/>
          </a:xfrm>
          <a:prstGeom prst="rect">
            <a:avLst/>
          </a:prstGeom>
        </p:spPr>
      </p:pic>
      <p:pic>
        <p:nvPicPr>
          <p:cNvPr id="6" name="Sisu kohatäide 5">
            <a:extLst>
              <a:ext uri="{FF2B5EF4-FFF2-40B4-BE49-F238E27FC236}">
                <a16:creationId xmlns:a16="http://schemas.microsoft.com/office/drawing/2014/main" id="{55955FD4-F7E3-5171-76E2-1774A043DFDF}"/>
              </a:ext>
            </a:extLst>
          </p:cNvPr>
          <p:cNvPicPr>
            <a:picLocks noGrp="1" noChangeAspect="1"/>
          </p:cNvPicPr>
          <p:nvPr>
            <p:ph sz="half" idx="1"/>
          </p:nvPr>
        </p:nvPicPr>
        <p:blipFill>
          <a:blip r:embed="rId3"/>
          <a:stretch>
            <a:fillRect/>
          </a:stretch>
        </p:blipFill>
        <p:spPr>
          <a:xfrm>
            <a:off x="1324630" y="1498600"/>
            <a:ext cx="4815165" cy="4886325"/>
          </a:xfrm>
          <a:prstGeom prst="rect">
            <a:avLst/>
          </a:prstGeom>
        </p:spPr>
      </p:pic>
    </p:spTree>
    <p:extLst>
      <p:ext uri="{BB962C8B-B14F-4D97-AF65-F5344CB8AC3E}">
        <p14:creationId xmlns:p14="http://schemas.microsoft.com/office/powerpoint/2010/main" val="2278541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dirty="0"/>
              <a:t>Elektritõukerattaga liiklemine</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dirty="0"/>
              <a:t>Peamiselt sõidetav tee ja valiku põhjendus</a:t>
            </a:r>
          </a:p>
        </p:txBody>
      </p:sp>
      <p:sp>
        <p:nvSpPr>
          <p:cNvPr id="23" name="TextBox 22">
            <a:extLst>
              <a:ext uri="{FF2B5EF4-FFF2-40B4-BE49-F238E27FC236}">
                <a16:creationId xmlns:a16="http://schemas.microsoft.com/office/drawing/2014/main" id="{441C9B87-55DC-0C45-81C5-1639E9B464F6}"/>
              </a:ext>
            </a:extLst>
          </p:cNvPr>
          <p:cNvSpPr txBox="1"/>
          <p:nvPr/>
        </p:nvSpPr>
        <p:spPr>
          <a:xfrm>
            <a:off x="6617776" y="6509288"/>
            <a:ext cx="4736024" cy="215444"/>
          </a:xfrm>
          <a:prstGeom prst="rect">
            <a:avLst/>
          </a:prstGeom>
          <a:noFill/>
        </p:spPr>
        <p:txBody>
          <a:bodyPr wrap="square" rtlCol="0">
            <a:spAutoFit/>
          </a:bodyPr>
          <a:lstStyle/>
          <a:p>
            <a:r>
              <a:rPr lang="et-EE" sz="800" dirty="0"/>
              <a:t>* Vastajate arv üldistuste tegemiseks vähene</a:t>
            </a:r>
          </a:p>
        </p:txBody>
      </p:sp>
      <p:pic>
        <p:nvPicPr>
          <p:cNvPr id="10" name="Sisu kohatäide 9">
            <a:extLst>
              <a:ext uri="{FF2B5EF4-FFF2-40B4-BE49-F238E27FC236}">
                <a16:creationId xmlns:a16="http://schemas.microsoft.com/office/drawing/2014/main" id="{F051D2EB-307C-E375-4F10-9D6981E4342E}"/>
              </a:ext>
            </a:extLst>
          </p:cNvPr>
          <p:cNvPicPr>
            <a:picLocks noGrp="1" noChangeAspect="1"/>
          </p:cNvPicPr>
          <p:nvPr>
            <p:ph sz="half" idx="1"/>
          </p:nvPr>
        </p:nvPicPr>
        <p:blipFill>
          <a:blip r:embed="rId2"/>
          <a:stretch>
            <a:fillRect/>
          </a:stretch>
        </p:blipFill>
        <p:spPr>
          <a:xfrm>
            <a:off x="1301750" y="1502163"/>
            <a:ext cx="4860925" cy="4879198"/>
          </a:xfrm>
          <a:prstGeom prst="rect">
            <a:avLst/>
          </a:prstGeom>
        </p:spPr>
      </p:pic>
      <p:pic>
        <p:nvPicPr>
          <p:cNvPr id="17" name="Sisu kohatäide 16">
            <a:extLst>
              <a:ext uri="{FF2B5EF4-FFF2-40B4-BE49-F238E27FC236}">
                <a16:creationId xmlns:a16="http://schemas.microsoft.com/office/drawing/2014/main" id="{23B6979F-3BAF-1D3E-2C06-AF9B6A19522D}"/>
              </a:ext>
            </a:extLst>
          </p:cNvPr>
          <p:cNvPicPr>
            <a:picLocks noGrp="1" noChangeAspect="1"/>
          </p:cNvPicPr>
          <p:nvPr>
            <p:ph sz="half" idx="13"/>
          </p:nvPr>
        </p:nvPicPr>
        <p:blipFill>
          <a:blip r:embed="rId3"/>
          <a:stretch>
            <a:fillRect/>
          </a:stretch>
        </p:blipFill>
        <p:spPr>
          <a:xfrm>
            <a:off x="6494665" y="1500103"/>
            <a:ext cx="4858933" cy="4883319"/>
          </a:xfrm>
          <a:prstGeom prst="rect">
            <a:avLst/>
          </a:prstGeom>
        </p:spPr>
      </p:pic>
    </p:spTree>
    <p:extLst>
      <p:ext uri="{BB962C8B-B14F-4D97-AF65-F5344CB8AC3E}">
        <p14:creationId xmlns:p14="http://schemas.microsoft.com/office/powerpoint/2010/main" val="3229346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u kohatäide 5">
            <a:extLst>
              <a:ext uri="{FF2B5EF4-FFF2-40B4-BE49-F238E27FC236}">
                <a16:creationId xmlns:a16="http://schemas.microsoft.com/office/drawing/2014/main" id="{7C9D5387-B7FD-A899-5F73-86C67DEFB63F}"/>
              </a:ext>
            </a:extLst>
          </p:cNvPr>
          <p:cNvPicPr>
            <a:picLocks noGrp="1" noChangeAspect="1"/>
          </p:cNvPicPr>
          <p:nvPr>
            <p:ph sz="half" idx="13"/>
          </p:nvPr>
        </p:nvPicPr>
        <p:blipFill>
          <a:blip r:embed="rId3"/>
          <a:stretch>
            <a:fillRect/>
          </a:stretch>
        </p:blipFill>
        <p:spPr>
          <a:xfrm>
            <a:off x="6573920" y="1524489"/>
            <a:ext cx="4700423" cy="4834547"/>
          </a:xfrm>
          <a:prstGeom prst="rect">
            <a:avLst/>
          </a:prstGeom>
        </p:spPr>
      </p:pic>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dirty="0"/>
              <a:t>Elektritõukerattaga liiklemine</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dirty="0"/>
              <a:t>Kiirus ja mitmekesi sõitmine</a:t>
            </a:r>
          </a:p>
        </p:txBody>
      </p:sp>
      <p:cxnSp>
        <p:nvCxnSpPr>
          <p:cNvPr id="19" name="Straight Connector 18">
            <a:extLst>
              <a:ext uri="{FF2B5EF4-FFF2-40B4-BE49-F238E27FC236}">
                <a16:creationId xmlns:a16="http://schemas.microsoft.com/office/drawing/2014/main" id="{679372E6-D4FD-2143-BDE9-286E7EC62129}"/>
              </a:ext>
            </a:extLst>
          </p:cNvPr>
          <p:cNvCxnSpPr>
            <a:cxnSpLocks/>
          </p:cNvCxnSpPr>
          <p:nvPr/>
        </p:nvCxnSpPr>
        <p:spPr>
          <a:xfrm>
            <a:off x="9016874" y="2345569"/>
            <a:ext cx="0" cy="4013467"/>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pic>
        <p:nvPicPr>
          <p:cNvPr id="12" name="Sisu kohatäide 11">
            <a:extLst>
              <a:ext uri="{FF2B5EF4-FFF2-40B4-BE49-F238E27FC236}">
                <a16:creationId xmlns:a16="http://schemas.microsoft.com/office/drawing/2014/main" id="{9F4A414C-F342-0661-B1C9-571E3EC89B45}"/>
              </a:ext>
            </a:extLst>
          </p:cNvPr>
          <p:cNvPicPr>
            <a:picLocks noGrp="1" noChangeAspect="1"/>
          </p:cNvPicPr>
          <p:nvPr>
            <p:ph sz="half" idx="1"/>
          </p:nvPr>
        </p:nvPicPr>
        <p:blipFill>
          <a:blip r:embed="rId4"/>
          <a:stretch>
            <a:fillRect/>
          </a:stretch>
        </p:blipFill>
        <p:spPr>
          <a:xfrm>
            <a:off x="1412483" y="1637275"/>
            <a:ext cx="4639458" cy="4608975"/>
          </a:xfrm>
          <a:prstGeom prst="rect">
            <a:avLst/>
          </a:prstGeom>
        </p:spPr>
      </p:pic>
    </p:spTree>
    <p:extLst>
      <p:ext uri="{BB962C8B-B14F-4D97-AF65-F5344CB8AC3E}">
        <p14:creationId xmlns:p14="http://schemas.microsoft.com/office/powerpoint/2010/main" val="337271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8692A-45C1-D648-9CDF-582B8295F3A1}"/>
              </a:ext>
            </a:extLst>
          </p:cNvPr>
          <p:cNvSpPr>
            <a:spLocks noGrp="1"/>
          </p:cNvSpPr>
          <p:nvPr>
            <p:ph type="title"/>
          </p:nvPr>
        </p:nvSpPr>
        <p:spPr/>
        <p:txBody>
          <a:bodyPr/>
          <a:lstStyle/>
          <a:p>
            <a:r>
              <a:rPr lang="et-EE" dirty="0"/>
              <a:t>Vastajate struktuur</a:t>
            </a:r>
          </a:p>
        </p:txBody>
      </p:sp>
      <p:sp>
        <p:nvSpPr>
          <p:cNvPr id="5" name="Subtitle 4">
            <a:extLst>
              <a:ext uri="{FF2B5EF4-FFF2-40B4-BE49-F238E27FC236}">
                <a16:creationId xmlns:a16="http://schemas.microsoft.com/office/drawing/2014/main" id="{3C70EC66-5ED5-594C-B653-403B607325D4}"/>
              </a:ext>
            </a:extLst>
          </p:cNvPr>
          <p:cNvSpPr>
            <a:spLocks noGrp="1"/>
          </p:cNvSpPr>
          <p:nvPr>
            <p:ph type="subTitle" idx="14"/>
          </p:nvPr>
        </p:nvSpPr>
        <p:spPr/>
        <p:txBody>
          <a:bodyPr/>
          <a:lstStyle/>
          <a:p>
            <a:r>
              <a:rPr lang="et-EE" dirty="0"/>
              <a:t>n=1003, %</a:t>
            </a:r>
          </a:p>
        </p:txBody>
      </p:sp>
      <p:pic>
        <p:nvPicPr>
          <p:cNvPr id="7" name="Sisu kohatäide 6">
            <a:extLst>
              <a:ext uri="{FF2B5EF4-FFF2-40B4-BE49-F238E27FC236}">
                <a16:creationId xmlns:a16="http://schemas.microsoft.com/office/drawing/2014/main" id="{9430D477-87B4-2DBA-D117-F27BF131E9D3}"/>
              </a:ext>
            </a:extLst>
          </p:cNvPr>
          <p:cNvPicPr>
            <a:picLocks noGrp="1" noChangeAspect="1"/>
          </p:cNvPicPr>
          <p:nvPr>
            <p:ph sz="half" idx="1"/>
          </p:nvPr>
        </p:nvPicPr>
        <p:blipFill>
          <a:blip r:embed="rId2"/>
          <a:stretch>
            <a:fillRect/>
          </a:stretch>
        </p:blipFill>
        <p:spPr>
          <a:xfrm>
            <a:off x="1404811" y="1498600"/>
            <a:ext cx="4654803" cy="4886325"/>
          </a:xfrm>
          <a:prstGeom prst="rect">
            <a:avLst/>
          </a:prstGeom>
        </p:spPr>
      </p:pic>
      <p:pic>
        <p:nvPicPr>
          <p:cNvPr id="11" name="Sisu kohatäide 10">
            <a:extLst>
              <a:ext uri="{FF2B5EF4-FFF2-40B4-BE49-F238E27FC236}">
                <a16:creationId xmlns:a16="http://schemas.microsoft.com/office/drawing/2014/main" id="{5E63043B-E2CE-2648-E711-1D71B30C13D5}"/>
              </a:ext>
            </a:extLst>
          </p:cNvPr>
          <p:cNvPicPr>
            <a:picLocks noGrp="1" noChangeAspect="1"/>
          </p:cNvPicPr>
          <p:nvPr>
            <p:ph sz="half" idx="13"/>
          </p:nvPr>
        </p:nvPicPr>
        <p:blipFill>
          <a:blip r:embed="rId3"/>
          <a:stretch>
            <a:fillRect/>
          </a:stretch>
        </p:blipFill>
        <p:spPr>
          <a:xfrm>
            <a:off x="6593684" y="1498600"/>
            <a:ext cx="4660895" cy="4886325"/>
          </a:xfrm>
          <a:prstGeom prst="rect">
            <a:avLst/>
          </a:prstGeom>
        </p:spPr>
      </p:pic>
    </p:spTree>
    <p:extLst>
      <p:ext uri="{BB962C8B-B14F-4D97-AF65-F5344CB8AC3E}">
        <p14:creationId xmlns:p14="http://schemas.microsoft.com/office/powerpoint/2010/main" val="4181830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isu kohatäide 8">
            <a:extLst>
              <a:ext uri="{FF2B5EF4-FFF2-40B4-BE49-F238E27FC236}">
                <a16:creationId xmlns:a16="http://schemas.microsoft.com/office/drawing/2014/main" id="{3D8D2535-6987-4059-2D0C-089A29BEB6BA}"/>
              </a:ext>
            </a:extLst>
          </p:cNvPr>
          <p:cNvSpPr>
            <a:spLocks noGrp="1"/>
          </p:cNvSpPr>
          <p:nvPr>
            <p:ph sz="half" idx="1"/>
          </p:nvPr>
        </p:nvSpPr>
        <p:spPr/>
        <p:txBody>
          <a:bodyPr/>
          <a:lstStyle/>
          <a:p>
            <a:r>
              <a:rPr lang="et-EE" dirty="0">
                <a:solidFill>
                  <a:schemeClr val="accent1"/>
                </a:solidFill>
              </a:rPr>
              <a:t>Viimase 12 kuu jooksul on elektritõukerattaga sõitjatest sattunud liiklusõnnetusse 3%, so kuni 13 500 inimest, lisaks on 1% napilt pääsenud, so kuni 7 100 inimest.</a:t>
            </a:r>
          </a:p>
          <a:p>
            <a:r>
              <a:rPr lang="et-EE" dirty="0"/>
              <a:t>Elektritõukerattaga liiklusohtlikku olukorda sattunute osakaal on tervikuna vähenenud, eelkõige nende arvelt, kes on õnnetusest napilt pääsenud.</a:t>
            </a:r>
          </a:p>
          <a:p>
            <a:r>
              <a:rPr lang="et-EE" dirty="0"/>
              <a:t>Elektritõukerattaga on liiklusohtlikku olukorda sattunud sagedamini mehed, muukeelsed ja maapiirkondade elanikud. </a:t>
            </a:r>
          </a:p>
          <a:p>
            <a:r>
              <a:rPr lang="et-EE" dirty="0"/>
              <a:t>Kõik liiklusõnnetusse sattunud on olnud liikluseeskirjadest teadlikud, kõik napilt õnnetusest pääsenud aga neist mitteteadlikud elektritõukeratturid. Veidi sagedamini on liiklusõnnetusse sattunud ka need, kes sõitnud elektritõukerattal mitmekesi (8%).</a:t>
            </a:r>
          </a:p>
          <a:p>
            <a:endParaRPr lang="et-EE" dirty="0"/>
          </a:p>
          <a:p>
            <a:r>
              <a:rPr lang="et-EE" dirty="0"/>
              <a:t>Elektritõukerattaga toimunud õnnetuste põhjuseks on peamiselt tee seisukord (nimetati 4 korda), tähelepanematus (2 korda) või mootorsõidukite ohtlik või reegleid eirav käitumine (2 korda).</a:t>
            </a:r>
          </a:p>
          <a:p>
            <a:endParaRPr lang="et-EE" dirty="0"/>
          </a:p>
        </p:txBody>
      </p:sp>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dirty="0"/>
              <a:t>Elektritõukerattaga liiklemine</a:t>
            </a:r>
          </a:p>
        </p:txBody>
      </p:sp>
      <p:pic>
        <p:nvPicPr>
          <p:cNvPr id="11" name="Sisu kohatäide 10">
            <a:extLst>
              <a:ext uri="{FF2B5EF4-FFF2-40B4-BE49-F238E27FC236}">
                <a16:creationId xmlns:a16="http://schemas.microsoft.com/office/drawing/2014/main" id="{DD098BC8-731A-1754-6E66-19D9EE620376}"/>
              </a:ext>
            </a:extLst>
          </p:cNvPr>
          <p:cNvPicPr>
            <a:picLocks noGrp="1" noChangeAspect="1"/>
          </p:cNvPicPr>
          <p:nvPr>
            <p:ph sz="half" idx="13"/>
          </p:nvPr>
        </p:nvPicPr>
        <p:blipFill>
          <a:blip r:embed="rId3"/>
          <a:stretch>
            <a:fillRect/>
          </a:stretch>
        </p:blipFill>
        <p:spPr>
          <a:xfrm>
            <a:off x="6601354" y="1551923"/>
            <a:ext cx="4645555" cy="4779678"/>
          </a:xfrm>
          <a:prstGeom prst="rect">
            <a:avLst/>
          </a:prstGeom>
        </p:spPr>
      </p:pic>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dirty="0"/>
              <a:t>Liiklusõnnetusse sattumine</a:t>
            </a:r>
          </a:p>
        </p:txBody>
      </p:sp>
      <p:sp>
        <p:nvSpPr>
          <p:cNvPr id="16" name="TextBox 15">
            <a:extLst>
              <a:ext uri="{FF2B5EF4-FFF2-40B4-BE49-F238E27FC236}">
                <a16:creationId xmlns:a16="http://schemas.microsoft.com/office/drawing/2014/main" id="{C0F3C462-04A3-834F-9C68-193AE7944DCF}"/>
              </a:ext>
            </a:extLst>
          </p:cNvPr>
          <p:cNvSpPr txBox="1"/>
          <p:nvPr/>
        </p:nvSpPr>
        <p:spPr>
          <a:xfrm>
            <a:off x="6617776" y="6509288"/>
            <a:ext cx="4736024" cy="215444"/>
          </a:xfrm>
          <a:prstGeom prst="rect">
            <a:avLst/>
          </a:prstGeom>
          <a:noFill/>
        </p:spPr>
        <p:txBody>
          <a:bodyPr wrap="square" rtlCol="0">
            <a:spAutoFit/>
          </a:bodyPr>
          <a:lstStyle/>
          <a:p>
            <a:r>
              <a:rPr lang="et-EE" sz="800" dirty="0"/>
              <a:t>* Vastajate arv üldistuste tegemiseks vähene</a:t>
            </a:r>
          </a:p>
        </p:txBody>
      </p:sp>
      <p:cxnSp>
        <p:nvCxnSpPr>
          <p:cNvPr id="22" name="Straight Connector 21">
            <a:extLst>
              <a:ext uri="{FF2B5EF4-FFF2-40B4-BE49-F238E27FC236}">
                <a16:creationId xmlns:a16="http://schemas.microsoft.com/office/drawing/2014/main" id="{7C9DFB7A-BD08-064E-9197-C00467F55A63}"/>
              </a:ext>
            </a:extLst>
          </p:cNvPr>
          <p:cNvCxnSpPr>
            <a:cxnSpLocks/>
          </p:cNvCxnSpPr>
          <p:nvPr/>
        </p:nvCxnSpPr>
        <p:spPr>
          <a:xfrm>
            <a:off x="8042216" y="2407442"/>
            <a:ext cx="0" cy="3797084"/>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949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dirty="0"/>
              <a:t>Elektritõukerattaga liiklemine</a:t>
            </a:r>
          </a:p>
        </p:txBody>
      </p:sp>
      <p:sp>
        <p:nvSpPr>
          <p:cNvPr id="2" name="Sisu kohatäide 1">
            <a:extLst>
              <a:ext uri="{FF2B5EF4-FFF2-40B4-BE49-F238E27FC236}">
                <a16:creationId xmlns:a16="http://schemas.microsoft.com/office/drawing/2014/main" id="{AAB18EFF-0568-A850-8403-266531D2E065}"/>
              </a:ext>
            </a:extLst>
          </p:cNvPr>
          <p:cNvSpPr>
            <a:spLocks noGrp="1"/>
          </p:cNvSpPr>
          <p:nvPr>
            <p:ph sz="half" idx="1"/>
          </p:nvPr>
        </p:nvSpPr>
        <p:spPr>
          <a:xfrm>
            <a:off x="1302488" y="1499191"/>
            <a:ext cx="4860000" cy="5358809"/>
          </a:xfrm>
        </p:spPr>
        <p:txBody>
          <a:bodyPr>
            <a:normAutofit/>
          </a:bodyPr>
          <a:lstStyle/>
          <a:p>
            <a:r>
              <a:rPr lang="et-EE" dirty="0">
                <a:solidFill>
                  <a:schemeClr val="accent1"/>
                </a:solidFill>
              </a:rPr>
              <a:t>93% üle 14-aastasest elanikkonnast peab elektritõukerattaga sõites kiivri kasutamist vajalikuks </a:t>
            </a:r>
            <a:r>
              <a:rPr lang="et-EE" dirty="0"/>
              <a:t>– 24% peab seda vajalikuks alla 16-aastaset laste puhul ja 68% nii laste kui täiskasvanute puhul.</a:t>
            </a:r>
          </a:p>
          <a:p>
            <a:r>
              <a:rPr lang="et-EE" dirty="0"/>
              <a:t>Elektritõukeratta kasutajate seas on kiivri vajalikkuses veendunuid kokku 89%; ent nende seas on oluliselt enam neid, kes peavad elektritõukerattaga sõites kiivri olemasolu vajalikuks vaid laste puhul (44%).</a:t>
            </a:r>
          </a:p>
          <a:p>
            <a:r>
              <a:rPr lang="et-EE" dirty="0"/>
              <a:t>Kiivri vajalikkust kõigi puhul peavad sagedamini oluliseks naised, üle 49-aastased, eestikeelsed ja maapiirkondade elanikud.</a:t>
            </a:r>
          </a:p>
          <a:p>
            <a:r>
              <a:rPr lang="et-EE" dirty="0"/>
              <a:t>Kiivri vajalikkust just alla 16-aastaste laste puhul peavad olulisemaks mehed ja kuni 34-aastased.</a:t>
            </a:r>
          </a:p>
          <a:p>
            <a:r>
              <a:rPr lang="et-EE" dirty="0"/>
              <a:t>Aastaga pole tulemused oluliselt muutunud.</a:t>
            </a:r>
          </a:p>
          <a:p>
            <a:endParaRPr lang="et-EE" dirty="0"/>
          </a:p>
          <a:p>
            <a:r>
              <a:rPr lang="et-EE" dirty="0">
                <a:solidFill>
                  <a:schemeClr val="accent1"/>
                </a:solidFill>
              </a:rPr>
              <a:t>Kiivrit kannab enamasti või sageli kokku vaid 8% elektritõukerattaga sõitjatest, so 23 300 ± 9 500</a:t>
            </a:r>
            <a:r>
              <a:rPr lang="et-EE" dirty="0"/>
              <a:t>; 83% ei kanna seda kunagi ja 6% kannab harva (Slaid 42).</a:t>
            </a:r>
          </a:p>
          <a:p>
            <a:r>
              <a:rPr lang="et-EE" dirty="0"/>
              <a:t>Kiivrit kannavad sagedamini üle 49-aastased ja väiksemate linnaliste piirkondade elanikud (Slaid 42), ühtlasi ka need, kes sõidavad peamiselt isikliku või peres oleva elektritõukerattaga (22%).</a:t>
            </a:r>
          </a:p>
          <a:p>
            <a:endParaRPr lang="et-EE" dirty="0"/>
          </a:p>
        </p:txBody>
      </p:sp>
      <p:pic>
        <p:nvPicPr>
          <p:cNvPr id="8" name="Sisu kohatäide 7">
            <a:extLst>
              <a:ext uri="{FF2B5EF4-FFF2-40B4-BE49-F238E27FC236}">
                <a16:creationId xmlns:a16="http://schemas.microsoft.com/office/drawing/2014/main" id="{BE272286-FF0C-6CB1-46C4-7C274C4105C3}"/>
              </a:ext>
            </a:extLst>
          </p:cNvPr>
          <p:cNvPicPr>
            <a:picLocks noGrp="1" noChangeAspect="1"/>
          </p:cNvPicPr>
          <p:nvPr>
            <p:ph sz="half" idx="13"/>
          </p:nvPr>
        </p:nvPicPr>
        <p:blipFill>
          <a:blip r:embed="rId3"/>
          <a:stretch>
            <a:fillRect/>
          </a:stretch>
        </p:blipFill>
        <p:spPr>
          <a:xfrm>
            <a:off x="6583064" y="1692143"/>
            <a:ext cx="4682134" cy="4499238"/>
          </a:xfrm>
          <a:prstGeom prst="rect">
            <a:avLst/>
          </a:prstGeom>
        </p:spPr>
      </p:pic>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dirty="0"/>
              <a:t>Kiivri vajalikkus ja kandmine (Slaidid 41-42)</a:t>
            </a:r>
          </a:p>
        </p:txBody>
      </p:sp>
      <p:cxnSp>
        <p:nvCxnSpPr>
          <p:cNvPr id="5" name="Straight Connector 4">
            <a:extLst>
              <a:ext uri="{FF2B5EF4-FFF2-40B4-BE49-F238E27FC236}">
                <a16:creationId xmlns:a16="http://schemas.microsoft.com/office/drawing/2014/main" id="{4CFDF774-29F2-A745-B6C5-AA96BB9DCA21}"/>
              </a:ext>
            </a:extLst>
          </p:cNvPr>
          <p:cNvCxnSpPr>
            <a:cxnSpLocks/>
          </p:cNvCxnSpPr>
          <p:nvPr/>
        </p:nvCxnSpPr>
        <p:spPr>
          <a:xfrm>
            <a:off x="10707972" y="3187758"/>
            <a:ext cx="0" cy="2844074"/>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853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u kohatäide 7">
            <a:extLst>
              <a:ext uri="{FF2B5EF4-FFF2-40B4-BE49-F238E27FC236}">
                <a16:creationId xmlns:a16="http://schemas.microsoft.com/office/drawing/2014/main" id="{B599274C-47B3-DB35-F86C-058FA624A891}"/>
              </a:ext>
            </a:extLst>
          </p:cNvPr>
          <p:cNvPicPr>
            <a:picLocks noGrp="1" noChangeAspect="1"/>
          </p:cNvPicPr>
          <p:nvPr>
            <p:ph sz="half" idx="13"/>
          </p:nvPr>
        </p:nvPicPr>
        <p:blipFill>
          <a:blip r:embed="rId3"/>
          <a:stretch>
            <a:fillRect/>
          </a:stretch>
        </p:blipFill>
        <p:spPr>
          <a:xfrm>
            <a:off x="6583064" y="1689095"/>
            <a:ext cx="4682134" cy="4505334"/>
          </a:xfrm>
          <a:prstGeom prst="rect">
            <a:avLst/>
          </a:prstGeom>
        </p:spPr>
      </p:pic>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dirty="0"/>
              <a:t>Elektritõukerattaga liiklemine</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dirty="0"/>
              <a:t>Kiivri kandmine</a:t>
            </a:r>
          </a:p>
        </p:txBody>
      </p:sp>
      <p:cxnSp>
        <p:nvCxnSpPr>
          <p:cNvPr id="24" name="Straight Connector 23">
            <a:extLst>
              <a:ext uri="{FF2B5EF4-FFF2-40B4-BE49-F238E27FC236}">
                <a16:creationId xmlns:a16="http://schemas.microsoft.com/office/drawing/2014/main" id="{2C23ADF6-55B0-344D-8DC0-F857790FE371}"/>
              </a:ext>
            </a:extLst>
          </p:cNvPr>
          <p:cNvCxnSpPr>
            <a:cxnSpLocks/>
          </p:cNvCxnSpPr>
          <p:nvPr/>
        </p:nvCxnSpPr>
        <p:spPr>
          <a:xfrm>
            <a:off x="8283357" y="1921790"/>
            <a:ext cx="0" cy="4246535"/>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pic>
        <p:nvPicPr>
          <p:cNvPr id="7" name="Sisu kohatäide 6">
            <a:extLst>
              <a:ext uri="{FF2B5EF4-FFF2-40B4-BE49-F238E27FC236}">
                <a16:creationId xmlns:a16="http://schemas.microsoft.com/office/drawing/2014/main" id="{0F4DB16C-6BD1-4E2A-E12E-02D390FC8B56}"/>
              </a:ext>
            </a:extLst>
          </p:cNvPr>
          <p:cNvPicPr>
            <a:picLocks noGrp="1" noChangeAspect="1"/>
          </p:cNvPicPr>
          <p:nvPr>
            <p:ph sz="half" idx="1"/>
          </p:nvPr>
        </p:nvPicPr>
        <p:blipFill>
          <a:blip r:embed="rId4"/>
          <a:stretch>
            <a:fillRect/>
          </a:stretch>
        </p:blipFill>
        <p:spPr>
          <a:xfrm>
            <a:off x="1391145" y="1695192"/>
            <a:ext cx="4682134" cy="4493141"/>
          </a:xfrm>
          <a:prstGeom prst="rect">
            <a:avLst/>
          </a:prstGeom>
        </p:spPr>
      </p:pic>
    </p:spTree>
    <p:extLst>
      <p:ext uri="{BB962C8B-B14F-4D97-AF65-F5344CB8AC3E}">
        <p14:creationId xmlns:p14="http://schemas.microsoft.com/office/powerpoint/2010/main" val="2143271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isu kohatäide 8">
            <a:extLst>
              <a:ext uri="{FF2B5EF4-FFF2-40B4-BE49-F238E27FC236}">
                <a16:creationId xmlns:a16="http://schemas.microsoft.com/office/drawing/2014/main" id="{00790B7F-7E34-1807-4484-D0E79D53ADA1}"/>
              </a:ext>
            </a:extLst>
          </p:cNvPr>
          <p:cNvPicPr>
            <a:picLocks noGrp="1" noChangeAspect="1"/>
          </p:cNvPicPr>
          <p:nvPr>
            <p:ph sz="half" idx="13"/>
          </p:nvPr>
        </p:nvPicPr>
        <p:blipFill>
          <a:blip r:embed="rId2"/>
          <a:stretch>
            <a:fillRect/>
          </a:stretch>
        </p:blipFill>
        <p:spPr>
          <a:xfrm>
            <a:off x="6601354" y="1554971"/>
            <a:ext cx="4645555" cy="4773582"/>
          </a:xfrm>
          <a:prstGeom prst="rect">
            <a:avLst/>
          </a:prstGeom>
        </p:spPr>
      </p:pic>
      <p:sp>
        <p:nvSpPr>
          <p:cNvPr id="2" name="Pealkiri 1">
            <a:extLst>
              <a:ext uri="{FF2B5EF4-FFF2-40B4-BE49-F238E27FC236}">
                <a16:creationId xmlns:a16="http://schemas.microsoft.com/office/drawing/2014/main" id="{F241C27D-2810-19F4-109A-C46EAB255CD0}"/>
              </a:ext>
            </a:extLst>
          </p:cNvPr>
          <p:cNvSpPr>
            <a:spLocks noGrp="1"/>
          </p:cNvSpPr>
          <p:nvPr>
            <p:ph type="title"/>
          </p:nvPr>
        </p:nvSpPr>
        <p:spPr/>
        <p:txBody>
          <a:bodyPr/>
          <a:lstStyle/>
          <a:p>
            <a:r>
              <a:rPr lang="et-EE" dirty="0"/>
              <a:t>Elektritõukerattaga liiklemine</a:t>
            </a:r>
          </a:p>
        </p:txBody>
      </p:sp>
      <p:sp>
        <p:nvSpPr>
          <p:cNvPr id="3" name="Sisu kohatäide 2">
            <a:extLst>
              <a:ext uri="{FF2B5EF4-FFF2-40B4-BE49-F238E27FC236}">
                <a16:creationId xmlns:a16="http://schemas.microsoft.com/office/drawing/2014/main" id="{6D2E555F-45EB-A77D-6037-23DF89FA3938}"/>
              </a:ext>
            </a:extLst>
          </p:cNvPr>
          <p:cNvSpPr>
            <a:spLocks noGrp="1"/>
          </p:cNvSpPr>
          <p:nvPr>
            <p:ph sz="half" idx="1"/>
          </p:nvPr>
        </p:nvSpPr>
        <p:spPr/>
        <p:txBody>
          <a:bodyPr/>
          <a:lstStyle/>
          <a:p>
            <a:r>
              <a:rPr lang="et-EE" dirty="0">
                <a:solidFill>
                  <a:schemeClr val="accent1"/>
                </a:solidFill>
              </a:rPr>
              <a:t>Elektritõukeratast on viimase 12 kuu jooksul juhtinud alkoholi või narkootilise aine mõju all kokku 20% </a:t>
            </a:r>
            <a:r>
              <a:rPr lang="et-EE" dirty="0">
                <a:solidFill>
                  <a:srgbClr val="A01E28"/>
                </a:solidFill>
              </a:rPr>
              <a:t>täiskasvanud elektritõukerattaga sõitnutest (so 95% tõenäosusega 60 100 ± 14 200 inimest), </a:t>
            </a:r>
            <a:r>
              <a:rPr lang="et-EE" dirty="0"/>
              <a:t>sh pooled neist on teinud seda korduvalt. </a:t>
            </a:r>
          </a:p>
          <a:p>
            <a:r>
              <a:rPr lang="et-EE" dirty="0"/>
              <a:t>Elektritõukeratast on joobes juhtinud sagedamini mehed, kuni 34-aastased, eestikeelsed, Tallinna ning suuremate linnade elanikud.</a:t>
            </a:r>
          </a:p>
          <a:p>
            <a:r>
              <a:rPr lang="et-EE" dirty="0"/>
              <a:t>Kõik elektritõukeratast joobes juhtinud on olnud  liikluseeskirjadest teadlikud.</a:t>
            </a:r>
          </a:p>
          <a:p>
            <a:endParaRPr lang="et-EE" dirty="0"/>
          </a:p>
        </p:txBody>
      </p:sp>
      <p:sp>
        <p:nvSpPr>
          <p:cNvPr id="5" name="Alapealkiri 4">
            <a:extLst>
              <a:ext uri="{FF2B5EF4-FFF2-40B4-BE49-F238E27FC236}">
                <a16:creationId xmlns:a16="http://schemas.microsoft.com/office/drawing/2014/main" id="{5D433B60-8BE3-ABD0-0F7B-76830D6C0ED9}"/>
              </a:ext>
            </a:extLst>
          </p:cNvPr>
          <p:cNvSpPr>
            <a:spLocks noGrp="1"/>
          </p:cNvSpPr>
          <p:nvPr>
            <p:ph type="subTitle" idx="14"/>
          </p:nvPr>
        </p:nvSpPr>
        <p:spPr/>
        <p:txBody>
          <a:bodyPr/>
          <a:lstStyle/>
          <a:p>
            <a:r>
              <a:rPr lang="et-EE" dirty="0"/>
              <a:t>Joobes juhtimine</a:t>
            </a:r>
          </a:p>
        </p:txBody>
      </p:sp>
      <p:cxnSp>
        <p:nvCxnSpPr>
          <p:cNvPr id="10" name="Straight Connector 23">
            <a:extLst>
              <a:ext uri="{FF2B5EF4-FFF2-40B4-BE49-F238E27FC236}">
                <a16:creationId xmlns:a16="http://schemas.microsoft.com/office/drawing/2014/main" id="{EB1D54ED-BAAB-B001-CD7B-CEE9DCA74A8D}"/>
              </a:ext>
            </a:extLst>
          </p:cNvPr>
          <p:cNvCxnSpPr>
            <a:cxnSpLocks/>
          </p:cNvCxnSpPr>
          <p:nvPr/>
        </p:nvCxnSpPr>
        <p:spPr>
          <a:xfrm>
            <a:off x="9087398" y="2356945"/>
            <a:ext cx="0" cy="3898091"/>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274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u kohatäide 5">
            <a:extLst>
              <a:ext uri="{FF2B5EF4-FFF2-40B4-BE49-F238E27FC236}">
                <a16:creationId xmlns:a16="http://schemas.microsoft.com/office/drawing/2014/main" id="{B3ADCCF7-78CF-2DD9-B6E0-0B16E9F5CD7C}"/>
              </a:ext>
            </a:extLst>
          </p:cNvPr>
          <p:cNvPicPr>
            <a:picLocks noGrp="1" noChangeAspect="1"/>
          </p:cNvPicPr>
          <p:nvPr>
            <p:ph sz="half" idx="13"/>
          </p:nvPr>
        </p:nvPicPr>
        <p:blipFill>
          <a:blip r:embed="rId3"/>
          <a:stretch>
            <a:fillRect/>
          </a:stretch>
        </p:blipFill>
        <p:spPr>
          <a:xfrm>
            <a:off x="6613547" y="1545827"/>
            <a:ext cx="4621169" cy="4791871"/>
          </a:xfrm>
          <a:prstGeom prst="rect">
            <a:avLst/>
          </a:prstGeom>
        </p:spPr>
      </p:pic>
      <p:sp>
        <p:nvSpPr>
          <p:cNvPr id="2" name="Title 1">
            <a:extLst>
              <a:ext uri="{FF2B5EF4-FFF2-40B4-BE49-F238E27FC236}">
                <a16:creationId xmlns:a16="http://schemas.microsoft.com/office/drawing/2014/main" id="{1F96FA87-308D-6242-8356-8B562309FA31}"/>
              </a:ext>
            </a:extLst>
          </p:cNvPr>
          <p:cNvSpPr>
            <a:spLocks noGrp="1"/>
          </p:cNvSpPr>
          <p:nvPr>
            <p:ph type="title"/>
          </p:nvPr>
        </p:nvSpPr>
        <p:spPr/>
        <p:txBody>
          <a:bodyPr/>
          <a:lstStyle/>
          <a:p>
            <a:r>
              <a:rPr lang="et-EE" dirty="0"/>
              <a:t>Elektritõukerattaga liiklemine</a:t>
            </a:r>
          </a:p>
        </p:txBody>
      </p:sp>
      <p:sp>
        <p:nvSpPr>
          <p:cNvPr id="5" name="Subtitle 4">
            <a:extLst>
              <a:ext uri="{FF2B5EF4-FFF2-40B4-BE49-F238E27FC236}">
                <a16:creationId xmlns:a16="http://schemas.microsoft.com/office/drawing/2014/main" id="{4E3A56AE-3BBC-FA4D-9A1A-B7E7798FEA5D}"/>
              </a:ext>
            </a:extLst>
          </p:cNvPr>
          <p:cNvSpPr>
            <a:spLocks noGrp="1"/>
          </p:cNvSpPr>
          <p:nvPr>
            <p:ph type="subTitle" idx="14"/>
          </p:nvPr>
        </p:nvSpPr>
        <p:spPr/>
        <p:txBody>
          <a:bodyPr>
            <a:normAutofit/>
          </a:bodyPr>
          <a:lstStyle/>
          <a:p>
            <a:r>
              <a:rPr lang="et-EE" dirty="0"/>
              <a:t>Teadlikkus</a:t>
            </a:r>
          </a:p>
        </p:txBody>
      </p:sp>
      <p:cxnSp>
        <p:nvCxnSpPr>
          <p:cNvPr id="16" name="Straight Connector 15">
            <a:extLst>
              <a:ext uri="{FF2B5EF4-FFF2-40B4-BE49-F238E27FC236}">
                <a16:creationId xmlns:a16="http://schemas.microsoft.com/office/drawing/2014/main" id="{F701D270-1C18-314F-A495-47781DA932FE}"/>
              </a:ext>
            </a:extLst>
          </p:cNvPr>
          <p:cNvCxnSpPr>
            <a:cxnSpLocks/>
          </p:cNvCxnSpPr>
          <p:nvPr/>
        </p:nvCxnSpPr>
        <p:spPr>
          <a:xfrm>
            <a:off x="10334114" y="3113275"/>
            <a:ext cx="0" cy="304220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E5AAECD-70BA-4E4D-8FE5-9BA0D030094E}"/>
              </a:ext>
            </a:extLst>
          </p:cNvPr>
          <p:cNvSpPr>
            <a:spLocks noGrp="1"/>
          </p:cNvSpPr>
          <p:nvPr>
            <p:ph sz="half" idx="1"/>
          </p:nvPr>
        </p:nvSpPr>
        <p:spPr/>
        <p:txBody>
          <a:bodyPr/>
          <a:lstStyle/>
          <a:p>
            <a:r>
              <a:rPr lang="et-EE" dirty="0"/>
              <a:t>Küsimuse puhul “</a:t>
            </a:r>
            <a:r>
              <a:rPr lang="et-EE" dirty="0">
                <a:solidFill>
                  <a:schemeClr val="accent1"/>
                </a:solidFill>
              </a:rPr>
              <a:t>Kas </a:t>
            </a:r>
            <a:r>
              <a:rPr lang="et-EE" dirty="0" err="1">
                <a:solidFill>
                  <a:schemeClr val="accent1"/>
                </a:solidFill>
              </a:rPr>
              <a:t>kergliikuril</a:t>
            </a:r>
            <a:r>
              <a:rPr lang="et-EE" dirty="0">
                <a:solidFill>
                  <a:schemeClr val="accent1"/>
                </a:solidFill>
              </a:rPr>
              <a:t> on eesõigus sõiduteel sõitvate juhtide ees, kui ta soovib ületada sõiduteed ülekäigurajal sõites</a:t>
            </a:r>
            <a:r>
              <a:rPr lang="et-EE" dirty="0"/>
              <a:t>?“ loeti õigeks nii eitav vastus (66%), kui ka vastus “jah, kui ta sõidab ülekäigurajal, millele sõiduteel sõitev juht pöörab” (17%); kokku  andis õige vastuse seega 83% elektritõukeratturitest. Vastav osakaal pole aastaga oluliselt muutunud.</a:t>
            </a:r>
          </a:p>
          <a:p>
            <a:r>
              <a:rPr lang="et-EE" dirty="0"/>
              <a:t>Liikluseeskirjadest teadlikud on antud reeglist teadlikumad kui liikluseeskirjadest mitteteadlikud (84% vs 76%).</a:t>
            </a:r>
          </a:p>
          <a:p>
            <a:r>
              <a:rPr lang="et-EE" dirty="0"/>
              <a:t>Taustaandmete lõikes olulisi erinevusi ei ilmnenud.</a:t>
            </a:r>
          </a:p>
          <a:p>
            <a:endParaRPr lang="et-EE" dirty="0"/>
          </a:p>
        </p:txBody>
      </p:sp>
    </p:spTree>
    <p:extLst>
      <p:ext uri="{BB962C8B-B14F-4D97-AF65-F5344CB8AC3E}">
        <p14:creationId xmlns:p14="http://schemas.microsoft.com/office/powerpoint/2010/main" val="1255044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39EB439-E509-55AA-44E8-D35B4396456B}"/>
              </a:ext>
            </a:extLst>
          </p:cNvPr>
          <p:cNvSpPr>
            <a:spLocks noGrp="1"/>
          </p:cNvSpPr>
          <p:nvPr>
            <p:ph type="title"/>
          </p:nvPr>
        </p:nvSpPr>
        <p:spPr/>
        <p:txBody>
          <a:bodyPr/>
          <a:lstStyle/>
          <a:p>
            <a:r>
              <a:rPr lang="et-EE" dirty="0"/>
              <a:t>Elektritõukerattaga liiklemine</a:t>
            </a:r>
          </a:p>
        </p:txBody>
      </p:sp>
      <p:sp>
        <p:nvSpPr>
          <p:cNvPr id="3" name="Sisu kohatäide 2">
            <a:extLst>
              <a:ext uri="{FF2B5EF4-FFF2-40B4-BE49-F238E27FC236}">
                <a16:creationId xmlns:a16="http://schemas.microsoft.com/office/drawing/2014/main" id="{448E14D1-CAE2-AA42-70F8-30B5B0AA3583}"/>
              </a:ext>
            </a:extLst>
          </p:cNvPr>
          <p:cNvSpPr>
            <a:spLocks noGrp="1"/>
          </p:cNvSpPr>
          <p:nvPr>
            <p:ph sz="half" idx="1"/>
          </p:nvPr>
        </p:nvSpPr>
        <p:spPr/>
        <p:txBody>
          <a:bodyPr/>
          <a:lstStyle/>
          <a:p>
            <a:r>
              <a:rPr lang="et-EE" dirty="0"/>
              <a:t>Küsimuse puhul “</a:t>
            </a:r>
            <a:r>
              <a:rPr lang="et-EE" dirty="0">
                <a:solidFill>
                  <a:schemeClr val="accent1"/>
                </a:solidFill>
              </a:rPr>
              <a:t>Kui Te elektritõukerattaga sõites jõuate järele Teiega samas suunas liikuvatele jalakäijatele, siis kummalt poolt Te neist möödute</a:t>
            </a:r>
            <a:r>
              <a:rPr lang="et-EE" dirty="0"/>
              <a:t>?“ on õige vastus „kui võimalik, püüan mööduda vasakult poolt. Õige vastuse andis 59% elektritõukeratturitest. </a:t>
            </a:r>
          </a:p>
          <a:p>
            <a:r>
              <a:rPr lang="et-EE" dirty="0"/>
              <a:t>Kümnendik peab õigeks mööduda paremalt poolt ja viiendik arvas, et pole oluline, kummalt poolt mööduda.</a:t>
            </a:r>
          </a:p>
          <a:p>
            <a:r>
              <a:rPr lang="et-EE" dirty="0"/>
              <a:t>Liikluseeskirjadest teadlikud on antud reeglist veidi teadlikumad kui liikluseeskirjadest mitteteadlikud (61% vs 55%).</a:t>
            </a:r>
          </a:p>
          <a:p>
            <a:r>
              <a:rPr lang="et-EE" dirty="0"/>
              <a:t>Lisaks on teadlikumad ka 25-34-aastased. Muid olulisi erinevusi taustaandmete lõikes ei ilmnenud.</a:t>
            </a:r>
          </a:p>
          <a:p>
            <a:endParaRPr lang="et-EE" dirty="0"/>
          </a:p>
        </p:txBody>
      </p:sp>
      <p:sp>
        <p:nvSpPr>
          <p:cNvPr id="5" name="Alapealkiri 4">
            <a:extLst>
              <a:ext uri="{FF2B5EF4-FFF2-40B4-BE49-F238E27FC236}">
                <a16:creationId xmlns:a16="http://schemas.microsoft.com/office/drawing/2014/main" id="{0BF62BB0-72DA-8DBA-3B5A-ACEC37630E83}"/>
              </a:ext>
            </a:extLst>
          </p:cNvPr>
          <p:cNvSpPr>
            <a:spLocks noGrp="1"/>
          </p:cNvSpPr>
          <p:nvPr>
            <p:ph type="subTitle" idx="14"/>
          </p:nvPr>
        </p:nvSpPr>
        <p:spPr/>
        <p:txBody>
          <a:bodyPr/>
          <a:lstStyle/>
          <a:p>
            <a:r>
              <a:rPr lang="et-EE" dirty="0"/>
              <a:t>Teadlikkus</a:t>
            </a:r>
          </a:p>
        </p:txBody>
      </p:sp>
      <p:pic>
        <p:nvPicPr>
          <p:cNvPr id="11" name="Sisu kohatäide 10">
            <a:extLst>
              <a:ext uri="{FF2B5EF4-FFF2-40B4-BE49-F238E27FC236}">
                <a16:creationId xmlns:a16="http://schemas.microsoft.com/office/drawing/2014/main" id="{47C96EC8-50C8-CE77-E9A8-95403A830B0F}"/>
              </a:ext>
            </a:extLst>
          </p:cNvPr>
          <p:cNvPicPr>
            <a:picLocks noGrp="1" noChangeAspect="1"/>
          </p:cNvPicPr>
          <p:nvPr>
            <p:ph sz="half" idx="13"/>
          </p:nvPr>
        </p:nvPicPr>
        <p:blipFill>
          <a:blip r:embed="rId2"/>
          <a:stretch>
            <a:fillRect/>
          </a:stretch>
        </p:blipFill>
        <p:spPr>
          <a:xfrm>
            <a:off x="6592209" y="1609840"/>
            <a:ext cx="4663844" cy="4663844"/>
          </a:xfrm>
          <a:prstGeom prst="rect">
            <a:avLst/>
          </a:prstGeom>
        </p:spPr>
      </p:pic>
    </p:spTree>
    <p:extLst>
      <p:ext uri="{BB962C8B-B14F-4D97-AF65-F5344CB8AC3E}">
        <p14:creationId xmlns:p14="http://schemas.microsoft.com/office/powerpoint/2010/main" val="182688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9BD6-1019-B54C-8125-6E00C8C9EFF7}"/>
              </a:ext>
            </a:extLst>
          </p:cNvPr>
          <p:cNvSpPr>
            <a:spLocks noGrp="1"/>
          </p:cNvSpPr>
          <p:nvPr>
            <p:ph type="ctrTitle"/>
          </p:nvPr>
        </p:nvSpPr>
        <p:spPr>
          <a:xfrm>
            <a:off x="2557041" y="3393821"/>
            <a:ext cx="9051380" cy="861238"/>
          </a:xfrm>
        </p:spPr>
        <p:txBody>
          <a:bodyPr>
            <a:normAutofit fontScale="90000"/>
          </a:bodyPr>
          <a:lstStyle/>
          <a:p>
            <a:r>
              <a:rPr lang="et-EE" dirty="0">
                <a:solidFill>
                  <a:srgbClr val="A01E28"/>
                </a:solidFill>
              </a:rPr>
              <a:t>Muu</a:t>
            </a:r>
            <a:endParaRPr lang="en-GB" dirty="0"/>
          </a:p>
        </p:txBody>
      </p:sp>
    </p:spTree>
    <p:extLst>
      <p:ext uri="{BB962C8B-B14F-4D97-AF65-F5344CB8AC3E}">
        <p14:creationId xmlns:p14="http://schemas.microsoft.com/office/powerpoint/2010/main" val="1444674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3006D-5FA3-E244-928C-8C7E1E779B4D}"/>
              </a:ext>
            </a:extLst>
          </p:cNvPr>
          <p:cNvSpPr>
            <a:spLocks noGrp="1"/>
          </p:cNvSpPr>
          <p:nvPr>
            <p:ph sz="half" idx="1"/>
          </p:nvPr>
        </p:nvSpPr>
        <p:spPr>
          <a:xfrm>
            <a:off x="1302488" y="1908881"/>
            <a:ext cx="10051312" cy="4620507"/>
          </a:xfrm>
        </p:spPr>
        <p:txBody>
          <a:bodyPr>
            <a:normAutofit/>
          </a:bodyPr>
          <a:lstStyle/>
          <a:p>
            <a:r>
              <a:rPr lang="et-EE" dirty="0"/>
              <a:t>Kogu elanikkonnalt uuriti, milliste ohtlike olukordadega nad on viimase 12 kuu jooksul kergliiklusteel liigeldes kokku puutunud. 40%-l puudus kokkupuude ohtlike olukordadega; sagedamini eestikeelsel elanikkonnal, üle 49-aastastel, samuti maapiirkondade elanikel.</a:t>
            </a:r>
          </a:p>
          <a:p>
            <a:r>
              <a:rPr lang="et-EE" dirty="0"/>
              <a:t>Enamlevinud probleemiks (ligikaudu kolmandiku jaoks) kergliiklusteel liigeldes on, et (Slaid 48):</a:t>
            </a:r>
          </a:p>
          <a:p>
            <a:pPr lvl="1"/>
            <a:r>
              <a:rPr lang="et-EE" dirty="0">
                <a:solidFill>
                  <a:schemeClr val="accent1"/>
                </a:solidFill>
              </a:rPr>
              <a:t>elektritõukerattad teel takistavad või ohustavad liikumist</a:t>
            </a:r>
            <a:r>
              <a:rPr lang="et-EE" dirty="0"/>
              <a:t>;</a:t>
            </a:r>
          </a:p>
          <a:p>
            <a:pPr lvl="1"/>
            <a:r>
              <a:rPr lang="et-EE" dirty="0" err="1">
                <a:solidFill>
                  <a:schemeClr val="accent1"/>
                </a:solidFill>
              </a:rPr>
              <a:t>kergliikureid</a:t>
            </a:r>
            <a:r>
              <a:rPr lang="et-EE" dirty="0">
                <a:solidFill>
                  <a:schemeClr val="accent1"/>
                </a:solidFill>
              </a:rPr>
              <a:t> (elektritõukerattad, elektrirulad, tasakaaluliikurid jms) kasutavad liiklejad sõidavad ohtlikult kiiresti</a:t>
            </a:r>
            <a:r>
              <a:rPr lang="et-EE" dirty="0"/>
              <a:t>; </a:t>
            </a:r>
          </a:p>
          <a:p>
            <a:pPr lvl="1"/>
            <a:r>
              <a:rPr lang="et-EE" dirty="0"/>
              <a:t>mitmekesi kõrvuti jalutavad jalakäijad takistavad sujuvat liiklemist (ei jäta ruumi möödumiseks);</a:t>
            </a:r>
          </a:p>
          <a:p>
            <a:pPr lvl="1"/>
            <a:r>
              <a:rPr lang="et-EE" dirty="0"/>
              <a:t>jalgratturid ei vähenda jalakäijatest möödudes kiirust;</a:t>
            </a:r>
          </a:p>
          <a:p>
            <a:pPr lvl="1"/>
            <a:r>
              <a:rPr lang="et-EE" dirty="0"/>
              <a:t>jalakäijad paiknevad kergliiklusteel valesti.</a:t>
            </a:r>
          </a:p>
          <a:p>
            <a:r>
              <a:rPr lang="et-EE" dirty="0"/>
              <a:t>Aastaga on vähenenud jalgratturite teel paiknemise ja abivahenditega (näiteks rulluidud) liiga kiiresti sõitmise ohtlikkus, muus osas muutused nii olulised pole.</a:t>
            </a:r>
          </a:p>
          <a:p>
            <a:r>
              <a:rPr lang="et-EE" dirty="0"/>
              <a:t>Jalgrattaga kui ka elektritõukerattaga liiklejad tõid keskmisest sagedamini esile järgnevaid probleeme (Slaid 49):</a:t>
            </a:r>
          </a:p>
          <a:p>
            <a:pPr lvl="1"/>
            <a:r>
              <a:rPr lang="et-EE" dirty="0"/>
              <a:t>mitmekesi kõrvuti jalutavad jalakäijad takistavad sujuvat liiklemist (vastavalt +12% ja +18% võrreldes keskmisega);</a:t>
            </a:r>
          </a:p>
          <a:p>
            <a:pPr lvl="1"/>
            <a:r>
              <a:rPr lang="et-EE" dirty="0"/>
              <a:t>jalakäijad paiknevad kergliiklusteel valesti (vastavalt +11% ja +21%);</a:t>
            </a:r>
          </a:p>
          <a:p>
            <a:pPr lvl="1"/>
            <a:r>
              <a:rPr lang="et-EE" dirty="0" err="1"/>
              <a:t>Koert</a:t>
            </a:r>
            <a:r>
              <a:rPr lang="et-EE" dirty="0"/>
              <a:t> </a:t>
            </a:r>
            <a:r>
              <a:rPr lang="et-EE" dirty="0" err="1"/>
              <a:t>jalautusrihmad</a:t>
            </a:r>
            <a:r>
              <a:rPr lang="et-EE" dirty="0"/>
              <a:t> on risti üle tee (vastavalt +8 ja +13%).</a:t>
            </a:r>
          </a:p>
          <a:p>
            <a:r>
              <a:rPr lang="et-EE" dirty="0"/>
              <a:t>Erinevaid probleeme kergliiklusteel on sagedamini esile toonud alla 35-aastased ja Tallinna elanikud.</a:t>
            </a:r>
          </a:p>
          <a:p>
            <a:endParaRPr lang="et-EE" dirty="0"/>
          </a:p>
          <a:p>
            <a:endParaRPr lang="et-EE" dirty="0"/>
          </a:p>
          <a:p>
            <a:endParaRPr lang="et-EE" dirty="0"/>
          </a:p>
          <a:p>
            <a:endParaRPr lang="et-EE" dirty="0"/>
          </a:p>
          <a:p>
            <a:endParaRPr lang="et-EE" dirty="0"/>
          </a:p>
        </p:txBody>
      </p:sp>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a:xfrm>
            <a:off x="1302487" y="472908"/>
            <a:ext cx="10384687" cy="951525"/>
          </a:xfrm>
        </p:spPr>
        <p:txBody>
          <a:bodyPr/>
          <a:lstStyle/>
          <a:p>
            <a:r>
              <a:rPr lang="et-EE" dirty="0"/>
              <a:t>Ohtlikud olukorrad kergliiklusteel </a:t>
            </a:r>
            <a:r>
              <a:rPr kumimoji="0" lang="fi-FI" sz="3200" b="0" i="0" u="none" strike="noStrike" kern="1200" cap="none" spc="0" normalizeH="0" baseline="0" noProof="0" dirty="0">
                <a:ln>
                  <a:noFill/>
                </a:ln>
                <a:solidFill>
                  <a:srgbClr val="A01E28"/>
                </a:solidFill>
                <a:effectLst/>
                <a:uLnTx/>
                <a:uFillTx/>
                <a:latin typeface="Helvetica" panose="020B0604020202030204" pitchFamily="34" charset="0"/>
                <a:ea typeface="+mj-ea"/>
                <a:cs typeface="+mj-cs"/>
              </a:rPr>
              <a:t>(</a:t>
            </a:r>
            <a:r>
              <a:rPr kumimoji="0" lang="fi-FI" sz="3200" b="0" i="0" u="none" strike="noStrike" kern="1200" cap="none" spc="0" normalizeH="0" baseline="0" noProof="0" dirty="0" err="1">
                <a:ln>
                  <a:noFill/>
                </a:ln>
                <a:solidFill>
                  <a:srgbClr val="A01E28"/>
                </a:solidFill>
                <a:effectLst/>
                <a:uLnTx/>
                <a:uFillTx/>
                <a:latin typeface="Helvetica" panose="020B0604020202030204" pitchFamily="34" charset="0"/>
                <a:ea typeface="+mj-ea"/>
                <a:cs typeface="+mj-cs"/>
              </a:rPr>
              <a:t>kõnniteel</a:t>
            </a:r>
            <a:r>
              <a:rPr kumimoji="0" lang="fi-FI" sz="3200" b="0" i="0" u="none" strike="noStrike" kern="1200" cap="none" spc="0" normalizeH="0" baseline="0" noProof="0" dirty="0">
                <a:ln>
                  <a:noFill/>
                </a:ln>
                <a:solidFill>
                  <a:srgbClr val="A01E28"/>
                </a:solidFill>
                <a:effectLst/>
                <a:uLnTx/>
                <a:uFillTx/>
                <a:latin typeface="Helvetica" panose="020B0604020202030204" pitchFamily="34" charset="0"/>
                <a:ea typeface="+mj-ea"/>
                <a:cs typeface="+mj-cs"/>
              </a:rPr>
              <a:t>, </a:t>
            </a:r>
            <a:r>
              <a:rPr kumimoji="0" lang="fi-FI" sz="3200" b="0" i="0" u="none" strike="noStrike" kern="1200" cap="none" spc="0" normalizeH="0" baseline="0" noProof="0" dirty="0" err="1">
                <a:ln>
                  <a:noFill/>
                </a:ln>
                <a:solidFill>
                  <a:srgbClr val="A01E28"/>
                </a:solidFill>
                <a:effectLst/>
                <a:uLnTx/>
                <a:uFillTx/>
                <a:latin typeface="Helvetica" panose="020B0604020202030204" pitchFamily="34" charset="0"/>
                <a:ea typeface="+mj-ea"/>
                <a:cs typeface="+mj-cs"/>
              </a:rPr>
              <a:t>jalgrattateel</a:t>
            </a:r>
            <a:r>
              <a:rPr kumimoji="0" lang="fi-FI" sz="3200" b="0" i="0" u="none" strike="noStrike" kern="1200" cap="none" spc="0" normalizeH="0" baseline="0" noProof="0" dirty="0">
                <a:ln>
                  <a:noFill/>
                </a:ln>
                <a:solidFill>
                  <a:srgbClr val="A01E28"/>
                </a:solidFill>
                <a:effectLst/>
                <a:uLnTx/>
                <a:uFillTx/>
                <a:latin typeface="Helvetica" panose="020B0604020202030204" pitchFamily="34" charset="0"/>
                <a:ea typeface="+mj-ea"/>
                <a:cs typeface="+mj-cs"/>
              </a:rPr>
              <a:t> või </a:t>
            </a:r>
            <a:r>
              <a:rPr kumimoji="0" lang="fi-FI" sz="3200" b="0" i="0" u="none" strike="noStrike" kern="1200" cap="none" spc="0" normalizeH="0" baseline="0" noProof="0" dirty="0" err="1">
                <a:ln>
                  <a:noFill/>
                </a:ln>
                <a:solidFill>
                  <a:srgbClr val="A01E28"/>
                </a:solidFill>
                <a:effectLst/>
                <a:uLnTx/>
                <a:uFillTx/>
                <a:latin typeface="Helvetica" panose="020B0604020202030204" pitchFamily="34" charset="0"/>
                <a:ea typeface="+mj-ea"/>
                <a:cs typeface="+mj-cs"/>
              </a:rPr>
              <a:t>jalgratta</a:t>
            </a:r>
            <a:r>
              <a:rPr kumimoji="0" lang="fi-FI" sz="3200" b="0" i="0" u="none" strike="noStrike" kern="1200" cap="none" spc="0" normalizeH="0" baseline="0" noProof="0" dirty="0">
                <a:ln>
                  <a:noFill/>
                </a:ln>
                <a:solidFill>
                  <a:srgbClr val="A01E28"/>
                </a:solidFill>
                <a:effectLst/>
                <a:uLnTx/>
                <a:uFillTx/>
                <a:latin typeface="Helvetica" panose="020B0604020202030204" pitchFamily="34" charset="0"/>
                <a:ea typeface="+mj-ea"/>
                <a:cs typeface="+mj-cs"/>
              </a:rPr>
              <a:t>- ja </a:t>
            </a:r>
            <a:r>
              <a:rPr kumimoji="0" lang="fi-FI" sz="3200" b="0" i="0" u="none" strike="noStrike" kern="1200" cap="none" spc="0" normalizeH="0" baseline="0" noProof="0" dirty="0" err="1">
                <a:ln>
                  <a:noFill/>
                </a:ln>
                <a:solidFill>
                  <a:srgbClr val="A01E28"/>
                </a:solidFill>
                <a:effectLst/>
                <a:uLnTx/>
                <a:uFillTx/>
                <a:latin typeface="Helvetica" panose="020B0604020202030204" pitchFamily="34" charset="0"/>
                <a:ea typeface="+mj-ea"/>
                <a:cs typeface="+mj-cs"/>
              </a:rPr>
              <a:t>jalgteel</a:t>
            </a:r>
            <a:r>
              <a:rPr kumimoji="0" lang="fi-FI" sz="3200" b="0" i="0" u="none" strike="noStrike" kern="1200" cap="none" spc="0" normalizeH="0" baseline="0" noProof="0" dirty="0">
                <a:ln>
                  <a:noFill/>
                </a:ln>
                <a:solidFill>
                  <a:srgbClr val="A01E28"/>
                </a:solidFill>
                <a:effectLst/>
                <a:uLnTx/>
                <a:uFillTx/>
                <a:latin typeface="Helvetica" panose="020B0604020202030204" pitchFamily="34" charset="0"/>
                <a:ea typeface="+mj-ea"/>
                <a:cs typeface="+mj-cs"/>
              </a:rPr>
              <a:t>)</a:t>
            </a:r>
            <a:endParaRPr lang="et-EE" dirty="0"/>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a:xfrm>
            <a:off x="1302487" y="1448691"/>
            <a:ext cx="10051312" cy="435932"/>
          </a:xfrm>
        </p:spPr>
        <p:txBody>
          <a:bodyPr>
            <a:normAutofit/>
          </a:bodyPr>
          <a:lstStyle/>
          <a:p>
            <a:r>
              <a:rPr lang="et-EE" dirty="0"/>
              <a:t>(Slaidid 48-49)</a:t>
            </a:r>
          </a:p>
        </p:txBody>
      </p:sp>
    </p:spTree>
    <p:extLst>
      <p:ext uri="{BB962C8B-B14F-4D97-AF65-F5344CB8AC3E}">
        <p14:creationId xmlns:p14="http://schemas.microsoft.com/office/powerpoint/2010/main" val="2485814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A2530B-1B8F-4B4C-9189-1CCE2BCEFDD2}"/>
              </a:ext>
            </a:extLst>
          </p:cNvPr>
          <p:cNvSpPr>
            <a:spLocks noGrp="1"/>
          </p:cNvSpPr>
          <p:nvPr>
            <p:ph type="title"/>
          </p:nvPr>
        </p:nvSpPr>
        <p:spPr/>
        <p:txBody>
          <a:bodyPr/>
          <a:lstStyle/>
          <a:p>
            <a:r>
              <a:rPr lang="et-EE" dirty="0"/>
              <a:t>Ohtlikud olukorrad </a:t>
            </a:r>
            <a:r>
              <a:rPr lang="et-EE" dirty="0" err="1"/>
              <a:t>kergliiklusteel</a:t>
            </a:r>
            <a:endParaRPr lang="et-EE" dirty="0"/>
          </a:p>
        </p:txBody>
      </p:sp>
      <p:pic>
        <p:nvPicPr>
          <p:cNvPr id="6" name="Sisu kohatäide 5">
            <a:extLst>
              <a:ext uri="{FF2B5EF4-FFF2-40B4-BE49-F238E27FC236}">
                <a16:creationId xmlns:a16="http://schemas.microsoft.com/office/drawing/2014/main" id="{D5FF70EE-1CA6-A81E-3AFD-B138F7AACE87}"/>
              </a:ext>
            </a:extLst>
          </p:cNvPr>
          <p:cNvPicPr>
            <a:picLocks noGrp="1" noChangeAspect="1"/>
          </p:cNvPicPr>
          <p:nvPr>
            <p:ph sz="half" idx="1"/>
          </p:nvPr>
        </p:nvPicPr>
        <p:blipFill>
          <a:blip r:embed="rId2"/>
          <a:stretch>
            <a:fillRect/>
          </a:stretch>
        </p:blipFill>
        <p:spPr>
          <a:xfrm>
            <a:off x="1301750" y="1522723"/>
            <a:ext cx="10052050" cy="4838079"/>
          </a:xfrm>
          <a:prstGeom prst="rect">
            <a:avLst/>
          </a:prstGeom>
        </p:spPr>
      </p:pic>
    </p:spTree>
    <p:extLst>
      <p:ext uri="{BB962C8B-B14F-4D97-AF65-F5344CB8AC3E}">
        <p14:creationId xmlns:p14="http://schemas.microsoft.com/office/powerpoint/2010/main" val="3669880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A2530B-1B8F-4B4C-9189-1CCE2BCEFDD2}"/>
              </a:ext>
            </a:extLst>
          </p:cNvPr>
          <p:cNvSpPr>
            <a:spLocks noGrp="1"/>
          </p:cNvSpPr>
          <p:nvPr>
            <p:ph type="title"/>
          </p:nvPr>
        </p:nvSpPr>
        <p:spPr/>
        <p:txBody>
          <a:bodyPr/>
          <a:lstStyle/>
          <a:p>
            <a:r>
              <a:rPr lang="et-EE" dirty="0"/>
              <a:t>Ohtlikud olukorrad </a:t>
            </a:r>
            <a:r>
              <a:rPr lang="et-EE" dirty="0" err="1"/>
              <a:t>kergliiklusteel</a:t>
            </a:r>
            <a:endParaRPr lang="et-EE" dirty="0"/>
          </a:p>
        </p:txBody>
      </p:sp>
      <p:pic>
        <p:nvPicPr>
          <p:cNvPr id="5" name="Sisu kohatäide 4">
            <a:extLst>
              <a:ext uri="{FF2B5EF4-FFF2-40B4-BE49-F238E27FC236}">
                <a16:creationId xmlns:a16="http://schemas.microsoft.com/office/drawing/2014/main" id="{0917F210-AEE2-BA11-BE6B-056C60196D5D}"/>
              </a:ext>
            </a:extLst>
          </p:cNvPr>
          <p:cNvPicPr>
            <a:picLocks noGrp="1" noChangeAspect="1"/>
          </p:cNvPicPr>
          <p:nvPr>
            <p:ph sz="half" idx="1"/>
          </p:nvPr>
        </p:nvPicPr>
        <p:blipFill>
          <a:blip r:embed="rId2"/>
          <a:stretch>
            <a:fillRect/>
          </a:stretch>
        </p:blipFill>
        <p:spPr>
          <a:xfrm>
            <a:off x="1301750" y="1522610"/>
            <a:ext cx="10052050" cy="4838305"/>
          </a:xfrm>
          <a:prstGeom prst="rect">
            <a:avLst/>
          </a:prstGeom>
        </p:spPr>
      </p:pic>
    </p:spTree>
    <p:extLst>
      <p:ext uri="{BB962C8B-B14F-4D97-AF65-F5344CB8AC3E}">
        <p14:creationId xmlns:p14="http://schemas.microsoft.com/office/powerpoint/2010/main" val="151516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9711-0009-A24D-8DF2-6D1740485E35}"/>
              </a:ext>
            </a:extLst>
          </p:cNvPr>
          <p:cNvSpPr>
            <a:spLocks noGrp="1"/>
          </p:cNvSpPr>
          <p:nvPr>
            <p:ph type="title"/>
          </p:nvPr>
        </p:nvSpPr>
        <p:spPr/>
        <p:txBody>
          <a:bodyPr/>
          <a:lstStyle/>
          <a:p>
            <a:r>
              <a:rPr lang="et-EE" dirty="0"/>
              <a:t>Teadlikkus liikluseeskirjadest</a:t>
            </a:r>
          </a:p>
        </p:txBody>
      </p:sp>
      <p:sp>
        <p:nvSpPr>
          <p:cNvPr id="3" name="Content Placeholder 2">
            <a:extLst>
              <a:ext uri="{FF2B5EF4-FFF2-40B4-BE49-F238E27FC236}">
                <a16:creationId xmlns:a16="http://schemas.microsoft.com/office/drawing/2014/main" id="{A5569BB2-2A09-8F44-ADBD-2F8A1BFB184C}"/>
              </a:ext>
            </a:extLst>
          </p:cNvPr>
          <p:cNvSpPr>
            <a:spLocks noGrp="1"/>
          </p:cNvSpPr>
          <p:nvPr>
            <p:ph sz="half" idx="1"/>
          </p:nvPr>
        </p:nvSpPr>
        <p:spPr/>
        <p:txBody>
          <a:bodyPr/>
          <a:lstStyle/>
          <a:p>
            <a:r>
              <a:rPr lang="et-EE" dirty="0"/>
              <a:t>Sõidukijuhi liiklusreeglite tundmiseks on mõne koolituse läbinud 75% elanikkonnast:</a:t>
            </a:r>
          </a:p>
          <a:p>
            <a:pPr lvl="1"/>
            <a:r>
              <a:rPr lang="et-EE" dirty="0"/>
              <a:t>69% on läbinud mootorsõiduki juhiloa koolituse,</a:t>
            </a:r>
          </a:p>
          <a:p>
            <a:pPr lvl="1"/>
            <a:r>
              <a:rPr lang="et-EE" dirty="0"/>
              <a:t>29% on läbinud jalgratturi koolituse.</a:t>
            </a:r>
          </a:p>
          <a:p>
            <a:r>
              <a:rPr lang="et-EE" dirty="0"/>
              <a:t>Seega on 23% elanikkonnast läbinud nii mootorsõiduki juhiloa kui ka jalgratturi koolituse.</a:t>
            </a:r>
          </a:p>
          <a:p>
            <a:r>
              <a:rPr lang="et-EE" dirty="0"/>
              <a:t>Liikluseeskirjadega on kursis sagedamini mehed, 35-49-aastased, eestikeelsed, kõrgharidusega, kõrgemasse sissetulekugruppi </a:t>
            </a:r>
            <a:r>
              <a:rPr lang="et-EE" dirty="0" err="1"/>
              <a:t>kuulujad</a:t>
            </a:r>
            <a:r>
              <a:rPr lang="et-EE" dirty="0"/>
              <a:t> ja maapiirkondade elanikud.</a:t>
            </a:r>
          </a:p>
          <a:p>
            <a:r>
              <a:rPr lang="et-EE" dirty="0"/>
              <a:t>Liikluseeskirjadega on kursis sagedamini ka jalgratturid ja elektritõukerattaga sõitjad.</a:t>
            </a:r>
          </a:p>
          <a:p>
            <a:r>
              <a:rPr lang="et-EE" dirty="0"/>
              <a:t>Liikluseeskirju mitte-tundjaid on seega:</a:t>
            </a:r>
          </a:p>
          <a:p>
            <a:pPr lvl="1"/>
            <a:r>
              <a:rPr lang="et-EE" dirty="0"/>
              <a:t>elanikkonnas tervikuna 24%,</a:t>
            </a:r>
          </a:p>
          <a:p>
            <a:pPr lvl="1"/>
            <a:r>
              <a:rPr lang="et-EE" dirty="0"/>
              <a:t>jalgratturite seas 18%,</a:t>
            </a:r>
          </a:p>
          <a:p>
            <a:pPr lvl="1"/>
            <a:r>
              <a:rPr lang="et-EE" dirty="0"/>
              <a:t>elektritõukeratturite seas 19%.</a:t>
            </a:r>
          </a:p>
          <a:p>
            <a:pPr marL="457189" lvl="1" indent="0">
              <a:buNone/>
            </a:pPr>
            <a:endParaRPr lang="et-EE" dirty="0"/>
          </a:p>
        </p:txBody>
      </p:sp>
      <p:pic>
        <p:nvPicPr>
          <p:cNvPr id="10" name="Sisu kohatäide 9">
            <a:extLst>
              <a:ext uri="{FF2B5EF4-FFF2-40B4-BE49-F238E27FC236}">
                <a16:creationId xmlns:a16="http://schemas.microsoft.com/office/drawing/2014/main" id="{4FD20077-E91B-FD18-7986-AB17B6D561B6}"/>
              </a:ext>
            </a:extLst>
          </p:cNvPr>
          <p:cNvPicPr>
            <a:picLocks noGrp="1" noChangeAspect="1"/>
          </p:cNvPicPr>
          <p:nvPr>
            <p:ph sz="half" idx="13"/>
          </p:nvPr>
        </p:nvPicPr>
        <p:blipFill>
          <a:blip r:embed="rId2"/>
          <a:stretch>
            <a:fillRect/>
          </a:stretch>
        </p:blipFill>
        <p:spPr>
          <a:xfrm>
            <a:off x="6584566" y="1498600"/>
            <a:ext cx="4679131" cy="4886325"/>
          </a:xfrm>
          <a:prstGeom prst="rect">
            <a:avLst/>
          </a:prstGeom>
        </p:spPr>
      </p:pic>
    </p:spTree>
    <p:extLst>
      <p:ext uri="{BB962C8B-B14F-4D97-AF65-F5344CB8AC3E}">
        <p14:creationId xmlns:p14="http://schemas.microsoft.com/office/powerpoint/2010/main" val="3042266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42818AA-095D-6838-26AE-09832C4F5598}"/>
              </a:ext>
            </a:extLst>
          </p:cNvPr>
          <p:cNvSpPr>
            <a:spLocks noGrp="1"/>
          </p:cNvSpPr>
          <p:nvPr>
            <p:ph type="title"/>
          </p:nvPr>
        </p:nvSpPr>
        <p:spPr/>
        <p:txBody>
          <a:bodyPr/>
          <a:lstStyle/>
          <a:p>
            <a:r>
              <a:rPr lang="et-EE" sz="3200" dirty="0" err="1"/>
              <a:t>Kergliikuri</a:t>
            </a:r>
            <a:r>
              <a:rPr lang="et-EE" sz="3200" dirty="0"/>
              <a:t> eeldatav suurim lubatud sõidukiirus</a:t>
            </a:r>
            <a:endParaRPr lang="et-EE" dirty="0"/>
          </a:p>
        </p:txBody>
      </p:sp>
      <p:sp>
        <p:nvSpPr>
          <p:cNvPr id="3" name="Sisu kohatäide 2">
            <a:extLst>
              <a:ext uri="{FF2B5EF4-FFF2-40B4-BE49-F238E27FC236}">
                <a16:creationId xmlns:a16="http://schemas.microsoft.com/office/drawing/2014/main" id="{EE917D29-EE54-361D-E386-0B09A2EBCFDF}"/>
              </a:ext>
            </a:extLst>
          </p:cNvPr>
          <p:cNvSpPr>
            <a:spLocks noGrp="1"/>
          </p:cNvSpPr>
          <p:nvPr>
            <p:ph sz="half" idx="1"/>
          </p:nvPr>
        </p:nvSpPr>
        <p:spPr/>
        <p:txBody>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t-EE" sz="1400" b="0" i="0" u="none" strike="noStrike" kern="1200" cap="none" spc="0" normalizeH="0" baseline="0" noProof="0" dirty="0">
                <a:ln>
                  <a:noFill/>
                </a:ln>
                <a:solidFill>
                  <a:srgbClr val="242424"/>
                </a:solidFill>
                <a:effectLst/>
                <a:uLnTx/>
                <a:uFillTx/>
                <a:latin typeface="Helvetica"/>
                <a:ea typeface="+mn-ea"/>
                <a:cs typeface="+mn-cs"/>
              </a:rPr>
              <a:t>Kõigilt vastajatelt küsiti arvamust kergliikurite suurima lubatud sõidukiiruse kohta</a:t>
            </a:r>
            <a:endParaRPr lang="et-EE" dirty="0"/>
          </a:p>
          <a:p>
            <a:r>
              <a:rPr lang="et-EE" dirty="0"/>
              <a:t>Praegu on kergliikurite lubatud suurim liikumiskiirus 25 km/h, 29% nõustub, et nii see peakski olema; samas kaks korda suurem osakaal inimesi, arvab, et see võiks olla madalam.</a:t>
            </a:r>
          </a:p>
          <a:p>
            <a:r>
              <a:rPr lang="et-EE" dirty="0"/>
              <a:t>Praegu kehtiva liikumiskiirusega on nõus sagedamini mehed, kuni 34-aastased ja tallinlased, inimesed, kes kasutavad elektritõukeratast ja sõidavad ka praegu sellega peamiselt 21-25 km/h (69%).</a:t>
            </a:r>
          </a:p>
          <a:p>
            <a:r>
              <a:rPr lang="et-EE" dirty="0"/>
              <a:t>Praegusest madalamat lubatud kiirust sooviksid sagedamini naised, üle 34-aastased, maapiirkondade elanikud ja inimesed, kes ka praegu sõidavad elektritõukerattaga kuni 15 km/h.</a:t>
            </a:r>
          </a:p>
          <a:p>
            <a:endParaRPr lang="et-EE" dirty="0"/>
          </a:p>
          <a:p>
            <a:endParaRPr lang="et-EE" dirty="0"/>
          </a:p>
        </p:txBody>
      </p:sp>
      <p:pic>
        <p:nvPicPr>
          <p:cNvPr id="12" name="Sisu kohatäide 11">
            <a:extLst>
              <a:ext uri="{FF2B5EF4-FFF2-40B4-BE49-F238E27FC236}">
                <a16:creationId xmlns:a16="http://schemas.microsoft.com/office/drawing/2014/main" id="{6D803F39-D2A3-F462-2474-517F7F0E4CE2}"/>
              </a:ext>
            </a:extLst>
          </p:cNvPr>
          <p:cNvPicPr>
            <a:picLocks noGrp="1" noChangeAspect="1"/>
          </p:cNvPicPr>
          <p:nvPr>
            <p:ph sz="half" idx="13"/>
          </p:nvPr>
        </p:nvPicPr>
        <p:blipFill>
          <a:blip r:embed="rId2"/>
          <a:stretch>
            <a:fillRect/>
          </a:stretch>
        </p:blipFill>
        <p:spPr>
          <a:xfrm>
            <a:off x="6616595" y="1548875"/>
            <a:ext cx="4615072" cy="4785775"/>
          </a:xfrm>
          <a:prstGeom prst="rect">
            <a:avLst/>
          </a:prstGeom>
        </p:spPr>
      </p:pic>
    </p:spTree>
    <p:extLst>
      <p:ext uri="{BB962C8B-B14F-4D97-AF65-F5344CB8AC3E}">
        <p14:creationId xmlns:p14="http://schemas.microsoft.com/office/powerpoint/2010/main" val="3582360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9BD6-1019-B54C-8125-6E00C8C9EFF7}"/>
              </a:ext>
            </a:extLst>
          </p:cNvPr>
          <p:cNvSpPr>
            <a:spLocks noGrp="1"/>
          </p:cNvSpPr>
          <p:nvPr>
            <p:ph type="ctrTitle"/>
          </p:nvPr>
        </p:nvSpPr>
        <p:spPr>
          <a:xfrm>
            <a:off x="2531641" y="2998381"/>
            <a:ext cx="9051380" cy="861238"/>
          </a:xfrm>
        </p:spPr>
        <p:txBody>
          <a:bodyPr>
            <a:normAutofit fontScale="90000"/>
          </a:bodyPr>
          <a:lstStyle/>
          <a:p>
            <a:r>
              <a:rPr lang="en-GB" dirty="0" err="1"/>
              <a:t>Kampaania</a:t>
            </a:r>
            <a:r>
              <a:rPr lang="en-GB" dirty="0"/>
              <a:t> </a:t>
            </a:r>
            <a:r>
              <a:rPr lang="en-GB" dirty="0" err="1"/>
              <a:t>märkamine</a:t>
            </a:r>
            <a:endParaRPr lang="en-GB" dirty="0"/>
          </a:p>
        </p:txBody>
      </p:sp>
    </p:spTree>
    <p:extLst>
      <p:ext uri="{BB962C8B-B14F-4D97-AF65-F5344CB8AC3E}">
        <p14:creationId xmlns:p14="http://schemas.microsoft.com/office/powerpoint/2010/main" val="3762908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Sisu kohatäide 28">
            <a:extLst>
              <a:ext uri="{FF2B5EF4-FFF2-40B4-BE49-F238E27FC236}">
                <a16:creationId xmlns:a16="http://schemas.microsoft.com/office/drawing/2014/main" id="{01150582-4970-1708-AFBC-9B55B1F7D9C9}"/>
              </a:ext>
            </a:extLst>
          </p:cNvPr>
          <p:cNvPicPr>
            <a:picLocks noGrp="1" noChangeAspect="1"/>
          </p:cNvPicPr>
          <p:nvPr>
            <p:ph sz="half" idx="16"/>
          </p:nvPr>
        </p:nvPicPr>
        <p:blipFill>
          <a:blip r:embed="rId3"/>
          <a:stretch>
            <a:fillRect/>
          </a:stretch>
        </p:blipFill>
        <p:spPr>
          <a:xfrm>
            <a:off x="8113713" y="1583699"/>
            <a:ext cx="3240087" cy="4716126"/>
          </a:xfrm>
          <a:prstGeom prst="rect">
            <a:avLst/>
          </a:prstGeom>
        </p:spPr>
      </p:pic>
      <p:sp>
        <p:nvSpPr>
          <p:cNvPr id="4" name="Title 3">
            <a:extLst>
              <a:ext uri="{FF2B5EF4-FFF2-40B4-BE49-F238E27FC236}">
                <a16:creationId xmlns:a16="http://schemas.microsoft.com/office/drawing/2014/main" id="{FD5A26E4-4A26-2A4B-8732-D2C1A0FFDB16}"/>
              </a:ext>
            </a:extLst>
          </p:cNvPr>
          <p:cNvSpPr>
            <a:spLocks noGrp="1"/>
          </p:cNvSpPr>
          <p:nvPr>
            <p:ph type="title"/>
          </p:nvPr>
        </p:nvSpPr>
        <p:spPr/>
        <p:txBody>
          <a:bodyPr/>
          <a:lstStyle/>
          <a:p>
            <a:r>
              <a:rPr lang="et-EE" dirty="0"/>
              <a:t>Kampaania märkamine</a:t>
            </a:r>
          </a:p>
        </p:txBody>
      </p:sp>
      <p:sp>
        <p:nvSpPr>
          <p:cNvPr id="6" name="Subtitle 5">
            <a:extLst>
              <a:ext uri="{FF2B5EF4-FFF2-40B4-BE49-F238E27FC236}">
                <a16:creationId xmlns:a16="http://schemas.microsoft.com/office/drawing/2014/main" id="{319EAB2D-9A40-CE4E-8674-1459DD501059}"/>
              </a:ext>
            </a:extLst>
          </p:cNvPr>
          <p:cNvSpPr>
            <a:spLocks noGrp="1"/>
          </p:cNvSpPr>
          <p:nvPr>
            <p:ph type="subTitle" idx="14"/>
          </p:nvPr>
        </p:nvSpPr>
        <p:spPr/>
        <p:txBody>
          <a:bodyPr/>
          <a:lstStyle/>
          <a:p>
            <a:r>
              <a:rPr lang="et-EE" dirty="0"/>
              <a:t>Lugenud </a:t>
            </a:r>
            <a:r>
              <a:rPr lang="et-EE" dirty="0">
                <a:solidFill>
                  <a:schemeClr val="accent1"/>
                </a:solidFill>
              </a:rPr>
              <a:t>elektritõukerattaga liiklemise ohutuse kohta ja külastanud vastavat kampaanialehte</a:t>
            </a:r>
            <a:endParaRPr lang="et-EE" dirty="0"/>
          </a:p>
        </p:txBody>
      </p:sp>
      <p:sp>
        <p:nvSpPr>
          <p:cNvPr id="5" name="Content Placeholder 4">
            <a:extLst>
              <a:ext uri="{FF2B5EF4-FFF2-40B4-BE49-F238E27FC236}">
                <a16:creationId xmlns:a16="http://schemas.microsoft.com/office/drawing/2014/main" id="{42571FE5-61C7-644B-BD08-1E76C320DE1B}"/>
              </a:ext>
            </a:extLst>
          </p:cNvPr>
          <p:cNvSpPr>
            <a:spLocks noGrp="1"/>
          </p:cNvSpPr>
          <p:nvPr>
            <p:ph sz="half" idx="1"/>
          </p:nvPr>
        </p:nvSpPr>
        <p:spPr/>
        <p:txBody>
          <a:bodyPr>
            <a:normAutofit/>
          </a:bodyPr>
          <a:lstStyle/>
          <a:p>
            <a:r>
              <a:rPr lang="et-EE" dirty="0"/>
              <a:t>Käesoleval aastal on </a:t>
            </a:r>
            <a:r>
              <a:rPr lang="et-EE" dirty="0">
                <a:solidFill>
                  <a:schemeClr val="accent1"/>
                </a:solidFill>
              </a:rPr>
              <a:t>lugenud meedias ilmunud informatsiooni või artikleid elektritõukerattaga liiklemise ohutuse kohta 57%, so 628 100 ± 33 800 elanikku;  </a:t>
            </a:r>
            <a:r>
              <a:rPr lang="et-EE" dirty="0"/>
              <a:t>sagedamini elektritõukerattaga sõitnud (65%) ja suuremate linnade elanikud. </a:t>
            </a:r>
          </a:p>
          <a:p>
            <a:r>
              <a:rPr lang="et-EE" dirty="0"/>
              <a:t>Teadlikkus on aasta-aastalt tõusnud.</a:t>
            </a:r>
          </a:p>
          <a:p>
            <a:pPr marL="0" indent="0">
              <a:buNone/>
            </a:pPr>
            <a:endParaRPr lang="et-EE" dirty="0"/>
          </a:p>
          <a:p>
            <a:r>
              <a:rPr lang="et-EE" dirty="0"/>
              <a:t>Käesoleval aastal on </a:t>
            </a:r>
            <a:r>
              <a:rPr lang="fi-FI" dirty="0" err="1"/>
              <a:t>külastanud</a:t>
            </a:r>
            <a:r>
              <a:rPr lang="fi-FI" dirty="0"/>
              <a:t> </a:t>
            </a:r>
            <a:r>
              <a:rPr lang="fi-FI" dirty="0" err="1"/>
              <a:t>kampaanialehte</a:t>
            </a:r>
            <a:r>
              <a:rPr lang="fi-FI" dirty="0"/>
              <a:t> </a:t>
            </a:r>
            <a:r>
              <a:rPr lang="fi-FI" dirty="0">
                <a:hlinkClick r:id="rId4"/>
              </a:rPr>
              <a:t>https://www.transpordiamet.ee/kergliikurite-ohutus</a:t>
            </a:r>
            <a:r>
              <a:rPr lang="et-EE" dirty="0"/>
              <a:t> </a:t>
            </a:r>
            <a:r>
              <a:rPr lang="et-EE" dirty="0">
                <a:solidFill>
                  <a:schemeClr val="accent1"/>
                </a:solidFill>
              </a:rPr>
              <a:t>2%, so 26 000 ± 10 300 elanikku;  </a:t>
            </a:r>
            <a:r>
              <a:rPr lang="et-EE" dirty="0"/>
              <a:t>sagedamini elektritõukerattaga sõitnud (4%). </a:t>
            </a:r>
          </a:p>
          <a:p>
            <a:r>
              <a:rPr lang="et-EE" dirty="0"/>
              <a:t>Eelmisel aastal oli </a:t>
            </a:r>
            <a:r>
              <a:rPr lang="et-EE" dirty="0" err="1"/>
              <a:t>kampaanilehe</a:t>
            </a:r>
            <a:r>
              <a:rPr lang="et-EE" dirty="0"/>
              <a:t> külastajaid 1%.</a:t>
            </a:r>
          </a:p>
          <a:p>
            <a:pPr marL="0" indent="0">
              <a:buNone/>
            </a:pPr>
            <a:endParaRPr lang="et-EE" dirty="0"/>
          </a:p>
        </p:txBody>
      </p:sp>
      <p:pic>
        <p:nvPicPr>
          <p:cNvPr id="17" name="Sisu kohatäide 16">
            <a:extLst>
              <a:ext uri="{FF2B5EF4-FFF2-40B4-BE49-F238E27FC236}">
                <a16:creationId xmlns:a16="http://schemas.microsoft.com/office/drawing/2014/main" id="{337A3AD5-B2B4-E5DC-36C7-8E4E4D2D0483}"/>
              </a:ext>
            </a:extLst>
          </p:cNvPr>
          <p:cNvPicPr>
            <a:picLocks noGrp="1" noChangeAspect="1"/>
          </p:cNvPicPr>
          <p:nvPr>
            <p:ph sz="half" idx="15"/>
          </p:nvPr>
        </p:nvPicPr>
        <p:blipFill>
          <a:blip r:embed="rId5"/>
          <a:stretch>
            <a:fillRect/>
          </a:stretch>
        </p:blipFill>
        <p:spPr>
          <a:xfrm>
            <a:off x="4708525" y="1502561"/>
            <a:ext cx="3240088" cy="4878403"/>
          </a:xfrm>
        </p:spPr>
      </p:pic>
      <p:cxnSp>
        <p:nvCxnSpPr>
          <p:cNvPr id="22" name="Straight Connector 18">
            <a:extLst>
              <a:ext uri="{FF2B5EF4-FFF2-40B4-BE49-F238E27FC236}">
                <a16:creationId xmlns:a16="http://schemas.microsoft.com/office/drawing/2014/main" id="{01E3B93F-A1A7-CBCA-26F8-281E6E67A7D4}"/>
              </a:ext>
            </a:extLst>
          </p:cNvPr>
          <p:cNvCxnSpPr>
            <a:cxnSpLocks/>
          </p:cNvCxnSpPr>
          <p:nvPr/>
        </p:nvCxnSpPr>
        <p:spPr>
          <a:xfrm>
            <a:off x="10349157" y="2130398"/>
            <a:ext cx="0" cy="41749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341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DBC8CE-829D-B941-B43B-99AF4F9860D7}"/>
              </a:ext>
            </a:extLst>
          </p:cNvPr>
          <p:cNvSpPr>
            <a:spLocks noGrp="1"/>
          </p:cNvSpPr>
          <p:nvPr>
            <p:ph type="title"/>
          </p:nvPr>
        </p:nvSpPr>
        <p:spPr/>
        <p:txBody>
          <a:bodyPr/>
          <a:lstStyle/>
          <a:p>
            <a:r>
              <a:rPr lang="et-EE" dirty="0"/>
              <a:t>Kampaania märkamine</a:t>
            </a:r>
          </a:p>
        </p:txBody>
      </p:sp>
      <p:sp>
        <p:nvSpPr>
          <p:cNvPr id="4" name="Subtitle 3">
            <a:extLst>
              <a:ext uri="{FF2B5EF4-FFF2-40B4-BE49-F238E27FC236}">
                <a16:creationId xmlns:a16="http://schemas.microsoft.com/office/drawing/2014/main" id="{C373EC55-E4F8-DB4B-9574-F7D7B485500E}"/>
              </a:ext>
            </a:extLst>
          </p:cNvPr>
          <p:cNvSpPr>
            <a:spLocks noGrp="1"/>
          </p:cNvSpPr>
          <p:nvPr>
            <p:ph type="subTitle" idx="14"/>
          </p:nvPr>
        </p:nvSpPr>
        <p:spPr/>
        <p:txBody>
          <a:bodyPr/>
          <a:lstStyle/>
          <a:p>
            <a:r>
              <a:rPr lang="et-EE" dirty="0"/>
              <a:t>Spontaanne märkamine (Slaid 54-56) </a:t>
            </a:r>
          </a:p>
        </p:txBody>
      </p:sp>
      <p:sp>
        <p:nvSpPr>
          <p:cNvPr id="6" name="Content Placeholder 5">
            <a:extLst>
              <a:ext uri="{FF2B5EF4-FFF2-40B4-BE49-F238E27FC236}">
                <a16:creationId xmlns:a16="http://schemas.microsoft.com/office/drawing/2014/main" id="{6F73B090-A450-D74E-AD4F-685211A8EDA9}"/>
              </a:ext>
            </a:extLst>
          </p:cNvPr>
          <p:cNvSpPr>
            <a:spLocks noGrp="1"/>
          </p:cNvSpPr>
          <p:nvPr>
            <p:ph sz="half" idx="1"/>
          </p:nvPr>
        </p:nvSpPr>
        <p:spPr/>
        <p:txBody>
          <a:bodyPr>
            <a:normAutofit lnSpcReduction="10000"/>
          </a:bodyPr>
          <a:lstStyle/>
          <a:p>
            <a:r>
              <a:rPr lang="et-EE" dirty="0">
                <a:solidFill>
                  <a:srgbClr val="A01E28"/>
                </a:solidFill>
              </a:rPr>
              <a:t>Sel aastal arvas vähemalt ühte elektritõukerattaga ohutu liiklemise kampaania sõnumit </a:t>
            </a:r>
            <a:r>
              <a:rPr lang="fi-FI" dirty="0">
                <a:solidFill>
                  <a:srgbClr val="A01E28"/>
                </a:solidFill>
              </a:rPr>
              <a:t>„</a:t>
            </a:r>
            <a:r>
              <a:rPr lang="fi-FI" dirty="0" err="1">
                <a:solidFill>
                  <a:srgbClr val="A01E28"/>
                </a:solidFill>
              </a:rPr>
              <a:t>Kui</a:t>
            </a:r>
            <a:r>
              <a:rPr lang="fi-FI" dirty="0">
                <a:solidFill>
                  <a:srgbClr val="A01E28"/>
                </a:solidFill>
              </a:rPr>
              <a:t> </a:t>
            </a:r>
            <a:r>
              <a:rPr lang="fi-FI" dirty="0" err="1">
                <a:solidFill>
                  <a:srgbClr val="A01E28"/>
                </a:solidFill>
              </a:rPr>
              <a:t>tõuksiga</a:t>
            </a:r>
            <a:r>
              <a:rPr lang="fi-FI" dirty="0">
                <a:solidFill>
                  <a:srgbClr val="A01E28"/>
                </a:solidFill>
              </a:rPr>
              <a:t>, siis </a:t>
            </a:r>
            <a:r>
              <a:rPr lang="fi-FI" dirty="0" err="1">
                <a:solidFill>
                  <a:srgbClr val="A01E28"/>
                </a:solidFill>
              </a:rPr>
              <a:t>kainelt</a:t>
            </a:r>
            <a:r>
              <a:rPr lang="fi-FI" dirty="0">
                <a:solidFill>
                  <a:srgbClr val="A01E28"/>
                </a:solidFill>
              </a:rPr>
              <a:t>“, </a:t>
            </a:r>
            <a:r>
              <a:rPr lang="fi-FI" dirty="0" err="1">
                <a:solidFill>
                  <a:srgbClr val="A01E28"/>
                </a:solidFill>
              </a:rPr>
              <a:t>Kui</a:t>
            </a:r>
            <a:r>
              <a:rPr lang="fi-FI" dirty="0">
                <a:solidFill>
                  <a:srgbClr val="A01E28"/>
                </a:solidFill>
              </a:rPr>
              <a:t> </a:t>
            </a:r>
            <a:r>
              <a:rPr lang="fi-FI" dirty="0" err="1">
                <a:solidFill>
                  <a:srgbClr val="A01E28"/>
                </a:solidFill>
              </a:rPr>
              <a:t>tõuksiga</a:t>
            </a:r>
            <a:r>
              <a:rPr lang="fi-FI" dirty="0">
                <a:solidFill>
                  <a:srgbClr val="A01E28"/>
                </a:solidFill>
              </a:rPr>
              <a:t>, siis </a:t>
            </a:r>
            <a:r>
              <a:rPr lang="fi-FI" dirty="0" err="1">
                <a:solidFill>
                  <a:srgbClr val="A01E28"/>
                </a:solidFill>
              </a:rPr>
              <a:t>üksi</a:t>
            </a:r>
            <a:r>
              <a:rPr lang="fi-FI" dirty="0">
                <a:solidFill>
                  <a:srgbClr val="A01E28"/>
                </a:solidFill>
              </a:rPr>
              <a:t>“ ja „</a:t>
            </a:r>
            <a:r>
              <a:rPr lang="fi-FI" dirty="0" err="1">
                <a:solidFill>
                  <a:srgbClr val="A01E28"/>
                </a:solidFill>
              </a:rPr>
              <a:t>Kui</a:t>
            </a:r>
            <a:r>
              <a:rPr lang="fi-FI" dirty="0">
                <a:solidFill>
                  <a:srgbClr val="A01E28"/>
                </a:solidFill>
              </a:rPr>
              <a:t> </a:t>
            </a:r>
            <a:r>
              <a:rPr lang="fi-FI" dirty="0" err="1">
                <a:solidFill>
                  <a:srgbClr val="A01E28"/>
                </a:solidFill>
              </a:rPr>
              <a:t>tõuksiga</a:t>
            </a:r>
            <a:r>
              <a:rPr lang="fi-FI" dirty="0">
                <a:solidFill>
                  <a:srgbClr val="A01E28"/>
                </a:solidFill>
              </a:rPr>
              <a:t>, siis </a:t>
            </a:r>
            <a:r>
              <a:rPr lang="fi-FI" dirty="0" err="1">
                <a:solidFill>
                  <a:srgbClr val="A01E28"/>
                </a:solidFill>
              </a:rPr>
              <a:t>rahulikult</a:t>
            </a:r>
            <a:r>
              <a:rPr lang="fi-FI" dirty="0">
                <a:solidFill>
                  <a:srgbClr val="A01E28"/>
                </a:solidFill>
              </a:rPr>
              <a:t>“ </a:t>
            </a:r>
            <a:r>
              <a:rPr lang="et-EE" dirty="0">
                <a:solidFill>
                  <a:srgbClr val="A01E28"/>
                </a:solidFill>
              </a:rPr>
              <a:t>märganud olevat 55% elanikkonnast (spontaanne märkamine), elektritõukeratturitest arvas antud kampaaniat näinud olevat 69% </a:t>
            </a:r>
            <a:r>
              <a:rPr lang="et-EE" dirty="0"/>
              <a:t>(Slaid 53).</a:t>
            </a:r>
          </a:p>
          <a:p>
            <a:r>
              <a:rPr lang="et-EE" dirty="0"/>
              <a:t>Keskmisest enam arvasid seda kampaaniat näinud olevat kuni 34-aastased ja tallinlased; keskmisest vähem aga üle 50-aastased ja mitte-eestlased, väiksemate linnaliste ja maapiirkondade elanikud (Slaid 54). </a:t>
            </a:r>
          </a:p>
          <a:p>
            <a:r>
              <a:rPr lang="et-EE" dirty="0"/>
              <a:t>Iga kampaaniat märganud inimene märkas seda keskmiselt 1,3-s erinevas teabekanalis. Kampaania märkamise peamiseks kanaliks peeti </a:t>
            </a:r>
            <a:r>
              <a:rPr lang="et-EE" dirty="0">
                <a:solidFill>
                  <a:srgbClr val="A01E28"/>
                </a:solidFill>
              </a:rPr>
              <a:t>välireklaami</a:t>
            </a:r>
            <a:r>
              <a:rPr lang="et-EE" dirty="0"/>
              <a:t> (30%), seejärel internetti/sotsiaalmeediat (22%). Oluliselt harvemini kuuldi kampaaniat raadiost (14%), Spotify vahendusel </a:t>
            </a:r>
            <a:r>
              <a:rPr lang="et-EE" dirty="0" err="1"/>
              <a:t>märkajaid</a:t>
            </a:r>
            <a:r>
              <a:rPr lang="et-EE" dirty="0"/>
              <a:t> oli vaid 1 % (Slaid 53).</a:t>
            </a:r>
          </a:p>
          <a:p>
            <a:r>
              <a:rPr lang="et-EE" dirty="0"/>
              <a:t>Elektritõukeratturid märkasid kampaaniat sagedamini välireklaamina (49%), teistest kanalitest märkamisel olulist erinevust  ei ilmnenud.</a:t>
            </a:r>
          </a:p>
          <a:p>
            <a:endParaRPr lang="et-EE" dirty="0"/>
          </a:p>
          <a:p>
            <a:r>
              <a:rPr lang="et-EE" dirty="0"/>
              <a:t>Et mõista täpsemalt, kui paljudeni kampaania erinevates teabekanalites jõudis, esitati vastajatele konkreetseid kampaania elemente (audioklipp ja </a:t>
            </a:r>
            <a:r>
              <a:rPr lang="et-EE" dirty="0" err="1"/>
              <a:t>poster</a:t>
            </a:r>
            <a:r>
              <a:rPr lang="et-EE" dirty="0"/>
              <a:t>) ja uuriti, kas nad on neid märganud. Sellise nn aidatud kujul kampaania </a:t>
            </a:r>
            <a:r>
              <a:rPr lang="et-EE" dirty="0" err="1"/>
              <a:t>märkajate</a:t>
            </a:r>
            <a:r>
              <a:rPr lang="et-EE" dirty="0"/>
              <a:t> osakaal on 51% elanikkonnast (Slaid 53). Elektritõukeratturite seas on aidatud kujul kampaania </a:t>
            </a:r>
            <a:r>
              <a:rPr lang="et-EE" dirty="0" err="1"/>
              <a:t>märkajaid</a:t>
            </a:r>
            <a:r>
              <a:rPr lang="et-EE" dirty="0"/>
              <a:t> 66%.</a:t>
            </a:r>
          </a:p>
          <a:p>
            <a:r>
              <a:rPr lang="et-EE" dirty="0"/>
              <a:t>Sarnaselt spontaansele tuntusele on ka aidatud kujul vastavat kampaaniat märganud sagedamini noored, kuni 35-aastased ja tallinlased. Harvemini on aidatud kujul kampaaniat märganud aga üle 50-aastased ja mitte-eestlased (Slaid 54).</a:t>
            </a:r>
          </a:p>
          <a:p>
            <a:r>
              <a:rPr lang="et-EE" dirty="0"/>
              <a:t>Aidatud märkamise puhul on antud kampaaniat märgatud enam bänneritel kui kuuldud audioreklaamidena (vastavalt 43% vs 23%) (Slaid 53). </a:t>
            </a:r>
          </a:p>
          <a:p>
            <a:r>
              <a:rPr lang="et-EE" dirty="0">
                <a:solidFill>
                  <a:schemeClr val="accent1"/>
                </a:solidFill>
              </a:rPr>
              <a:t>Audioreklaamina</a:t>
            </a:r>
            <a:r>
              <a:rPr lang="et-EE" dirty="0"/>
              <a:t> on kampaaniat aidatult täheldanud keskmisest enam maapiirkondade elanikud; </a:t>
            </a:r>
            <a:r>
              <a:rPr lang="et-EE" dirty="0" err="1">
                <a:solidFill>
                  <a:srgbClr val="A01E28"/>
                </a:solidFill>
              </a:rPr>
              <a:t>bänneritena</a:t>
            </a:r>
            <a:r>
              <a:rPr lang="et-EE" dirty="0">
                <a:solidFill>
                  <a:srgbClr val="A01E28"/>
                </a:solidFill>
              </a:rPr>
              <a:t> </a:t>
            </a:r>
            <a:r>
              <a:rPr lang="et-EE" dirty="0"/>
              <a:t>aga kuni 35-aastased ja tallinlased, harvem seevastu mitte-eestlased ja maapiirkondade elanikud (Slaid 55).</a:t>
            </a:r>
          </a:p>
          <a:p>
            <a:endParaRPr lang="et-EE" dirty="0"/>
          </a:p>
          <a:p>
            <a:pPr marL="0" indent="0">
              <a:buNone/>
            </a:pPr>
            <a:endParaRPr lang="et-EE" dirty="0"/>
          </a:p>
          <a:p>
            <a:endParaRPr lang="et-EE" dirty="0"/>
          </a:p>
          <a:p>
            <a:endParaRPr lang="et-EE" dirty="0"/>
          </a:p>
          <a:p>
            <a:endParaRPr lang="et-EE" dirty="0"/>
          </a:p>
        </p:txBody>
      </p:sp>
    </p:spTree>
    <p:extLst>
      <p:ext uri="{BB962C8B-B14F-4D97-AF65-F5344CB8AC3E}">
        <p14:creationId xmlns:p14="http://schemas.microsoft.com/office/powerpoint/2010/main" val="2052268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E7918-5A4F-4143-A356-3E730ADFBC01}"/>
              </a:ext>
            </a:extLst>
          </p:cNvPr>
          <p:cNvSpPr>
            <a:spLocks noGrp="1"/>
          </p:cNvSpPr>
          <p:nvPr>
            <p:ph type="title"/>
          </p:nvPr>
        </p:nvSpPr>
        <p:spPr/>
        <p:txBody>
          <a:bodyPr/>
          <a:lstStyle/>
          <a:p>
            <a:r>
              <a:rPr lang="et-EE" dirty="0"/>
              <a:t>Kampaania märkamine</a:t>
            </a:r>
          </a:p>
        </p:txBody>
      </p:sp>
      <p:sp>
        <p:nvSpPr>
          <p:cNvPr id="5" name="Subtitle 4">
            <a:extLst>
              <a:ext uri="{FF2B5EF4-FFF2-40B4-BE49-F238E27FC236}">
                <a16:creationId xmlns:a16="http://schemas.microsoft.com/office/drawing/2014/main" id="{8ED865E1-568A-A14B-A71D-6D53DAD9D805}"/>
              </a:ext>
            </a:extLst>
          </p:cNvPr>
          <p:cNvSpPr>
            <a:spLocks noGrp="1"/>
          </p:cNvSpPr>
          <p:nvPr>
            <p:ph type="subTitle" idx="14"/>
          </p:nvPr>
        </p:nvSpPr>
        <p:spPr/>
        <p:txBody>
          <a:bodyPr/>
          <a:lstStyle/>
          <a:p>
            <a:r>
              <a:rPr lang="et-EE" dirty="0"/>
              <a:t>Märkamine</a:t>
            </a:r>
          </a:p>
        </p:txBody>
      </p:sp>
      <p:pic>
        <p:nvPicPr>
          <p:cNvPr id="22" name="Sisu kohatäide 21">
            <a:extLst>
              <a:ext uri="{FF2B5EF4-FFF2-40B4-BE49-F238E27FC236}">
                <a16:creationId xmlns:a16="http://schemas.microsoft.com/office/drawing/2014/main" id="{6BB140C0-CC13-5393-2EDF-B39994753323}"/>
              </a:ext>
            </a:extLst>
          </p:cNvPr>
          <p:cNvPicPr>
            <a:picLocks noGrp="1" noChangeAspect="1"/>
          </p:cNvPicPr>
          <p:nvPr>
            <p:ph sz="half" idx="13"/>
          </p:nvPr>
        </p:nvPicPr>
        <p:blipFill>
          <a:blip r:embed="rId2"/>
          <a:stretch>
            <a:fillRect/>
          </a:stretch>
        </p:blipFill>
        <p:spPr>
          <a:xfrm>
            <a:off x="6494665" y="1500103"/>
            <a:ext cx="4858933" cy="4883319"/>
          </a:xfrm>
        </p:spPr>
      </p:pic>
      <p:pic>
        <p:nvPicPr>
          <p:cNvPr id="25" name="Sisu kohatäide 24">
            <a:extLst>
              <a:ext uri="{FF2B5EF4-FFF2-40B4-BE49-F238E27FC236}">
                <a16:creationId xmlns:a16="http://schemas.microsoft.com/office/drawing/2014/main" id="{24476D85-EE7F-3641-7207-99E308E08BEB}"/>
              </a:ext>
            </a:extLst>
          </p:cNvPr>
          <p:cNvPicPr>
            <a:picLocks noGrp="1" noChangeAspect="1"/>
          </p:cNvPicPr>
          <p:nvPr>
            <p:ph sz="half" idx="1"/>
          </p:nvPr>
        </p:nvPicPr>
        <p:blipFill>
          <a:blip r:embed="rId3"/>
          <a:stretch>
            <a:fillRect/>
          </a:stretch>
        </p:blipFill>
        <p:spPr>
          <a:xfrm>
            <a:off x="1302746" y="1500103"/>
            <a:ext cx="4858933" cy="4883319"/>
          </a:xfrm>
          <a:prstGeom prst="rect">
            <a:avLst/>
          </a:prstGeom>
        </p:spPr>
      </p:pic>
    </p:spTree>
    <p:extLst>
      <p:ext uri="{BB962C8B-B14F-4D97-AF65-F5344CB8AC3E}">
        <p14:creationId xmlns:p14="http://schemas.microsoft.com/office/powerpoint/2010/main" val="28637153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Sisu kohatäide 23">
            <a:extLst>
              <a:ext uri="{FF2B5EF4-FFF2-40B4-BE49-F238E27FC236}">
                <a16:creationId xmlns:a16="http://schemas.microsoft.com/office/drawing/2014/main" id="{73974D07-EF61-CBC4-7895-E5A8E48067AB}"/>
              </a:ext>
            </a:extLst>
          </p:cNvPr>
          <p:cNvPicPr>
            <a:picLocks noGrp="1" noChangeAspect="1"/>
          </p:cNvPicPr>
          <p:nvPr>
            <p:ph sz="half" idx="13"/>
          </p:nvPr>
        </p:nvPicPr>
        <p:blipFill>
          <a:blip r:embed="rId2"/>
          <a:stretch>
            <a:fillRect/>
          </a:stretch>
        </p:blipFill>
        <p:spPr>
          <a:xfrm>
            <a:off x="6494665" y="1500103"/>
            <a:ext cx="4858933" cy="4883319"/>
          </a:xfrm>
        </p:spPr>
      </p:pic>
      <p:pic>
        <p:nvPicPr>
          <p:cNvPr id="28" name="Sisu kohatäide 27">
            <a:extLst>
              <a:ext uri="{FF2B5EF4-FFF2-40B4-BE49-F238E27FC236}">
                <a16:creationId xmlns:a16="http://schemas.microsoft.com/office/drawing/2014/main" id="{344F09BE-5B11-4BCC-DF12-A8858816BE15}"/>
              </a:ext>
            </a:extLst>
          </p:cNvPr>
          <p:cNvPicPr>
            <a:picLocks noGrp="1" noChangeAspect="1"/>
          </p:cNvPicPr>
          <p:nvPr>
            <p:ph sz="half" idx="1"/>
          </p:nvPr>
        </p:nvPicPr>
        <p:blipFill>
          <a:blip r:embed="rId3"/>
          <a:stretch>
            <a:fillRect/>
          </a:stretch>
        </p:blipFill>
        <p:spPr>
          <a:xfrm>
            <a:off x="1302746" y="1500103"/>
            <a:ext cx="4858933" cy="4883319"/>
          </a:xfrm>
        </p:spPr>
      </p:pic>
      <p:sp>
        <p:nvSpPr>
          <p:cNvPr id="2" name="Title 1">
            <a:extLst>
              <a:ext uri="{FF2B5EF4-FFF2-40B4-BE49-F238E27FC236}">
                <a16:creationId xmlns:a16="http://schemas.microsoft.com/office/drawing/2014/main" id="{D25E7918-5A4F-4143-A356-3E730ADFBC01}"/>
              </a:ext>
            </a:extLst>
          </p:cNvPr>
          <p:cNvSpPr>
            <a:spLocks noGrp="1"/>
          </p:cNvSpPr>
          <p:nvPr>
            <p:ph type="title"/>
          </p:nvPr>
        </p:nvSpPr>
        <p:spPr>
          <a:xfrm>
            <a:off x="1314939" y="438775"/>
            <a:ext cx="10051312" cy="425303"/>
          </a:xfrm>
        </p:spPr>
        <p:txBody>
          <a:bodyPr/>
          <a:lstStyle/>
          <a:p>
            <a:r>
              <a:rPr lang="et-EE" dirty="0"/>
              <a:t>Kampaania märkamine</a:t>
            </a:r>
          </a:p>
        </p:txBody>
      </p:sp>
      <p:sp>
        <p:nvSpPr>
          <p:cNvPr id="5" name="Subtitle 4">
            <a:extLst>
              <a:ext uri="{FF2B5EF4-FFF2-40B4-BE49-F238E27FC236}">
                <a16:creationId xmlns:a16="http://schemas.microsoft.com/office/drawing/2014/main" id="{8ED865E1-568A-A14B-A71D-6D53DAD9D805}"/>
              </a:ext>
            </a:extLst>
          </p:cNvPr>
          <p:cNvSpPr>
            <a:spLocks noGrp="1"/>
          </p:cNvSpPr>
          <p:nvPr>
            <p:ph type="subTitle" idx="14"/>
          </p:nvPr>
        </p:nvSpPr>
        <p:spPr>
          <a:noFill/>
        </p:spPr>
        <p:txBody>
          <a:bodyPr/>
          <a:lstStyle/>
          <a:p>
            <a:r>
              <a:rPr lang="et-EE" dirty="0"/>
              <a:t>Märkamine – sotsiaal-demograafilises lõikes</a:t>
            </a:r>
          </a:p>
        </p:txBody>
      </p:sp>
      <p:cxnSp>
        <p:nvCxnSpPr>
          <p:cNvPr id="18" name="Straight Connector 17">
            <a:extLst>
              <a:ext uri="{FF2B5EF4-FFF2-40B4-BE49-F238E27FC236}">
                <a16:creationId xmlns:a16="http://schemas.microsoft.com/office/drawing/2014/main" id="{058408AA-3A94-B54B-B870-B58EF9AA9582}"/>
              </a:ext>
            </a:extLst>
          </p:cNvPr>
          <p:cNvCxnSpPr>
            <a:cxnSpLocks/>
          </p:cNvCxnSpPr>
          <p:nvPr/>
        </p:nvCxnSpPr>
        <p:spPr>
          <a:xfrm>
            <a:off x="4507370" y="1816477"/>
            <a:ext cx="0" cy="4711700"/>
          </a:xfrm>
          <a:prstGeom prst="line">
            <a:avLst/>
          </a:prstGeom>
          <a:ln>
            <a:solidFill>
              <a:srgbClr val="002060"/>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37E2A81-A1D6-0E41-81EB-E877AE0BE7E5}"/>
              </a:ext>
            </a:extLst>
          </p:cNvPr>
          <p:cNvCxnSpPr>
            <a:cxnSpLocks/>
          </p:cNvCxnSpPr>
          <p:nvPr/>
        </p:nvCxnSpPr>
        <p:spPr>
          <a:xfrm>
            <a:off x="9506318" y="1816477"/>
            <a:ext cx="0" cy="47117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961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Sisu kohatäide 21">
            <a:extLst>
              <a:ext uri="{FF2B5EF4-FFF2-40B4-BE49-F238E27FC236}">
                <a16:creationId xmlns:a16="http://schemas.microsoft.com/office/drawing/2014/main" id="{DA26C590-51D1-7978-0BE5-D5EDA54534CE}"/>
              </a:ext>
            </a:extLst>
          </p:cNvPr>
          <p:cNvPicPr>
            <a:picLocks noGrp="1" noChangeAspect="1"/>
          </p:cNvPicPr>
          <p:nvPr>
            <p:ph sz="half" idx="13"/>
          </p:nvPr>
        </p:nvPicPr>
        <p:blipFill>
          <a:blip r:embed="rId2"/>
          <a:stretch>
            <a:fillRect/>
          </a:stretch>
        </p:blipFill>
        <p:spPr>
          <a:xfrm>
            <a:off x="6494665" y="1500103"/>
            <a:ext cx="4858933" cy="4883319"/>
          </a:xfrm>
        </p:spPr>
      </p:pic>
      <p:pic>
        <p:nvPicPr>
          <p:cNvPr id="15" name="Sisu kohatäide 14">
            <a:extLst>
              <a:ext uri="{FF2B5EF4-FFF2-40B4-BE49-F238E27FC236}">
                <a16:creationId xmlns:a16="http://schemas.microsoft.com/office/drawing/2014/main" id="{E14BD963-6C43-9C7E-189B-B5EA681F7AB4}"/>
              </a:ext>
            </a:extLst>
          </p:cNvPr>
          <p:cNvPicPr>
            <a:picLocks noGrp="1" noChangeAspect="1"/>
          </p:cNvPicPr>
          <p:nvPr>
            <p:ph sz="half" idx="1"/>
          </p:nvPr>
        </p:nvPicPr>
        <p:blipFill>
          <a:blip r:embed="rId3"/>
          <a:stretch>
            <a:fillRect/>
          </a:stretch>
        </p:blipFill>
        <p:spPr>
          <a:xfrm>
            <a:off x="1302746" y="1500103"/>
            <a:ext cx="4858933" cy="4883319"/>
          </a:xfrm>
        </p:spPr>
      </p:pic>
      <p:sp>
        <p:nvSpPr>
          <p:cNvPr id="3" name="Title 2">
            <a:extLst>
              <a:ext uri="{FF2B5EF4-FFF2-40B4-BE49-F238E27FC236}">
                <a16:creationId xmlns:a16="http://schemas.microsoft.com/office/drawing/2014/main" id="{FDDBC8CE-829D-B941-B43B-99AF4F9860D7}"/>
              </a:ext>
            </a:extLst>
          </p:cNvPr>
          <p:cNvSpPr>
            <a:spLocks noGrp="1"/>
          </p:cNvSpPr>
          <p:nvPr>
            <p:ph type="title"/>
          </p:nvPr>
        </p:nvSpPr>
        <p:spPr/>
        <p:txBody>
          <a:bodyPr/>
          <a:lstStyle/>
          <a:p>
            <a:r>
              <a:rPr lang="et-EE" dirty="0"/>
              <a:t>Kampaania märkamine</a:t>
            </a:r>
          </a:p>
        </p:txBody>
      </p:sp>
      <p:sp>
        <p:nvSpPr>
          <p:cNvPr id="4" name="Subtitle 3">
            <a:extLst>
              <a:ext uri="{FF2B5EF4-FFF2-40B4-BE49-F238E27FC236}">
                <a16:creationId xmlns:a16="http://schemas.microsoft.com/office/drawing/2014/main" id="{C373EC55-E4F8-DB4B-9574-F7D7B485500E}"/>
              </a:ext>
            </a:extLst>
          </p:cNvPr>
          <p:cNvSpPr>
            <a:spLocks noGrp="1"/>
          </p:cNvSpPr>
          <p:nvPr>
            <p:ph type="subTitle" idx="14"/>
          </p:nvPr>
        </p:nvSpPr>
        <p:spPr>
          <a:noFill/>
        </p:spPr>
        <p:txBody>
          <a:bodyPr/>
          <a:lstStyle/>
          <a:p>
            <a:r>
              <a:rPr lang="et-EE" dirty="0"/>
              <a:t>Aidatud märkamise kanal - sotsiaal-demograafilises lõikes</a:t>
            </a:r>
          </a:p>
        </p:txBody>
      </p:sp>
      <p:cxnSp>
        <p:nvCxnSpPr>
          <p:cNvPr id="17" name="Straight Connector 16">
            <a:extLst>
              <a:ext uri="{FF2B5EF4-FFF2-40B4-BE49-F238E27FC236}">
                <a16:creationId xmlns:a16="http://schemas.microsoft.com/office/drawing/2014/main" id="{DE89FBAA-A4A2-7748-9AD6-752DEF6F67C8}"/>
              </a:ext>
            </a:extLst>
          </p:cNvPr>
          <p:cNvCxnSpPr>
            <a:cxnSpLocks/>
          </p:cNvCxnSpPr>
          <p:nvPr/>
        </p:nvCxnSpPr>
        <p:spPr>
          <a:xfrm>
            <a:off x="3502337" y="1831975"/>
            <a:ext cx="0" cy="47117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6F8DB87-6931-0449-A767-FD6D349E070E}"/>
              </a:ext>
            </a:extLst>
          </p:cNvPr>
          <p:cNvCxnSpPr>
            <a:cxnSpLocks/>
          </p:cNvCxnSpPr>
          <p:nvPr/>
        </p:nvCxnSpPr>
        <p:spPr>
          <a:xfrm>
            <a:off x="9280813" y="1831975"/>
            <a:ext cx="0" cy="47117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6321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9BD6-1019-B54C-8125-6E00C8C9EFF7}"/>
              </a:ext>
            </a:extLst>
          </p:cNvPr>
          <p:cNvSpPr>
            <a:spLocks noGrp="1"/>
          </p:cNvSpPr>
          <p:nvPr>
            <p:ph type="ctrTitle"/>
          </p:nvPr>
        </p:nvSpPr>
        <p:spPr>
          <a:xfrm>
            <a:off x="2531940" y="3055933"/>
            <a:ext cx="9051380" cy="861238"/>
          </a:xfrm>
        </p:spPr>
        <p:txBody>
          <a:bodyPr>
            <a:normAutofit fontScale="90000"/>
          </a:bodyPr>
          <a:lstStyle/>
          <a:p>
            <a:r>
              <a:rPr lang="en-GB" dirty="0" err="1"/>
              <a:t>Ankeet</a:t>
            </a:r>
            <a:endParaRPr lang="en-GB" dirty="0"/>
          </a:p>
        </p:txBody>
      </p:sp>
    </p:spTree>
    <p:extLst>
      <p:ext uri="{BB962C8B-B14F-4D97-AF65-F5344CB8AC3E}">
        <p14:creationId xmlns:p14="http://schemas.microsoft.com/office/powerpoint/2010/main" val="138731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dirty="0"/>
              <a:t>Ankeet</a:t>
            </a:r>
          </a:p>
        </p:txBody>
      </p:sp>
      <p:sp>
        <p:nvSpPr>
          <p:cNvPr id="7" name="Content Placeholder 6">
            <a:extLst>
              <a:ext uri="{FF2B5EF4-FFF2-40B4-BE49-F238E27FC236}">
                <a16:creationId xmlns:a16="http://schemas.microsoft.com/office/drawing/2014/main" id="{EF84B18E-622F-E649-8E04-7B9124E9260B}"/>
              </a:ext>
            </a:extLst>
          </p:cNvPr>
          <p:cNvSpPr>
            <a:spLocks noGrp="1"/>
          </p:cNvSpPr>
          <p:nvPr>
            <p:ph sz="half" idx="1"/>
          </p:nvPr>
        </p:nvSpPr>
        <p:spPr/>
        <p:txBody>
          <a:bodyPr>
            <a:noAutofit/>
          </a:bodyPr>
          <a:lstStyle/>
          <a:p>
            <a:pPr marL="0" indent="0">
              <a:buNone/>
            </a:pPr>
            <a:r>
              <a:rPr lang="et-EE" sz="1200" b="1" dirty="0"/>
              <a:t>F1. Kas Teie peres on 4-15-aastasi lapsi (kelle eest vastutate teie), kes sõidavad jalgrattaga? </a:t>
            </a:r>
            <a:r>
              <a:rPr lang="et-EE" sz="1200" i="1" dirty="0"/>
              <a:t>MITTE KÜSIDA 15-AASTASTELT</a:t>
            </a:r>
            <a:endParaRPr lang="en-US" sz="1200" dirty="0"/>
          </a:p>
          <a:p>
            <a:pPr lvl="1"/>
            <a:r>
              <a:rPr lang="et-EE" sz="1200" dirty="0"/>
              <a:t>jah </a:t>
            </a:r>
            <a:endParaRPr lang="en-US" sz="1200" dirty="0"/>
          </a:p>
          <a:p>
            <a:pPr lvl="1"/>
            <a:r>
              <a:rPr lang="et-EE" sz="1200" dirty="0"/>
              <a:t>ei ole </a:t>
            </a:r>
            <a:endParaRPr lang="en-US" sz="1200" dirty="0"/>
          </a:p>
          <a:p>
            <a:pPr marL="0" indent="0">
              <a:buNone/>
            </a:pPr>
            <a:r>
              <a:rPr lang="et-EE" sz="1200" b="1" dirty="0"/>
              <a:t>F3. Kas Te olete viimase 12 kuu jooksul liiklemisel kasutanud elektritõukeratast?</a:t>
            </a:r>
          </a:p>
          <a:p>
            <a:pPr lvl="1"/>
            <a:r>
              <a:rPr lang="et-EE" sz="1200" dirty="0"/>
              <a:t>jah</a:t>
            </a:r>
            <a:endParaRPr lang="en-US" sz="1200" dirty="0"/>
          </a:p>
          <a:p>
            <a:pPr lvl="1"/>
            <a:r>
              <a:rPr lang="et-EE" sz="1200" dirty="0"/>
              <a:t>ei </a:t>
            </a:r>
            <a:endParaRPr lang="et-EE" sz="1200" b="1" dirty="0"/>
          </a:p>
          <a:p>
            <a:pPr marL="0" indent="0">
              <a:buNone/>
            </a:pPr>
            <a:r>
              <a:rPr lang="et-EE" sz="1200" b="1" dirty="0"/>
              <a:t>F2. Kas Te olete viimase 12 kuu jooksul sõitnud jalgrattaga? </a:t>
            </a:r>
            <a:endParaRPr lang="en-US" sz="1200" dirty="0"/>
          </a:p>
          <a:p>
            <a:pPr lvl="1"/>
            <a:r>
              <a:rPr lang="et-EE" sz="1200" dirty="0"/>
              <a:t>jah</a:t>
            </a:r>
            <a:endParaRPr lang="en-US" sz="1200" dirty="0"/>
          </a:p>
          <a:p>
            <a:pPr lvl="1"/>
            <a:r>
              <a:rPr lang="et-EE" sz="1200" dirty="0"/>
              <a:t>ei</a:t>
            </a:r>
          </a:p>
          <a:p>
            <a:pPr marL="0" indent="0">
              <a:buNone/>
            </a:pPr>
            <a:r>
              <a:rPr lang="et-EE" sz="1200" b="1" dirty="0"/>
              <a:t>F4. Kas Teil on auto või mõne muu kategooria mootorsõiduki juhtimisõigus?</a:t>
            </a:r>
          </a:p>
          <a:p>
            <a:pPr lvl="1"/>
            <a:r>
              <a:rPr lang="et-EE" sz="1200" dirty="0"/>
              <a:t>jah </a:t>
            </a:r>
          </a:p>
          <a:p>
            <a:pPr lvl="1"/>
            <a:r>
              <a:rPr lang="et-EE" sz="1200" dirty="0"/>
              <a:t>ei</a:t>
            </a:r>
          </a:p>
          <a:p>
            <a:pPr lvl="1"/>
            <a:r>
              <a:rPr lang="et-EE" sz="1200" dirty="0"/>
              <a:t>ei oska öelda</a:t>
            </a:r>
          </a:p>
          <a:p>
            <a:pPr marL="0" indent="0">
              <a:buNone/>
            </a:pPr>
            <a:r>
              <a:rPr lang="et-EE" sz="1200" b="1" dirty="0"/>
              <a:t>F5. Kas Te olete (kunagi) läbinud koolituse jalgratturi juhiloa saamiseks?</a:t>
            </a:r>
          </a:p>
          <a:p>
            <a:pPr lvl="1"/>
            <a:r>
              <a:rPr lang="et-EE" sz="1200" dirty="0"/>
              <a:t>jah</a:t>
            </a:r>
          </a:p>
          <a:p>
            <a:pPr lvl="1"/>
            <a:r>
              <a:rPr lang="et-EE" sz="1200" dirty="0" err="1"/>
              <a:t>ej</a:t>
            </a:r>
            <a:endParaRPr lang="et-EE" sz="1200" dirty="0"/>
          </a:p>
          <a:p>
            <a:pPr lvl="1"/>
            <a:r>
              <a:rPr lang="et-EE" sz="1200" dirty="0"/>
              <a:t>ei oska öelda</a:t>
            </a:r>
          </a:p>
          <a:p>
            <a:pPr marL="457189" lvl="1" indent="0">
              <a:buNone/>
            </a:pPr>
            <a:endParaRPr lang="et-EE" sz="1200" dirty="0"/>
          </a:p>
        </p:txBody>
      </p:sp>
      <p:sp>
        <p:nvSpPr>
          <p:cNvPr id="3" name="Alapealkiri 2">
            <a:extLst>
              <a:ext uri="{FF2B5EF4-FFF2-40B4-BE49-F238E27FC236}">
                <a16:creationId xmlns:a16="http://schemas.microsoft.com/office/drawing/2014/main" id="{1E313402-D98B-7151-DD15-BB52D0DB985A}"/>
              </a:ext>
            </a:extLst>
          </p:cNvPr>
          <p:cNvSpPr>
            <a:spLocks noGrp="1"/>
          </p:cNvSpPr>
          <p:nvPr>
            <p:ph type="subTitle" idx="14"/>
          </p:nvPr>
        </p:nvSpPr>
        <p:spPr/>
        <p:txBody>
          <a:bodyPr/>
          <a:lstStyle/>
          <a:p>
            <a:r>
              <a:rPr lang="et-EE" dirty="0"/>
              <a:t>Filter</a:t>
            </a:r>
          </a:p>
        </p:txBody>
      </p:sp>
    </p:spTree>
    <p:extLst>
      <p:ext uri="{BB962C8B-B14F-4D97-AF65-F5344CB8AC3E}">
        <p14:creationId xmlns:p14="http://schemas.microsoft.com/office/powerpoint/2010/main" val="3400857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dirty="0"/>
              <a:t>Ankeet</a:t>
            </a:r>
          </a:p>
        </p:txBody>
      </p:sp>
      <p:sp>
        <p:nvSpPr>
          <p:cNvPr id="7" name="Content Placeholder 6">
            <a:extLst>
              <a:ext uri="{FF2B5EF4-FFF2-40B4-BE49-F238E27FC236}">
                <a16:creationId xmlns:a16="http://schemas.microsoft.com/office/drawing/2014/main" id="{EF84B18E-622F-E649-8E04-7B9124E9260B}"/>
              </a:ext>
            </a:extLst>
          </p:cNvPr>
          <p:cNvSpPr>
            <a:spLocks noGrp="1"/>
          </p:cNvSpPr>
          <p:nvPr>
            <p:ph sz="half" idx="1"/>
          </p:nvPr>
        </p:nvSpPr>
        <p:spPr/>
        <p:txBody>
          <a:bodyPr>
            <a:noAutofit/>
          </a:bodyPr>
          <a:lstStyle/>
          <a:p>
            <a:pPr marL="0" indent="0">
              <a:buNone/>
            </a:pPr>
            <a:r>
              <a:rPr lang="et-EE" sz="1200" b="1" dirty="0"/>
              <a:t>1. Kui sageli kannavad Teie laps(</a:t>
            </a:r>
            <a:r>
              <a:rPr lang="et-EE" sz="1200" b="1" dirty="0" err="1"/>
              <a:t>ed</a:t>
            </a:r>
            <a:r>
              <a:rPr lang="et-EE" sz="1200" b="1" dirty="0"/>
              <a:t>) jalgrattaga sõites kiivrit?</a:t>
            </a:r>
            <a:endParaRPr lang="en-US" sz="1200" dirty="0"/>
          </a:p>
          <a:p>
            <a:pPr lvl="1"/>
            <a:r>
              <a:rPr lang="et-EE" sz="1200" b="1" dirty="0"/>
              <a:t>enamasti (alati)</a:t>
            </a:r>
            <a:endParaRPr lang="en-US" sz="1200" dirty="0"/>
          </a:p>
          <a:p>
            <a:pPr lvl="1"/>
            <a:r>
              <a:rPr lang="et-EE" sz="1200" b="1" dirty="0"/>
              <a:t>sageli</a:t>
            </a:r>
            <a:endParaRPr lang="en-US" sz="1200" dirty="0"/>
          </a:p>
          <a:p>
            <a:pPr lvl="1"/>
            <a:r>
              <a:rPr lang="et-EE" sz="1200" b="1" dirty="0"/>
              <a:t>harva</a:t>
            </a:r>
            <a:endParaRPr lang="en-US" sz="1200" dirty="0"/>
          </a:p>
          <a:p>
            <a:pPr lvl="1"/>
            <a:r>
              <a:rPr lang="et-EE" sz="1200" b="1" dirty="0"/>
              <a:t>üldse mitte</a:t>
            </a:r>
            <a:endParaRPr lang="en-US" sz="1200" dirty="0"/>
          </a:p>
          <a:p>
            <a:pPr lvl="1"/>
            <a:r>
              <a:rPr lang="et-EE" sz="1200" i="1" dirty="0"/>
              <a:t>ei oska öelda</a:t>
            </a:r>
            <a:endParaRPr lang="en-US" sz="1200" dirty="0"/>
          </a:p>
          <a:p>
            <a:pPr marL="0" indent="0">
              <a:buNone/>
            </a:pPr>
            <a:r>
              <a:rPr lang="et-EE" sz="1200" b="1" dirty="0"/>
              <a:t>2. Kui sageli Teie laps(</a:t>
            </a:r>
            <a:r>
              <a:rPr lang="et-EE" sz="1200" b="1" dirty="0" err="1"/>
              <a:t>ed</a:t>
            </a:r>
            <a:r>
              <a:rPr lang="et-EE" sz="1200" b="1" dirty="0"/>
              <a:t>) kannavad jalgrattaga sõites ohutus- ehk helkurvesti või muud nähtavust parandavat </a:t>
            </a:r>
            <a:r>
              <a:rPr lang="et-EE" sz="1200" b="1" dirty="0" err="1"/>
              <a:t>riietustt</a:t>
            </a:r>
            <a:r>
              <a:rPr lang="et-EE" sz="1200" b="1" dirty="0"/>
              <a:t> (erksavärvilised või helkurribaga)?</a:t>
            </a:r>
            <a:endParaRPr lang="en-US" sz="1200" dirty="0"/>
          </a:p>
          <a:p>
            <a:pPr lvl="1"/>
            <a:r>
              <a:rPr lang="et-EE" sz="1200" dirty="0"/>
              <a:t>enamasti (alati)</a:t>
            </a:r>
            <a:endParaRPr lang="en-US" sz="1200" dirty="0"/>
          </a:p>
          <a:p>
            <a:pPr lvl="1"/>
            <a:r>
              <a:rPr lang="et-EE" sz="1200" dirty="0"/>
              <a:t>sageli</a:t>
            </a:r>
            <a:endParaRPr lang="en-US" sz="1200" dirty="0"/>
          </a:p>
          <a:p>
            <a:pPr lvl="1"/>
            <a:r>
              <a:rPr lang="et-EE" sz="1200" dirty="0"/>
              <a:t>mõnikord (harva)</a:t>
            </a:r>
            <a:endParaRPr lang="en-US" sz="1200" dirty="0"/>
          </a:p>
          <a:p>
            <a:pPr lvl="1"/>
            <a:r>
              <a:rPr lang="et-EE" sz="1200" dirty="0"/>
              <a:t>üldse mitte</a:t>
            </a:r>
            <a:endParaRPr lang="en-US" sz="1200" dirty="0"/>
          </a:p>
          <a:p>
            <a:pPr lvl="1"/>
            <a:r>
              <a:rPr lang="et-EE" sz="1200" i="1" dirty="0"/>
              <a:t>ei oska öelda</a:t>
            </a:r>
            <a:endParaRPr lang="en-US" sz="1200" dirty="0"/>
          </a:p>
          <a:p>
            <a:pPr marL="457189" lvl="1" indent="0">
              <a:buNone/>
            </a:pPr>
            <a:endParaRPr lang="et-EE" sz="1200" dirty="0"/>
          </a:p>
        </p:txBody>
      </p:sp>
      <p:sp>
        <p:nvSpPr>
          <p:cNvPr id="3" name="Alapealkiri 2">
            <a:extLst>
              <a:ext uri="{FF2B5EF4-FFF2-40B4-BE49-F238E27FC236}">
                <a16:creationId xmlns:a16="http://schemas.microsoft.com/office/drawing/2014/main" id="{1E313402-D98B-7151-DD15-BB52D0DB985A}"/>
              </a:ext>
            </a:extLst>
          </p:cNvPr>
          <p:cNvSpPr>
            <a:spLocks noGrp="1"/>
          </p:cNvSpPr>
          <p:nvPr>
            <p:ph type="subTitle" idx="14"/>
          </p:nvPr>
        </p:nvSpPr>
        <p:spPr/>
        <p:txBody>
          <a:bodyPr/>
          <a:lstStyle/>
          <a:p>
            <a:r>
              <a:rPr lang="et-EE" dirty="0"/>
              <a:t> Jalgrattaga liiklemine laste seas (F1=1, on jalgrattaga sõitvaid lapsi)</a:t>
            </a:r>
          </a:p>
        </p:txBody>
      </p:sp>
    </p:spTree>
    <p:extLst>
      <p:ext uri="{BB962C8B-B14F-4D97-AF65-F5344CB8AC3E}">
        <p14:creationId xmlns:p14="http://schemas.microsoft.com/office/powerpoint/2010/main" val="370524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9BD6-1019-B54C-8125-6E00C8C9EFF7}"/>
              </a:ext>
            </a:extLst>
          </p:cNvPr>
          <p:cNvSpPr>
            <a:spLocks noGrp="1"/>
          </p:cNvSpPr>
          <p:nvPr>
            <p:ph type="ctrTitle"/>
          </p:nvPr>
        </p:nvSpPr>
        <p:spPr>
          <a:xfrm>
            <a:off x="2557041" y="3393821"/>
            <a:ext cx="9051380" cy="861238"/>
          </a:xfrm>
        </p:spPr>
        <p:txBody>
          <a:bodyPr>
            <a:normAutofit fontScale="90000"/>
          </a:bodyPr>
          <a:lstStyle/>
          <a:p>
            <a:r>
              <a:rPr lang="en-GB" dirty="0" err="1"/>
              <a:t>Jalgrattaga</a:t>
            </a:r>
            <a:r>
              <a:rPr lang="en-GB" dirty="0"/>
              <a:t> </a:t>
            </a:r>
            <a:r>
              <a:rPr lang="en-GB" dirty="0" err="1"/>
              <a:t>liiklemine</a:t>
            </a:r>
            <a:r>
              <a:rPr lang="en-GB" dirty="0"/>
              <a:t> LASTE seas</a:t>
            </a:r>
          </a:p>
        </p:txBody>
      </p:sp>
    </p:spTree>
    <p:extLst>
      <p:ext uri="{BB962C8B-B14F-4D97-AF65-F5344CB8AC3E}">
        <p14:creationId xmlns:p14="http://schemas.microsoft.com/office/powerpoint/2010/main" val="15784115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dirty="0"/>
              <a:t>Ankeet</a:t>
            </a:r>
          </a:p>
        </p:txBody>
      </p:sp>
      <p:sp>
        <p:nvSpPr>
          <p:cNvPr id="7" name="Content Placeholder 6">
            <a:extLst>
              <a:ext uri="{FF2B5EF4-FFF2-40B4-BE49-F238E27FC236}">
                <a16:creationId xmlns:a16="http://schemas.microsoft.com/office/drawing/2014/main" id="{EF84B18E-622F-E649-8E04-7B9124E9260B}"/>
              </a:ext>
            </a:extLst>
          </p:cNvPr>
          <p:cNvSpPr>
            <a:spLocks noGrp="1"/>
          </p:cNvSpPr>
          <p:nvPr>
            <p:ph sz="half" idx="1"/>
          </p:nvPr>
        </p:nvSpPr>
        <p:spPr/>
        <p:txBody>
          <a:bodyPr>
            <a:noAutofit/>
          </a:bodyPr>
          <a:lstStyle/>
          <a:p>
            <a:pPr marL="0" indent="0">
              <a:buNone/>
            </a:pPr>
            <a:r>
              <a:rPr lang="et-EE" sz="1200" b="1" dirty="0"/>
              <a:t>3. Mis tüüpi jalgrattaga te olete viimase 12 kuu jooksul sõitnud?</a:t>
            </a:r>
            <a:endParaRPr lang="en-US" sz="1200" dirty="0"/>
          </a:p>
          <a:p>
            <a:pPr marL="0" indent="0">
              <a:buNone/>
            </a:pPr>
            <a:r>
              <a:rPr lang="et-EE" sz="1200" i="1" dirty="0"/>
              <a:t>VÕIB MITU VASTUST!</a:t>
            </a:r>
            <a:endParaRPr lang="en-US" sz="1200" dirty="0"/>
          </a:p>
          <a:p>
            <a:pPr lvl="1"/>
            <a:r>
              <a:rPr lang="et-EE" sz="1200" dirty="0"/>
              <a:t>Elektriratas (pedaalidega ja mootoriga varustatud olenemata ratta tüübist)</a:t>
            </a:r>
            <a:endParaRPr lang="en-US" sz="1200" dirty="0"/>
          </a:p>
          <a:p>
            <a:pPr lvl="1"/>
            <a:r>
              <a:rPr lang="et-EE" sz="1200" dirty="0"/>
              <a:t>Linna- või hübriidratas ehk nn tänavasõidu ratas (üldjuhul liiklemiseks, mitte sportimiseks)</a:t>
            </a:r>
            <a:endParaRPr lang="en-US" sz="1200" dirty="0"/>
          </a:p>
          <a:p>
            <a:pPr lvl="1"/>
            <a:r>
              <a:rPr lang="et-EE" sz="1200" dirty="0"/>
              <a:t>Maanteeratas (nn “</a:t>
            </a:r>
            <a:r>
              <a:rPr lang="et-EE" sz="1200" dirty="0" err="1"/>
              <a:t>sarvedega”leistang</a:t>
            </a:r>
            <a:r>
              <a:rPr lang="et-EE" sz="1200" dirty="0"/>
              <a:t> ehk juhtraud, sh </a:t>
            </a:r>
            <a:r>
              <a:rPr lang="et-EE" sz="1200" dirty="0" err="1"/>
              <a:t>cyclo</a:t>
            </a:r>
            <a:r>
              <a:rPr lang="et-EE" sz="1200" dirty="0"/>
              <a:t>, </a:t>
            </a:r>
            <a:r>
              <a:rPr lang="et-EE" sz="1200" dirty="0" err="1"/>
              <a:t>gravel</a:t>
            </a:r>
            <a:r>
              <a:rPr lang="et-EE" sz="1200" dirty="0"/>
              <a:t> CX, triatlon TT)</a:t>
            </a:r>
            <a:endParaRPr lang="en-US" sz="1200" dirty="0"/>
          </a:p>
          <a:p>
            <a:pPr lvl="1"/>
            <a:r>
              <a:rPr lang="et-EE" sz="1200" dirty="0" err="1"/>
              <a:t>Maastikuaratas</a:t>
            </a:r>
            <a:r>
              <a:rPr lang="et-EE" sz="1200" dirty="0"/>
              <a:t> (MTB, sh </a:t>
            </a:r>
            <a:r>
              <a:rPr lang="et-EE" sz="1200" dirty="0" err="1"/>
              <a:t>Fat</a:t>
            </a:r>
            <a:r>
              <a:rPr lang="et-EE" sz="1200" dirty="0"/>
              <a:t> </a:t>
            </a:r>
            <a:r>
              <a:rPr lang="et-EE" sz="1200" dirty="0" err="1"/>
              <a:t>bike</a:t>
            </a:r>
            <a:r>
              <a:rPr lang="et-EE" sz="1200" dirty="0"/>
              <a:t>)</a:t>
            </a:r>
            <a:endParaRPr lang="en-US" sz="1200" dirty="0"/>
          </a:p>
          <a:p>
            <a:pPr lvl="1"/>
            <a:r>
              <a:rPr lang="et-EE" sz="1200" dirty="0" err="1"/>
              <a:t>Trikratas</a:t>
            </a:r>
            <a:r>
              <a:rPr lang="et-EE" sz="1200" dirty="0"/>
              <a:t> (BMX)</a:t>
            </a:r>
            <a:endParaRPr lang="en-US" sz="1200" dirty="0"/>
          </a:p>
          <a:p>
            <a:pPr lvl="1"/>
            <a:r>
              <a:rPr lang="et-EE" sz="1200" i="1" dirty="0"/>
              <a:t>ei oska öelda</a:t>
            </a:r>
          </a:p>
          <a:p>
            <a:pPr marL="0" indent="0">
              <a:buNone/>
            </a:pPr>
            <a:r>
              <a:rPr lang="et-EE" sz="1200" b="1" dirty="0"/>
              <a:t>4. Kus Te peamiselt jalgrattaga sõidate? </a:t>
            </a:r>
          </a:p>
          <a:p>
            <a:pPr marL="0" indent="0">
              <a:buNone/>
            </a:pPr>
            <a:r>
              <a:rPr lang="et-EE" sz="1200" i="1" dirty="0"/>
              <a:t>VÕIB MITU VASTUST!</a:t>
            </a:r>
            <a:r>
              <a:rPr lang="en-US" sz="1200" dirty="0"/>
              <a:t> </a:t>
            </a:r>
            <a:r>
              <a:rPr lang="et-EE" sz="1200" i="1" dirty="0"/>
              <a:t>(eristada maaline / linnaline ja suured linnad)</a:t>
            </a:r>
            <a:endParaRPr lang="en-US" sz="1200" dirty="0"/>
          </a:p>
          <a:p>
            <a:pPr lvl="1"/>
            <a:r>
              <a:rPr lang="et-EE" sz="1200" dirty="0"/>
              <a:t>Vastava liiklusmärgiga tähistatud jalgratta- või jalgteel</a:t>
            </a:r>
          </a:p>
          <a:p>
            <a:pPr lvl="1"/>
            <a:r>
              <a:rPr lang="et-EE" sz="1200" dirty="0"/>
              <a:t>kõnniteel</a:t>
            </a:r>
            <a:endParaRPr lang="en-US" sz="1200" dirty="0"/>
          </a:p>
          <a:p>
            <a:pPr lvl="1"/>
            <a:r>
              <a:rPr lang="et-EE" sz="1200" dirty="0"/>
              <a:t>linna või asula teedel (sh sõiduteel oleval jalgrattarajal)</a:t>
            </a:r>
            <a:endParaRPr lang="en-US" sz="1200" dirty="0"/>
          </a:p>
          <a:p>
            <a:pPr lvl="1"/>
            <a:r>
              <a:rPr lang="et-EE" sz="1200" dirty="0"/>
              <a:t>maanteel (sõiduteel väljaspool linna või asulat)</a:t>
            </a:r>
            <a:endParaRPr lang="en-US" sz="1200" dirty="0"/>
          </a:p>
          <a:p>
            <a:pPr lvl="1"/>
            <a:r>
              <a:rPr lang="et-EE" sz="1200" dirty="0"/>
              <a:t>metsateedel</a:t>
            </a:r>
            <a:endParaRPr lang="en-US" sz="1200" dirty="0"/>
          </a:p>
          <a:p>
            <a:pPr lvl="1"/>
            <a:r>
              <a:rPr lang="et-EE" sz="1200" dirty="0"/>
              <a:t>mujal, kus? _________</a:t>
            </a:r>
            <a:endParaRPr lang="en-US" sz="1200" dirty="0"/>
          </a:p>
          <a:p>
            <a:pPr lvl="1"/>
            <a:r>
              <a:rPr lang="et-EE" sz="1200" dirty="0"/>
              <a:t>ei oska öelda</a:t>
            </a:r>
            <a:endParaRPr lang="en-US" sz="1200" dirty="0"/>
          </a:p>
          <a:p>
            <a:pPr marL="457189" lvl="1" indent="0">
              <a:buNone/>
            </a:pPr>
            <a:endParaRPr lang="en-US" sz="1200" dirty="0"/>
          </a:p>
        </p:txBody>
      </p:sp>
      <p:sp>
        <p:nvSpPr>
          <p:cNvPr id="4" name="Content Placeholder 3">
            <a:extLst>
              <a:ext uri="{FF2B5EF4-FFF2-40B4-BE49-F238E27FC236}">
                <a16:creationId xmlns:a16="http://schemas.microsoft.com/office/drawing/2014/main" id="{C6B4083D-0CF2-8740-B0DF-AD433881ED72}"/>
              </a:ext>
            </a:extLst>
          </p:cNvPr>
          <p:cNvSpPr>
            <a:spLocks noGrp="1"/>
          </p:cNvSpPr>
          <p:nvPr>
            <p:ph sz="half" idx="13"/>
          </p:nvPr>
        </p:nvSpPr>
        <p:spPr/>
        <p:txBody>
          <a:bodyPr>
            <a:normAutofit/>
          </a:bodyPr>
          <a:lstStyle/>
          <a:p>
            <a:pPr marL="0" indent="0">
              <a:buNone/>
            </a:pPr>
            <a:r>
              <a:rPr lang="et-EE" sz="1200" b="1" dirty="0"/>
              <a:t>5. Kui palju Te olete viimase 12 kuu jooksul jalgrattaga sõitnud?</a:t>
            </a:r>
            <a:endParaRPr lang="en-US" sz="1200" dirty="0"/>
          </a:p>
          <a:p>
            <a:pPr lvl="1"/>
            <a:r>
              <a:rPr lang="et-EE" sz="1200" dirty="0"/>
              <a:t>alla 100 km aastas</a:t>
            </a:r>
            <a:endParaRPr lang="en-US" sz="1200" dirty="0"/>
          </a:p>
          <a:p>
            <a:pPr lvl="1"/>
            <a:r>
              <a:rPr lang="et-EE" sz="1200" dirty="0"/>
              <a:t>100-300km aastas</a:t>
            </a:r>
            <a:endParaRPr lang="en-US" sz="1200" dirty="0"/>
          </a:p>
          <a:p>
            <a:pPr lvl="1"/>
            <a:r>
              <a:rPr lang="et-EE" sz="1200" dirty="0"/>
              <a:t>300 - 1000 km aastas</a:t>
            </a:r>
            <a:endParaRPr lang="en-US" sz="1200" dirty="0"/>
          </a:p>
          <a:p>
            <a:pPr lvl="1"/>
            <a:r>
              <a:rPr lang="et-EE" sz="1200" dirty="0"/>
              <a:t>üle 1000 km</a:t>
            </a:r>
            <a:endParaRPr lang="en-US" sz="1200" dirty="0"/>
          </a:p>
          <a:p>
            <a:pPr lvl="1"/>
            <a:r>
              <a:rPr lang="et-EE" sz="1200" i="1" dirty="0"/>
              <a:t>ei oska öelda</a:t>
            </a:r>
            <a:endParaRPr lang="en-US" sz="1200" dirty="0"/>
          </a:p>
          <a:p>
            <a:pPr marL="0" indent="0">
              <a:buNone/>
            </a:pPr>
            <a:r>
              <a:rPr lang="et-EE" sz="1200" b="1" dirty="0"/>
              <a:t>6. Mis eesmärgil Te jalgratast peamiselt kasutate?</a:t>
            </a:r>
            <a:r>
              <a:rPr lang="et-EE" sz="1200" dirty="0"/>
              <a:t> </a:t>
            </a:r>
          </a:p>
          <a:p>
            <a:pPr marL="0" indent="0">
              <a:buNone/>
            </a:pPr>
            <a:r>
              <a:rPr lang="et-EE" sz="1200" i="1" dirty="0"/>
              <a:t>VÕIB MITU VASTUST</a:t>
            </a:r>
            <a:r>
              <a:rPr lang="et-EE" sz="1200" dirty="0"/>
              <a:t> </a:t>
            </a:r>
            <a:endParaRPr lang="en-US" sz="1200" dirty="0"/>
          </a:p>
          <a:p>
            <a:pPr lvl="1"/>
            <a:r>
              <a:rPr lang="et-EE" sz="1200" dirty="0"/>
              <a:t>transpordivahendina</a:t>
            </a:r>
            <a:endParaRPr lang="en-US" sz="1200" dirty="0"/>
          </a:p>
          <a:p>
            <a:pPr lvl="1"/>
            <a:r>
              <a:rPr lang="et-EE" sz="1200" dirty="0"/>
              <a:t>sportimiseks</a:t>
            </a:r>
            <a:endParaRPr lang="en-US" sz="1200" dirty="0"/>
          </a:p>
          <a:p>
            <a:pPr lvl="1"/>
            <a:r>
              <a:rPr lang="et-EE" sz="1200" dirty="0"/>
              <a:t>ajaviiteks</a:t>
            </a:r>
            <a:endParaRPr lang="en-US" sz="1200" dirty="0"/>
          </a:p>
          <a:p>
            <a:pPr lvl="1"/>
            <a:r>
              <a:rPr lang="et-EE" sz="1200" dirty="0"/>
              <a:t>Muu</a:t>
            </a:r>
          </a:p>
          <a:p>
            <a:pPr lvl="1"/>
            <a:r>
              <a:rPr lang="et-EE" sz="1200" i="1" dirty="0"/>
              <a:t>Ei oska öelda</a:t>
            </a:r>
          </a:p>
          <a:p>
            <a:pPr marL="0" indent="0">
              <a:buNone/>
            </a:pPr>
            <a:r>
              <a:rPr lang="et-EE" sz="1200" b="1" dirty="0"/>
              <a:t>7. Kas Te sõidate jalgrattaga peamiselt…?</a:t>
            </a:r>
            <a:endParaRPr lang="en-EE" sz="1200" dirty="0"/>
          </a:p>
          <a:p>
            <a:pPr lvl="1"/>
            <a:r>
              <a:rPr lang="et-EE" sz="1200" dirty="0"/>
              <a:t>hooajaliselt (näiteks vaid suvekuudel)</a:t>
            </a:r>
            <a:endParaRPr lang="en-EE" sz="1200" dirty="0"/>
          </a:p>
          <a:p>
            <a:pPr lvl="1"/>
            <a:r>
              <a:rPr lang="et-EE" sz="1200" dirty="0"/>
              <a:t>aastaringselt</a:t>
            </a:r>
            <a:endParaRPr lang="en-EE" sz="1200" dirty="0"/>
          </a:p>
          <a:p>
            <a:pPr lvl="1"/>
            <a:r>
              <a:rPr lang="et-EE" sz="1200" dirty="0"/>
              <a:t>Muu, kuidas? _____</a:t>
            </a:r>
            <a:endParaRPr lang="en-EE" sz="1200" dirty="0"/>
          </a:p>
          <a:p>
            <a:pPr lvl="1"/>
            <a:r>
              <a:rPr lang="et-EE" sz="1200" i="1" dirty="0"/>
              <a:t>Ei oska öelda</a:t>
            </a:r>
            <a:endParaRPr lang="en-EE" sz="1200" dirty="0"/>
          </a:p>
          <a:p>
            <a:pPr lvl="1"/>
            <a:endParaRPr lang="en-US" i="1" dirty="0"/>
          </a:p>
          <a:p>
            <a:endParaRPr lang="et-EE" dirty="0"/>
          </a:p>
        </p:txBody>
      </p:sp>
      <p:sp>
        <p:nvSpPr>
          <p:cNvPr id="3" name="Alapealkiri 2">
            <a:extLst>
              <a:ext uri="{FF2B5EF4-FFF2-40B4-BE49-F238E27FC236}">
                <a16:creationId xmlns:a16="http://schemas.microsoft.com/office/drawing/2014/main" id="{B5A19CD2-E476-5518-D27D-414B0739A42E}"/>
              </a:ext>
            </a:extLst>
          </p:cNvPr>
          <p:cNvSpPr>
            <a:spLocks noGrp="1"/>
          </p:cNvSpPr>
          <p:nvPr>
            <p:ph type="subTitle" idx="14"/>
          </p:nvPr>
        </p:nvSpPr>
        <p:spPr/>
        <p:txBody>
          <a:bodyPr/>
          <a:lstStyle/>
          <a:p>
            <a:r>
              <a:rPr lang="et-EE" dirty="0"/>
              <a:t>Jalgrattaga liiklemine (F2=1, jalgrattur)</a:t>
            </a:r>
          </a:p>
        </p:txBody>
      </p:sp>
    </p:spTree>
    <p:extLst>
      <p:ext uri="{BB962C8B-B14F-4D97-AF65-F5344CB8AC3E}">
        <p14:creationId xmlns:p14="http://schemas.microsoft.com/office/powerpoint/2010/main" val="25377574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dirty="0"/>
              <a:t>Ankeet</a:t>
            </a:r>
          </a:p>
        </p:txBody>
      </p:sp>
      <p:sp>
        <p:nvSpPr>
          <p:cNvPr id="7" name="Content Placeholder 6">
            <a:extLst>
              <a:ext uri="{FF2B5EF4-FFF2-40B4-BE49-F238E27FC236}">
                <a16:creationId xmlns:a16="http://schemas.microsoft.com/office/drawing/2014/main" id="{EF84B18E-622F-E649-8E04-7B9124E9260B}"/>
              </a:ext>
            </a:extLst>
          </p:cNvPr>
          <p:cNvSpPr>
            <a:spLocks noGrp="1"/>
          </p:cNvSpPr>
          <p:nvPr>
            <p:ph sz="half" idx="1"/>
          </p:nvPr>
        </p:nvSpPr>
        <p:spPr/>
        <p:txBody>
          <a:bodyPr>
            <a:noAutofit/>
          </a:bodyPr>
          <a:lstStyle/>
          <a:p>
            <a:pPr marL="0" indent="0">
              <a:buNone/>
            </a:pPr>
            <a:r>
              <a:rPr lang="et-EE" sz="1200" b="1" dirty="0"/>
              <a:t>21.Milliste kõrvaliste tegevuste tõttu on viimase 12 kuu jooksul Teie tähelepanu olnud jalgrattaga sõites häiritud? </a:t>
            </a:r>
            <a:endParaRPr lang="en-EE" sz="1200" dirty="0"/>
          </a:p>
          <a:p>
            <a:pPr marL="0" indent="0">
              <a:buNone/>
            </a:pPr>
            <a:r>
              <a:rPr lang="et-EE" sz="1200" i="1" dirty="0"/>
              <a:t>VÕIB MITU VASTUST</a:t>
            </a:r>
            <a:endParaRPr lang="en-EE" sz="1200" dirty="0"/>
          </a:p>
          <a:p>
            <a:pPr lvl="1"/>
            <a:r>
              <a:rPr lang="et-EE" sz="1200" dirty="0"/>
              <a:t>Kaaslasega vesteldes</a:t>
            </a:r>
            <a:endParaRPr lang="en-EE" sz="1200" dirty="0"/>
          </a:p>
          <a:p>
            <a:pPr lvl="1"/>
            <a:r>
              <a:rPr lang="et-EE" sz="1200" dirty="0"/>
              <a:t>Kuulates klappidest raadiot või muusikat</a:t>
            </a:r>
            <a:endParaRPr lang="en-EE" sz="1200" dirty="0"/>
          </a:p>
          <a:p>
            <a:pPr lvl="1"/>
            <a:r>
              <a:rPr lang="et-EE" sz="1200" dirty="0"/>
              <a:t>Rääkides telefoniga</a:t>
            </a:r>
            <a:endParaRPr lang="en-EE" sz="1200" dirty="0"/>
          </a:p>
          <a:p>
            <a:pPr lvl="1"/>
            <a:r>
              <a:rPr lang="et-EE" sz="1200" dirty="0"/>
              <a:t>Lugedes või kirjutades sõnumeid</a:t>
            </a:r>
            <a:endParaRPr lang="en-EE" sz="1200" dirty="0"/>
          </a:p>
          <a:p>
            <a:pPr lvl="1"/>
            <a:r>
              <a:rPr lang="et-EE" sz="1200" dirty="0"/>
              <a:t>Süües</a:t>
            </a:r>
            <a:endParaRPr lang="en-EE" sz="1200" dirty="0"/>
          </a:p>
          <a:p>
            <a:pPr lvl="1"/>
            <a:r>
              <a:rPr lang="et-EE" sz="1200" dirty="0"/>
              <a:t>Muu kõrvaline tegevus</a:t>
            </a:r>
            <a:endParaRPr lang="en-EE" sz="1200" dirty="0"/>
          </a:p>
          <a:p>
            <a:pPr lvl="1"/>
            <a:r>
              <a:rPr lang="et-EE" sz="1200" dirty="0"/>
              <a:t>Ei ole tegelenud kõrvaluste tegvustega</a:t>
            </a:r>
            <a:endParaRPr lang="en-EE" sz="1200" dirty="0"/>
          </a:p>
          <a:p>
            <a:pPr lvl="1"/>
            <a:r>
              <a:rPr lang="et-EE" sz="1200" i="1" dirty="0"/>
              <a:t>Ei oska öelda</a:t>
            </a:r>
          </a:p>
          <a:p>
            <a:pPr marL="0" indent="0">
              <a:buNone/>
            </a:pPr>
            <a:r>
              <a:rPr lang="et-EE" sz="1200" b="1" dirty="0"/>
              <a:t>7A.</a:t>
            </a:r>
            <a:r>
              <a:rPr lang="et-EE" sz="1200" dirty="0"/>
              <a:t> </a:t>
            </a:r>
            <a:r>
              <a:rPr lang="et-EE" sz="1200" b="1" dirty="0"/>
              <a:t> Kas ja kui sageli Te olete viimase 12 kuu jooksul juhtinud jalgratast alkoholi või narkootilise aine mõju all?</a:t>
            </a:r>
            <a:endParaRPr lang="en-EE" sz="1200" dirty="0"/>
          </a:p>
          <a:p>
            <a:pPr lvl="1"/>
            <a:r>
              <a:rPr lang="et-EE" sz="1200" dirty="0"/>
              <a:t>Mitte kordagi </a:t>
            </a:r>
            <a:endParaRPr lang="en-EE" sz="1200" dirty="0"/>
          </a:p>
          <a:p>
            <a:pPr lvl="1"/>
            <a:r>
              <a:rPr lang="et-EE" sz="1200" dirty="0"/>
              <a:t>Ühel korral</a:t>
            </a:r>
            <a:endParaRPr lang="en-EE" sz="1200" dirty="0"/>
          </a:p>
          <a:p>
            <a:pPr lvl="1"/>
            <a:r>
              <a:rPr lang="et-EE" sz="1200" dirty="0"/>
              <a:t>Enam kui korra</a:t>
            </a:r>
            <a:endParaRPr lang="en-EE" sz="1200" dirty="0"/>
          </a:p>
          <a:p>
            <a:pPr lvl="1"/>
            <a:r>
              <a:rPr lang="et-EE" sz="1200" i="1" dirty="0"/>
              <a:t>Ei oska öelda</a:t>
            </a:r>
            <a:r>
              <a:rPr lang="en-EE" sz="1200" dirty="0"/>
              <a:t> </a:t>
            </a:r>
            <a:r>
              <a:rPr lang="et-EE" sz="1200" dirty="0"/>
              <a:t> </a:t>
            </a:r>
          </a:p>
          <a:p>
            <a:pPr marL="457189" lvl="1" indent="0">
              <a:buNone/>
            </a:pPr>
            <a:endParaRPr lang="et-EE" sz="1200" i="1" dirty="0"/>
          </a:p>
          <a:p>
            <a:pPr lvl="1"/>
            <a:endParaRPr lang="en-EE" sz="1200" dirty="0"/>
          </a:p>
        </p:txBody>
      </p:sp>
      <p:sp>
        <p:nvSpPr>
          <p:cNvPr id="4" name="Content Placeholder 3">
            <a:extLst>
              <a:ext uri="{FF2B5EF4-FFF2-40B4-BE49-F238E27FC236}">
                <a16:creationId xmlns:a16="http://schemas.microsoft.com/office/drawing/2014/main" id="{C6B4083D-0CF2-8740-B0DF-AD433881ED72}"/>
              </a:ext>
            </a:extLst>
          </p:cNvPr>
          <p:cNvSpPr>
            <a:spLocks noGrp="1"/>
          </p:cNvSpPr>
          <p:nvPr>
            <p:ph sz="half" idx="13"/>
          </p:nvPr>
        </p:nvSpPr>
        <p:spPr>
          <a:xfrm>
            <a:off x="6493800" y="940987"/>
            <a:ext cx="4860000" cy="5502588"/>
          </a:xfrm>
        </p:spPr>
        <p:txBody>
          <a:bodyPr>
            <a:normAutofit fontScale="92500" lnSpcReduction="10000"/>
          </a:bodyPr>
          <a:lstStyle/>
          <a:p>
            <a:pPr marL="0" indent="0">
              <a:buNone/>
            </a:pPr>
            <a:r>
              <a:rPr lang="et-EE" sz="1300" b="1" dirty="0"/>
              <a:t>8. Kas Te olete viimase 12 kuu jooksul sattunud jalgrattaga sõites liiklusõnnetusse (kukkumine või kokkupõrge)?</a:t>
            </a:r>
            <a:endParaRPr lang="en-US" sz="1300" dirty="0"/>
          </a:p>
          <a:p>
            <a:pPr lvl="1"/>
            <a:r>
              <a:rPr lang="et-EE" sz="1300" dirty="0"/>
              <a:t>Jah</a:t>
            </a:r>
            <a:endParaRPr lang="en-US" sz="1300" dirty="0"/>
          </a:p>
          <a:p>
            <a:pPr lvl="1"/>
            <a:r>
              <a:rPr lang="et-EE" sz="1300" dirty="0"/>
              <a:t>Ei</a:t>
            </a:r>
            <a:endParaRPr lang="en-US" sz="1300" dirty="0"/>
          </a:p>
          <a:p>
            <a:pPr lvl="1"/>
            <a:r>
              <a:rPr lang="et-EE" sz="1300" dirty="0"/>
              <a:t>Olen napilt pääsenud</a:t>
            </a:r>
            <a:endParaRPr lang="en-US" sz="1300" dirty="0"/>
          </a:p>
          <a:p>
            <a:pPr lvl="1"/>
            <a:r>
              <a:rPr lang="et-EE" sz="1300" i="1" dirty="0"/>
              <a:t>Ei oska öelda </a:t>
            </a:r>
            <a:endParaRPr lang="en-US" sz="1300" dirty="0"/>
          </a:p>
          <a:p>
            <a:pPr marL="0" indent="0">
              <a:buNone/>
            </a:pPr>
            <a:r>
              <a:rPr lang="et-EE" sz="1300" i="1" dirty="0"/>
              <a:t>FILTER: Q8=3,4</a:t>
            </a:r>
            <a:endParaRPr lang="en-US" sz="1300" dirty="0"/>
          </a:p>
          <a:p>
            <a:pPr marL="0" indent="0">
              <a:buNone/>
            </a:pPr>
            <a:r>
              <a:rPr lang="et-EE" sz="1300" b="1" dirty="0"/>
              <a:t>9. Mis põhjustas liiklusõnnetuse või tõsise liiklusohu? </a:t>
            </a:r>
          </a:p>
          <a:p>
            <a:pPr marL="0" indent="0">
              <a:buNone/>
            </a:pPr>
            <a:r>
              <a:rPr lang="et-EE" sz="1300" i="1" dirty="0"/>
              <a:t>VÕIB MITU VASTUST!</a:t>
            </a:r>
            <a:endParaRPr lang="en-US" sz="1300" dirty="0"/>
          </a:p>
          <a:p>
            <a:pPr lvl="1"/>
            <a:r>
              <a:rPr lang="et-EE" sz="1300" dirty="0"/>
              <a:t>Vähene sõidu-, pidurdamis- või manööverdamis-oskus, halb tasakaalu tunnetus </a:t>
            </a:r>
            <a:r>
              <a:rPr lang="et-EE" sz="1300" dirty="0" err="1"/>
              <a:t>vmt</a:t>
            </a:r>
            <a:endParaRPr lang="en-EE" sz="1300" dirty="0"/>
          </a:p>
          <a:p>
            <a:pPr lvl="1"/>
            <a:r>
              <a:rPr lang="et-EE" sz="1300" dirty="0"/>
              <a:t>Tähelepanematus (oma mõtetes olemine, halb nähtavus, ootamatu takistus)</a:t>
            </a:r>
            <a:endParaRPr lang="en-EE" sz="1300" dirty="0"/>
          </a:p>
          <a:p>
            <a:pPr lvl="1"/>
            <a:r>
              <a:rPr lang="et-EE" sz="1300" dirty="0"/>
              <a:t>Joove (</a:t>
            </a:r>
            <a:r>
              <a:rPr lang="et-EE" sz="1300" dirty="0" err="1"/>
              <a:t>alko</a:t>
            </a:r>
            <a:r>
              <a:rPr lang="et-EE" sz="1300" dirty="0"/>
              <a:t>- ja </a:t>
            </a:r>
            <a:r>
              <a:rPr lang="et-EE" sz="1300" dirty="0" err="1"/>
              <a:t>narko</a:t>
            </a:r>
            <a:r>
              <a:rPr lang="et-EE" sz="1300" dirty="0"/>
              <a:t>-) </a:t>
            </a:r>
            <a:endParaRPr lang="en-EE" sz="1300" dirty="0"/>
          </a:p>
          <a:p>
            <a:pPr lvl="1"/>
            <a:r>
              <a:rPr lang="et-EE" sz="1300" dirty="0"/>
              <a:t>Väsimus</a:t>
            </a:r>
            <a:endParaRPr lang="en-EE" sz="1300" dirty="0"/>
          </a:p>
          <a:p>
            <a:pPr lvl="1"/>
            <a:r>
              <a:rPr lang="et-EE" sz="1300" dirty="0"/>
              <a:t>Kõrvalised tegevused (telefoni kasutamine, vestlus, joomine, söömine, seadme jälgimine </a:t>
            </a:r>
            <a:r>
              <a:rPr lang="et-EE" sz="1300" dirty="0" err="1"/>
              <a:t>vmt</a:t>
            </a:r>
            <a:r>
              <a:rPr lang="et-EE" sz="1300" dirty="0"/>
              <a:t>)</a:t>
            </a:r>
            <a:endParaRPr lang="en-EE" sz="1300" dirty="0"/>
          </a:p>
          <a:p>
            <a:pPr lvl="1"/>
            <a:r>
              <a:rPr lang="et-EE" sz="1300" dirty="0"/>
              <a:t>Liiklusreeglite mittejärgimine enda poolt (</a:t>
            </a:r>
            <a:r>
              <a:rPr lang="et-EE" sz="1300" dirty="0" err="1"/>
              <a:t>mitte-tundmine</a:t>
            </a:r>
            <a:r>
              <a:rPr lang="et-EE" sz="1300" dirty="0"/>
              <a:t>, punane tuli, vale teeületusviis või koht </a:t>
            </a:r>
            <a:r>
              <a:rPr lang="et-EE" sz="1300" dirty="0" err="1"/>
              <a:t>vmt</a:t>
            </a:r>
            <a:r>
              <a:rPr lang="et-EE" sz="1300" dirty="0"/>
              <a:t>)</a:t>
            </a:r>
            <a:endParaRPr lang="en-EE" sz="1300" dirty="0"/>
          </a:p>
          <a:p>
            <a:pPr lvl="1"/>
            <a:r>
              <a:rPr lang="et-EE" sz="1300" dirty="0"/>
              <a:t>Mootorsõidukijuhtide ohtlik või reegleid eirav käitumine</a:t>
            </a:r>
            <a:endParaRPr lang="en-EE" sz="1300" dirty="0"/>
          </a:p>
          <a:p>
            <a:pPr lvl="1"/>
            <a:r>
              <a:rPr lang="et-EE" sz="1300" dirty="0"/>
              <a:t>Jalakäijate, elektritõukeratturite või teiste jalgratturite ohtlik või reegleid eirav käitumine</a:t>
            </a:r>
            <a:endParaRPr lang="en-EE" sz="1300" dirty="0"/>
          </a:p>
          <a:p>
            <a:pPr lvl="1"/>
            <a:r>
              <a:rPr lang="et-EE" sz="1300" dirty="0"/>
              <a:t>Tee seisukord (kõrge äärekivi, auk, vajunud restkaev, libedus, lahtine killustik </a:t>
            </a:r>
            <a:r>
              <a:rPr lang="et-EE" sz="1300" dirty="0" err="1"/>
              <a:t>vmt</a:t>
            </a:r>
            <a:r>
              <a:rPr lang="et-EE" sz="1300" dirty="0"/>
              <a:t>) </a:t>
            </a:r>
            <a:endParaRPr lang="en-EE" sz="1300" dirty="0"/>
          </a:p>
          <a:p>
            <a:pPr lvl="1"/>
            <a:r>
              <a:rPr lang="et-EE" sz="1300" dirty="0"/>
              <a:t>Enda liiga suur sõidukiirus</a:t>
            </a:r>
            <a:endParaRPr lang="en-EE" sz="1300" dirty="0"/>
          </a:p>
          <a:p>
            <a:pPr lvl="1"/>
            <a:r>
              <a:rPr lang="et-EE" sz="1300" dirty="0"/>
              <a:t>Muu, mis? ____________</a:t>
            </a:r>
            <a:endParaRPr lang="en-EE" sz="1300" dirty="0"/>
          </a:p>
          <a:p>
            <a:pPr lvl="1"/>
            <a:r>
              <a:rPr lang="et-EE" sz="1300" i="1" dirty="0"/>
              <a:t>Ei oska öelda </a:t>
            </a:r>
            <a:endParaRPr lang="en-EE" sz="1300" dirty="0"/>
          </a:p>
          <a:p>
            <a:endParaRPr lang="et-EE" dirty="0"/>
          </a:p>
        </p:txBody>
      </p:sp>
      <p:sp>
        <p:nvSpPr>
          <p:cNvPr id="3" name="Alapealkiri 2">
            <a:extLst>
              <a:ext uri="{FF2B5EF4-FFF2-40B4-BE49-F238E27FC236}">
                <a16:creationId xmlns:a16="http://schemas.microsoft.com/office/drawing/2014/main" id="{5C14D316-84D1-DA6B-00FF-488448F8F48A}"/>
              </a:ext>
            </a:extLst>
          </p:cNvPr>
          <p:cNvSpPr>
            <a:spLocks noGrp="1"/>
          </p:cNvSpPr>
          <p:nvPr>
            <p:ph type="subTitle" idx="14"/>
          </p:nvPr>
        </p:nvSpPr>
        <p:spPr/>
        <p:txBody>
          <a:bodyPr/>
          <a:lstStyle/>
          <a:p>
            <a:r>
              <a:rPr lang="et-EE" dirty="0"/>
              <a:t>Jalgrattaga liiklemine (F2=1, jalgrattur)</a:t>
            </a:r>
          </a:p>
        </p:txBody>
      </p:sp>
    </p:spTree>
    <p:extLst>
      <p:ext uri="{BB962C8B-B14F-4D97-AF65-F5344CB8AC3E}">
        <p14:creationId xmlns:p14="http://schemas.microsoft.com/office/powerpoint/2010/main" val="1498705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dirty="0"/>
              <a:t>Ankeet</a:t>
            </a:r>
          </a:p>
        </p:txBody>
      </p:sp>
      <p:sp>
        <p:nvSpPr>
          <p:cNvPr id="7" name="Content Placeholder 6">
            <a:extLst>
              <a:ext uri="{FF2B5EF4-FFF2-40B4-BE49-F238E27FC236}">
                <a16:creationId xmlns:a16="http://schemas.microsoft.com/office/drawing/2014/main" id="{EF84B18E-622F-E649-8E04-7B9124E9260B}"/>
              </a:ext>
            </a:extLst>
          </p:cNvPr>
          <p:cNvSpPr>
            <a:spLocks noGrp="1"/>
          </p:cNvSpPr>
          <p:nvPr>
            <p:ph sz="half" idx="1"/>
          </p:nvPr>
        </p:nvSpPr>
        <p:spPr/>
        <p:txBody>
          <a:bodyPr>
            <a:noAutofit/>
          </a:bodyPr>
          <a:lstStyle/>
          <a:p>
            <a:pPr marL="0" indent="0">
              <a:buNone/>
            </a:pPr>
            <a:r>
              <a:rPr lang="et-EE" sz="1200" b="1" dirty="0"/>
              <a:t>11. Milline varustus on Teie jalgrattal olemas?</a:t>
            </a:r>
            <a:r>
              <a:rPr lang="et-EE" sz="1200" i="1" dirty="0"/>
              <a:t> </a:t>
            </a:r>
          </a:p>
          <a:p>
            <a:pPr marL="0" indent="0">
              <a:buNone/>
            </a:pPr>
            <a:r>
              <a:rPr lang="et-EE" sz="1200" i="1" dirty="0"/>
              <a:t>VÕIB MITU VASTUST</a:t>
            </a:r>
            <a:r>
              <a:rPr lang="et-EE" sz="1200" dirty="0"/>
              <a:t> </a:t>
            </a:r>
            <a:endParaRPr lang="en-US" sz="1200" dirty="0"/>
          </a:p>
          <a:p>
            <a:pPr lvl="1"/>
            <a:r>
              <a:rPr lang="et-EE" sz="1200" dirty="0"/>
              <a:t>Ees valge helkur</a:t>
            </a:r>
            <a:endParaRPr lang="en-US" sz="1200" dirty="0"/>
          </a:p>
          <a:p>
            <a:pPr lvl="1"/>
            <a:r>
              <a:rPr lang="et-EE" sz="1200" dirty="0"/>
              <a:t>Taga punane helkur</a:t>
            </a:r>
            <a:endParaRPr lang="en-US" sz="1200" dirty="0"/>
          </a:p>
          <a:p>
            <a:pPr lvl="1"/>
            <a:r>
              <a:rPr lang="et-EE" sz="1200" dirty="0"/>
              <a:t>Jalgratta külgedel või kodaratel kollane/oranž või valge helkur</a:t>
            </a:r>
            <a:endParaRPr lang="en-US" sz="1200" dirty="0"/>
          </a:p>
          <a:p>
            <a:pPr lvl="1"/>
            <a:r>
              <a:rPr lang="et-EE" sz="1200" dirty="0"/>
              <a:t>Signaalkell</a:t>
            </a:r>
            <a:endParaRPr lang="en-US" sz="1200" dirty="0"/>
          </a:p>
          <a:p>
            <a:pPr lvl="1"/>
            <a:r>
              <a:rPr lang="et-EE" sz="1200" dirty="0"/>
              <a:t>Töökorras pidurid</a:t>
            </a:r>
            <a:endParaRPr lang="en-US" sz="1200" dirty="0"/>
          </a:p>
          <a:p>
            <a:pPr lvl="1"/>
            <a:r>
              <a:rPr lang="et-EE" sz="1200" dirty="0"/>
              <a:t>Ees valge tuli (pimedas sõites)</a:t>
            </a:r>
            <a:endParaRPr lang="en-US" sz="1200" dirty="0"/>
          </a:p>
          <a:p>
            <a:pPr lvl="1"/>
            <a:r>
              <a:rPr lang="et-EE" sz="1200" dirty="0"/>
              <a:t>Taga punane tuli (pimedas sõites)</a:t>
            </a:r>
            <a:endParaRPr lang="en-US" sz="1200" dirty="0"/>
          </a:p>
          <a:p>
            <a:pPr lvl="1"/>
            <a:r>
              <a:rPr lang="et-EE" sz="1200" dirty="0"/>
              <a:t>Muu</a:t>
            </a:r>
            <a:endParaRPr lang="en-US" sz="1200" dirty="0"/>
          </a:p>
          <a:p>
            <a:pPr lvl="1"/>
            <a:r>
              <a:rPr lang="et-EE" sz="1200" i="1" dirty="0"/>
              <a:t>Ei oska öelda</a:t>
            </a:r>
            <a:endParaRPr lang="en-US" sz="1200" dirty="0"/>
          </a:p>
          <a:p>
            <a:pPr marL="0" indent="0">
              <a:buNone/>
            </a:pPr>
            <a:r>
              <a:rPr lang="et-EE" sz="1200" b="1" dirty="0"/>
              <a:t>12. Kui sageli Te kannate jalgrattaga sõites ohutus- ehk helkurvesti või muud nähtavust parandavat riietust (erksavärvilised või helkurribaga)?</a:t>
            </a:r>
            <a:endParaRPr lang="en-US" sz="1200" dirty="0"/>
          </a:p>
          <a:p>
            <a:pPr lvl="1"/>
            <a:r>
              <a:rPr lang="et-EE" sz="1200" dirty="0"/>
              <a:t>enamasti (alati)</a:t>
            </a:r>
            <a:endParaRPr lang="en-US" sz="1200" dirty="0"/>
          </a:p>
          <a:p>
            <a:pPr lvl="1"/>
            <a:r>
              <a:rPr lang="et-EE" sz="1200" dirty="0"/>
              <a:t>sageli</a:t>
            </a:r>
            <a:endParaRPr lang="en-US" sz="1200" dirty="0"/>
          </a:p>
          <a:p>
            <a:pPr lvl="1"/>
            <a:r>
              <a:rPr lang="et-EE" sz="1200" dirty="0"/>
              <a:t>harva</a:t>
            </a:r>
            <a:endParaRPr lang="en-US" sz="1200" dirty="0"/>
          </a:p>
          <a:p>
            <a:pPr lvl="1"/>
            <a:r>
              <a:rPr lang="et-EE" sz="1200" dirty="0"/>
              <a:t>üldse mitte</a:t>
            </a:r>
            <a:endParaRPr lang="en-US" sz="1200" dirty="0"/>
          </a:p>
          <a:p>
            <a:pPr lvl="1"/>
            <a:r>
              <a:rPr lang="et-EE" sz="1200" i="1" dirty="0"/>
              <a:t>ei oska öelda</a:t>
            </a:r>
            <a:endParaRPr lang="en-US" sz="1200" dirty="0"/>
          </a:p>
          <a:p>
            <a:pPr marL="457189" lvl="1" indent="0">
              <a:buNone/>
            </a:pPr>
            <a:endParaRPr lang="et-EE" i="1" dirty="0"/>
          </a:p>
        </p:txBody>
      </p:sp>
      <p:sp>
        <p:nvSpPr>
          <p:cNvPr id="4" name="Content Placeholder 3">
            <a:extLst>
              <a:ext uri="{FF2B5EF4-FFF2-40B4-BE49-F238E27FC236}">
                <a16:creationId xmlns:a16="http://schemas.microsoft.com/office/drawing/2014/main" id="{C6B4083D-0CF2-8740-B0DF-AD433881ED72}"/>
              </a:ext>
            </a:extLst>
          </p:cNvPr>
          <p:cNvSpPr>
            <a:spLocks noGrp="1"/>
          </p:cNvSpPr>
          <p:nvPr>
            <p:ph sz="half" idx="13"/>
          </p:nvPr>
        </p:nvSpPr>
        <p:spPr/>
        <p:txBody>
          <a:bodyPr>
            <a:normAutofit/>
          </a:bodyPr>
          <a:lstStyle/>
          <a:p>
            <a:pPr marL="0" indent="0">
              <a:buNone/>
            </a:pPr>
            <a:r>
              <a:rPr lang="et-EE" sz="1200" b="1" dirty="0"/>
              <a:t>13. Kui sageli Te kannate jalgrattaga sõites kiivrit?</a:t>
            </a:r>
            <a:endParaRPr lang="en-US" sz="1200" dirty="0"/>
          </a:p>
          <a:p>
            <a:pPr lvl="1"/>
            <a:r>
              <a:rPr lang="et-EE" sz="1200" dirty="0"/>
              <a:t>enamasti (alati)</a:t>
            </a:r>
            <a:endParaRPr lang="en-US" sz="1200" dirty="0"/>
          </a:p>
          <a:p>
            <a:pPr lvl="1"/>
            <a:r>
              <a:rPr lang="et-EE" sz="1200" dirty="0"/>
              <a:t>sageli</a:t>
            </a:r>
            <a:endParaRPr lang="en-US" sz="1200" dirty="0"/>
          </a:p>
          <a:p>
            <a:pPr lvl="1"/>
            <a:r>
              <a:rPr lang="et-EE" sz="1200" dirty="0"/>
              <a:t>harva</a:t>
            </a:r>
            <a:endParaRPr lang="en-US" sz="1200" dirty="0"/>
          </a:p>
          <a:p>
            <a:pPr lvl="1"/>
            <a:r>
              <a:rPr lang="et-EE" sz="1200" dirty="0"/>
              <a:t>üldse mitte</a:t>
            </a:r>
            <a:endParaRPr lang="en-US" sz="1200" dirty="0"/>
          </a:p>
          <a:p>
            <a:pPr lvl="1"/>
            <a:r>
              <a:rPr lang="et-EE" sz="1200" i="1" dirty="0"/>
              <a:t>ei oska öelda</a:t>
            </a:r>
            <a:endParaRPr lang="en-US" sz="1200" i="1" dirty="0"/>
          </a:p>
          <a:p>
            <a:pPr marL="0" indent="0">
              <a:buNone/>
            </a:pPr>
            <a:r>
              <a:rPr lang="et-EE" sz="1200" b="1" dirty="0"/>
              <a:t>19. Kas Te sõidate jalgrattaga ka pimeda ajal?</a:t>
            </a:r>
            <a:endParaRPr lang="en-US" sz="1200" dirty="0"/>
          </a:p>
          <a:p>
            <a:pPr lvl="1"/>
            <a:r>
              <a:rPr lang="et-EE" sz="1200" dirty="0"/>
              <a:t>Jah</a:t>
            </a:r>
            <a:endParaRPr lang="en-US" sz="1200" dirty="0"/>
          </a:p>
          <a:p>
            <a:pPr lvl="1"/>
            <a:r>
              <a:rPr lang="et-EE" sz="1200" dirty="0"/>
              <a:t>Ei</a:t>
            </a:r>
            <a:endParaRPr lang="en-US" sz="1200" dirty="0"/>
          </a:p>
          <a:p>
            <a:pPr lvl="1"/>
            <a:r>
              <a:rPr lang="et-EE" sz="1200" i="1" dirty="0"/>
              <a:t>Ei oska öelda</a:t>
            </a:r>
          </a:p>
          <a:p>
            <a:pPr marL="0" indent="0">
              <a:buNone/>
            </a:pPr>
            <a:r>
              <a:rPr lang="et-EE" sz="1200" i="1" dirty="0"/>
              <a:t>FILTER: Q20=1</a:t>
            </a:r>
            <a:endParaRPr lang="en-US" sz="1200" dirty="0"/>
          </a:p>
          <a:p>
            <a:pPr marL="0" indent="0">
              <a:buNone/>
            </a:pPr>
            <a:r>
              <a:rPr lang="et-EE" sz="1200" b="1" dirty="0"/>
              <a:t>20.</a:t>
            </a:r>
            <a:r>
              <a:rPr lang="et-EE" sz="1200" dirty="0"/>
              <a:t> </a:t>
            </a:r>
            <a:r>
              <a:rPr lang="et-EE" sz="1200" b="1" dirty="0"/>
              <a:t>Kas Teie jalgrattal põleb pimedas sõites ...?</a:t>
            </a:r>
            <a:endParaRPr lang="en-US" sz="1200" dirty="0"/>
          </a:p>
          <a:p>
            <a:pPr lvl="1"/>
            <a:r>
              <a:rPr lang="et-EE" sz="1200" dirty="0"/>
              <a:t>ees valge tuli</a:t>
            </a:r>
            <a:endParaRPr lang="en-US" sz="1200" dirty="0"/>
          </a:p>
          <a:p>
            <a:pPr lvl="1"/>
            <a:r>
              <a:rPr lang="et-EE" sz="1200" dirty="0"/>
              <a:t>taga punane tuli</a:t>
            </a:r>
            <a:endParaRPr lang="en-US" sz="1200" dirty="0"/>
          </a:p>
          <a:p>
            <a:pPr lvl="1"/>
            <a:r>
              <a:rPr lang="et-EE" sz="1200" dirty="0"/>
              <a:t>ei põle kumbki (rikkis või puuduvad)</a:t>
            </a:r>
            <a:endParaRPr lang="en-US" sz="1200" dirty="0"/>
          </a:p>
          <a:p>
            <a:pPr lvl="1"/>
            <a:r>
              <a:rPr lang="et-EE" sz="1200" dirty="0"/>
              <a:t>ei oska öelda</a:t>
            </a:r>
          </a:p>
          <a:p>
            <a:pPr marL="0" indent="0">
              <a:buNone/>
            </a:pPr>
            <a:endParaRPr lang="et-EE" dirty="0"/>
          </a:p>
        </p:txBody>
      </p:sp>
      <p:sp>
        <p:nvSpPr>
          <p:cNvPr id="3" name="Alapealkiri 2">
            <a:extLst>
              <a:ext uri="{FF2B5EF4-FFF2-40B4-BE49-F238E27FC236}">
                <a16:creationId xmlns:a16="http://schemas.microsoft.com/office/drawing/2014/main" id="{9E1C389E-761C-4685-95F1-84969E63F2EB}"/>
              </a:ext>
            </a:extLst>
          </p:cNvPr>
          <p:cNvSpPr>
            <a:spLocks noGrp="1"/>
          </p:cNvSpPr>
          <p:nvPr>
            <p:ph type="subTitle" idx="14"/>
          </p:nvPr>
        </p:nvSpPr>
        <p:spPr/>
        <p:txBody>
          <a:bodyPr/>
          <a:lstStyle/>
          <a:p>
            <a:r>
              <a:rPr lang="et-EE" dirty="0"/>
              <a:t>Jalgrattaga liiklemine – Ohutusvarustus (F2=1, jalgrattur)</a:t>
            </a:r>
          </a:p>
        </p:txBody>
      </p:sp>
    </p:spTree>
    <p:extLst>
      <p:ext uri="{BB962C8B-B14F-4D97-AF65-F5344CB8AC3E}">
        <p14:creationId xmlns:p14="http://schemas.microsoft.com/office/powerpoint/2010/main" val="27569035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dirty="0"/>
              <a:t>Ankeet</a:t>
            </a:r>
          </a:p>
        </p:txBody>
      </p:sp>
      <p:sp>
        <p:nvSpPr>
          <p:cNvPr id="7" name="Content Placeholder 6">
            <a:extLst>
              <a:ext uri="{FF2B5EF4-FFF2-40B4-BE49-F238E27FC236}">
                <a16:creationId xmlns:a16="http://schemas.microsoft.com/office/drawing/2014/main" id="{EF84B18E-622F-E649-8E04-7B9124E9260B}"/>
              </a:ext>
            </a:extLst>
          </p:cNvPr>
          <p:cNvSpPr>
            <a:spLocks noGrp="1"/>
          </p:cNvSpPr>
          <p:nvPr>
            <p:ph sz="half" idx="1"/>
          </p:nvPr>
        </p:nvSpPr>
        <p:spPr/>
        <p:txBody>
          <a:bodyPr>
            <a:noAutofit/>
          </a:bodyPr>
          <a:lstStyle/>
          <a:p>
            <a:pPr marL="0" indent="0">
              <a:buNone/>
            </a:pPr>
            <a:r>
              <a:rPr lang="et-EE" sz="1200" b="1" dirty="0"/>
              <a:t>17. Kuidas Te olete viimase 12 kuu jooksul ületanud </a:t>
            </a:r>
            <a:r>
              <a:rPr lang="et-EE" sz="1200" b="1" u="sng" dirty="0"/>
              <a:t>raudteed</a:t>
            </a:r>
            <a:r>
              <a:rPr lang="et-EE" sz="1200" b="1" dirty="0"/>
              <a:t> selle ülekäigukohal lõikumisel kergliiklusteega, kus autoliiklust ei toimu?</a:t>
            </a:r>
            <a:endParaRPr lang="en-US" sz="1200" dirty="0"/>
          </a:p>
          <a:p>
            <a:pPr lvl="1"/>
            <a:r>
              <a:rPr lang="et-EE" sz="1200" dirty="0"/>
              <a:t>Tulete jalgrattalt maha ja ületate jalgsi</a:t>
            </a:r>
            <a:endParaRPr lang="en-US" sz="1200" dirty="0"/>
          </a:p>
          <a:p>
            <a:pPr lvl="1"/>
            <a:r>
              <a:rPr lang="et-EE" sz="1200" dirty="0"/>
              <a:t>Ületate jalgrattalt maha tulemata sõites</a:t>
            </a:r>
            <a:endParaRPr lang="en-US" sz="1200" dirty="0"/>
          </a:p>
          <a:p>
            <a:pPr lvl="1"/>
            <a:r>
              <a:rPr lang="et-EE" sz="1200" dirty="0"/>
              <a:t>Pole ületanud</a:t>
            </a:r>
            <a:endParaRPr lang="en-US" sz="1200" dirty="0"/>
          </a:p>
          <a:p>
            <a:pPr lvl="1"/>
            <a:r>
              <a:rPr lang="et-EE" sz="1200" dirty="0"/>
              <a:t>Ei oska öelda</a:t>
            </a:r>
            <a:endParaRPr lang="en-US" sz="1200" dirty="0"/>
          </a:p>
          <a:p>
            <a:pPr marL="0" indent="0">
              <a:buNone/>
            </a:pPr>
            <a:r>
              <a:rPr lang="et-EE" sz="1200" b="1" dirty="0"/>
              <a:t>22. Kas te annate (käega) suunamärguandeid, kui Te jalgrattaga sõites pöörate lõikuvale </a:t>
            </a:r>
            <a:r>
              <a:rPr lang="et-EE" sz="1200" b="1" dirty="0" err="1"/>
              <a:t>teelevõi</a:t>
            </a:r>
            <a:r>
              <a:rPr lang="et-EE" sz="1200" b="1" dirty="0"/>
              <a:t> vahetate sõidurada?</a:t>
            </a:r>
            <a:endParaRPr lang="en-US" sz="1200" dirty="0"/>
          </a:p>
          <a:p>
            <a:pPr lvl="1"/>
            <a:r>
              <a:rPr lang="et-EE" sz="1200" dirty="0"/>
              <a:t>Jah</a:t>
            </a:r>
            <a:endParaRPr lang="en-US" sz="1200" dirty="0"/>
          </a:p>
          <a:p>
            <a:pPr lvl="1"/>
            <a:r>
              <a:rPr lang="et-EE" sz="1200" dirty="0"/>
              <a:t>Ei </a:t>
            </a:r>
            <a:endParaRPr lang="en-US" sz="1200" dirty="0"/>
          </a:p>
          <a:p>
            <a:pPr lvl="1"/>
            <a:r>
              <a:rPr lang="et-EE" sz="1200" i="1" dirty="0"/>
              <a:t>Ei oska öelda</a:t>
            </a:r>
            <a:endParaRPr lang="en-US" sz="1200" dirty="0"/>
          </a:p>
          <a:p>
            <a:pPr marL="457189" lvl="1" indent="0">
              <a:buNone/>
            </a:pPr>
            <a:endParaRPr lang="en-US" sz="1200" dirty="0"/>
          </a:p>
        </p:txBody>
      </p:sp>
      <p:sp>
        <p:nvSpPr>
          <p:cNvPr id="4" name="Content Placeholder 3">
            <a:extLst>
              <a:ext uri="{FF2B5EF4-FFF2-40B4-BE49-F238E27FC236}">
                <a16:creationId xmlns:a16="http://schemas.microsoft.com/office/drawing/2014/main" id="{C6B4083D-0CF2-8740-B0DF-AD433881ED72}"/>
              </a:ext>
            </a:extLst>
          </p:cNvPr>
          <p:cNvSpPr>
            <a:spLocks noGrp="1"/>
          </p:cNvSpPr>
          <p:nvPr>
            <p:ph sz="half" idx="13"/>
          </p:nvPr>
        </p:nvSpPr>
        <p:spPr/>
        <p:txBody>
          <a:bodyPr>
            <a:noAutofit/>
          </a:bodyPr>
          <a:lstStyle/>
          <a:p>
            <a:pPr marL="0" indent="0">
              <a:buNone/>
            </a:pPr>
            <a:r>
              <a:rPr lang="et-EE" sz="1200" b="1" dirty="0"/>
              <a:t>24. Kas jalgratturil on eesõigus sõiduteel sõitvate juhtide ees, kui ta soovib ületada </a:t>
            </a:r>
            <a:r>
              <a:rPr lang="et-EE" sz="1200" b="1" u="sng" dirty="0"/>
              <a:t>sõiduteed</a:t>
            </a:r>
            <a:r>
              <a:rPr lang="et-EE" sz="1200" b="1" dirty="0"/>
              <a:t> ülekäigurajal sõites?</a:t>
            </a:r>
            <a:r>
              <a:rPr lang="et-EE" sz="1200" dirty="0"/>
              <a:t> VASTUSEID MITTE ETTE LUGEDA!</a:t>
            </a:r>
            <a:endParaRPr lang="en-US" sz="1200" dirty="0"/>
          </a:p>
          <a:p>
            <a:pPr lvl="1"/>
            <a:r>
              <a:rPr lang="et-EE" sz="1200" dirty="0"/>
              <a:t>Jah</a:t>
            </a:r>
            <a:endParaRPr lang="en-US" sz="1200" dirty="0"/>
          </a:p>
          <a:p>
            <a:pPr lvl="1"/>
            <a:r>
              <a:rPr lang="et-EE" sz="1200" dirty="0"/>
              <a:t>Jah, kui ta sõidab ülekäigurajal, millele sõiduteel sõitev juht pöörab.</a:t>
            </a:r>
            <a:endParaRPr lang="en-US" sz="1200" dirty="0"/>
          </a:p>
          <a:p>
            <a:pPr lvl="1"/>
            <a:r>
              <a:rPr lang="et-EE" sz="1200" dirty="0"/>
              <a:t>Ei</a:t>
            </a:r>
            <a:endParaRPr lang="en-US" sz="1200" dirty="0"/>
          </a:p>
          <a:p>
            <a:pPr lvl="1"/>
            <a:r>
              <a:rPr lang="et-EE" sz="1200" i="1" dirty="0"/>
              <a:t>Ei oska öelda</a:t>
            </a:r>
            <a:endParaRPr lang="en-US" sz="1200" dirty="0"/>
          </a:p>
          <a:p>
            <a:pPr marL="0" indent="0">
              <a:buNone/>
            </a:pPr>
            <a:r>
              <a:rPr lang="et-EE" sz="1200" b="1" dirty="0"/>
              <a:t>25. Kas jalgratturil on raudtee ülekäigukohal (ristumisel kergliiklusteega), kus autoliiklust ei toimu, kohustus rattalt maha tulla?</a:t>
            </a:r>
            <a:endParaRPr lang="en-US" sz="1200" dirty="0"/>
          </a:p>
          <a:p>
            <a:pPr lvl="1"/>
            <a:r>
              <a:rPr lang="et-EE" sz="1200" dirty="0"/>
              <a:t>Jah</a:t>
            </a:r>
            <a:endParaRPr lang="en-US" sz="1200" dirty="0"/>
          </a:p>
          <a:p>
            <a:pPr lvl="1"/>
            <a:r>
              <a:rPr lang="et-EE" sz="1200" dirty="0"/>
              <a:t>Ei</a:t>
            </a:r>
            <a:endParaRPr lang="en-US" sz="1200" dirty="0"/>
          </a:p>
          <a:p>
            <a:pPr lvl="1"/>
            <a:r>
              <a:rPr lang="et-EE" sz="1200" i="1" dirty="0"/>
              <a:t>Ei oska öelda</a:t>
            </a:r>
          </a:p>
          <a:p>
            <a:pPr marL="0" indent="0">
              <a:buNone/>
            </a:pPr>
            <a:r>
              <a:rPr lang="et-EE" sz="1200" b="1" dirty="0"/>
              <a:t>18. Kui sageli Teie arvates teised juhid arvestavad jalgratturiga kui võrdväärse juhiga? </a:t>
            </a:r>
            <a:endParaRPr lang="en-US" sz="1200" dirty="0"/>
          </a:p>
          <a:p>
            <a:pPr lvl="1"/>
            <a:r>
              <a:rPr lang="et-EE" sz="1200" dirty="0"/>
              <a:t>enamasti (alati)</a:t>
            </a:r>
            <a:endParaRPr lang="en-US" sz="1200" dirty="0"/>
          </a:p>
          <a:p>
            <a:pPr lvl="1"/>
            <a:r>
              <a:rPr lang="et-EE" sz="1200" dirty="0"/>
              <a:t>sageli</a:t>
            </a:r>
            <a:endParaRPr lang="en-US" sz="1200" dirty="0"/>
          </a:p>
          <a:p>
            <a:pPr lvl="1"/>
            <a:r>
              <a:rPr lang="et-EE" sz="1200" dirty="0"/>
              <a:t>harva</a:t>
            </a:r>
            <a:endParaRPr lang="en-US" sz="1200" dirty="0"/>
          </a:p>
          <a:p>
            <a:pPr lvl="1"/>
            <a:r>
              <a:rPr lang="et-EE" sz="1200" dirty="0"/>
              <a:t>üldse mitte</a:t>
            </a:r>
            <a:endParaRPr lang="en-US" sz="1200" dirty="0"/>
          </a:p>
          <a:p>
            <a:pPr lvl="1"/>
            <a:r>
              <a:rPr lang="et-EE" sz="1200" i="1" dirty="0"/>
              <a:t>ei oska öelda</a:t>
            </a:r>
            <a:endParaRPr lang="en-US" sz="1200" dirty="0"/>
          </a:p>
          <a:p>
            <a:pPr lvl="1"/>
            <a:endParaRPr lang="et-EE" sz="1200" i="1" dirty="0"/>
          </a:p>
          <a:p>
            <a:pPr lvl="1"/>
            <a:endParaRPr lang="en-US" sz="1200" dirty="0"/>
          </a:p>
        </p:txBody>
      </p:sp>
      <p:sp>
        <p:nvSpPr>
          <p:cNvPr id="3" name="Alapealkiri 2">
            <a:extLst>
              <a:ext uri="{FF2B5EF4-FFF2-40B4-BE49-F238E27FC236}">
                <a16:creationId xmlns:a16="http://schemas.microsoft.com/office/drawing/2014/main" id="{93504041-38BF-A3CA-BD49-C8E7347CD1B7}"/>
              </a:ext>
            </a:extLst>
          </p:cNvPr>
          <p:cNvSpPr>
            <a:spLocks noGrp="1"/>
          </p:cNvSpPr>
          <p:nvPr>
            <p:ph type="subTitle" idx="14"/>
          </p:nvPr>
        </p:nvSpPr>
        <p:spPr/>
        <p:txBody>
          <a:bodyPr/>
          <a:lstStyle/>
          <a:p>
            <a:r>
              <a:rPr lang="et-EE" dirty="0"/>
              <a:t>Jalgrattaga liiklemine – Käitumine ja teadlikkus (F2=1, jalgrattur)</a:t>
            </a:r>
          </a:p>
        </p:txBody>
      </p:sp>
    </p:spTree>
    <p:extLst>
      <p:ext uri="{BB962C8B-B14F-4D97-AF65-F5344CB8AC3E}">
        <p14:creationId xmlns:p14="http://schemas.microsoft.com/office/powerpoint/2010/main" val="2414825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dirty="0"/>
              <a:t>Ankeet</a:t>
            </a:r>
          </a:p>
        </p:txBody>
      </p:sp>
      <p:sp>
        <p:nvSpPr>
          <p:cNvPr id="7" name="Content Placeholder 6">
            <a:extLst>
              <a:ext uri="{FF2B5EF4-FFF2-40B4-BE49-F238E27FC236}">
                <a16:creationId xmlns:a16="http://schemas.microsoft.com/office/drawing/2014/main" id="{EF84B18E-622F-E649-8E04-7B9124E9260B}"/>
              </a:ext>
            </a:extLst>
          </p:cNvPr>
          <p:cNvSpPr>
            <a:spLocks noGrp="1"/>
          </p:cNvSpPr>
          <p:nvPr>
            <p:ph sz="half" idx="1"/>
          </p:nvPr>
        </p:nvSpPr>
        <p:spPr/>
        <p:txBody>
          <a:bodyPr>
            <a:noAutofit/>
          </a:bodyPr>
          <a:lstStyle/>
          <a:p>
            <a:pPr marL="0" indent="0">
              <a:buNone/>
            </a:pPr>
            <a:r>
              <a:rPr lang="et-EE" sz="1200" b="1" dirty="0"/>
              <a:t>26. Kas Te olete viimase 12 kuu jooksul kasutanud sõitmiseks isiklikku või renditud elektritõukeratast?</a:t>
            </a:r>
            <a:endParaRPr lang="en-US" sz="1200" dirty="0"/>
          </a:p>
          <a:p>
            <a:pPr lvl="1"/>
            <a:r>
              <a:rPr lang="et-EE" sz="1200" dirty="0"/>
              <a:t>Peamiselt isiklikku või peres olevat elektritõukeratast</a:t>
            </a:r>
            <a:endParaRPr lang="en-US" sz="1200" dirty="0"/>
          </a:p>
          <a:p>
            <a:pPr lvl="1"/>
            <a:r>
              <a:rPr lang="et-EE" sz="1200" dirty="0"/>
              <a:t>Peamiselt renditud elektritõukeratast</a:t>
            </a:r>
            <a:endParaRPr lang="en-US" sz="1200" dirty="0"/>
          </a:p>
          <a:p>
            <a:pPr lvl="1"/>
            <a:r>
              <a:rPr lang="et-EE" sz="1200" dirty="0"/>
              <a:t>Enam-vähem võrdselt mõlemat</a:t>
            </a:r>
            <a:endParaRPr lang="en-US" sz="1200" dirty="0"/>
          </a:p>
          <a:p>
            <a:pPr lvl="1"/>
            <a:r>
              <a:rPr lang="et-EE" sz="1200" dirty="0"/>
              <a:t>Muu, mis? ___________</a:t>
            </a:r>
            <a:endParaRPr lang="en-US" sz="1200" dirty="0"/>
          </a:p>
          <a:p>
            <a:pPr lvl="1"/>
            <a:r>
              <a:rPr lang="et-EE" sz="1200" i="1" dirty="0"/>
              <a:t>Ei oska öelda</a:t>
            </a:r>
            <a:endParaRPr lang="en-US" sz="1200" dirty="0"/>
          </a:p>
          <a:p>
            <a:pPr marL="0" indent="0">
              <a:buNone/>
            </a:pPr>
            <a:r>
              <a:rPr lang="et-EE" sz="1200" b="1" dirty="0"/>
              <a:t>26A.</a:t>
            </a:r>
            <a:r>
              <a:rPr lang="et-EE" sz="1200" dirty="0"/>
              <a:t> </a:t>
            </a:r>
            <a:r>
              <a:rPr lang="et-EE" sz="1200" b="1" dirty="0"/>
              <a:t> Mis eesmärgil Te elektritõukeratast peamiselt kasutate?</a:t>
            </a:r>
            <a:r>
              <a:rPr lang="et-EE" sz="1200" dirty="0"/>
              <a:t> </a:t>
            </a:r>
            <a:r>
              <a:rPr lang="et-EE" sz="1200" i="1" dirty="0"/>
              <a:t>VÕIB MITU VASTUST</a:t>
            </a:r>
            <a:r>
              <a:rPr lang="et-EE" sz="1200" dirty="0"/>
              <a:t> </a:t>
            </a:r>
            <a:endParaRPr lang="en-EE" sz="1200" dirty="0"/>
          </a:p>
          <a:p>
            <a:pPr lvl="1"/>
            <a:r>
              <a:rPr lang="et-EE" sz="1200" dirty="0"/>
              <a:t>Transpordivahendina</a:t>
            </a:r>
            <a:endParaRPr lang="en-EE" sz="1200" dirty="0"/>
          </a:p>
          <a:p>
            <a:pPr lvl="1"/>
            <a:r>
              <a:rPr lang="et-EE" sz="1200" dirty="0"/>
              <a:t>Ajaviiteks</a:t>
            </a:r>
            <a:endParaRPr lang="en-EE" sz="1200" dirty="0"/>
          </a:p>
          <a:p>
            <a:pPr lvl="1"/>
            <a:r>
              <a:rPr lang="et-EE" sz="1200" dirty="0"/>
              <a:t>Muu, mis? ____________</a:t>
            </a:r>
            <a:endParaRPr lang="en-EE" sz="1200" dirty="0"/>
          </a:p>
          <a:p>
            <a:pPr lvl="1"/>
            <a:r>
              <a:rPr lang="et-EE" sz="1200" i="1" dirty="0"/>
              <a:t>Ei oska öelda</a:t>
            </a:r>
            <a:endParaRPr lang="en-EE" sz="1200" dirty="0"/>
          </a:p>
          <a:p>
            <a:pPr marL="0" indent="0">
              <a:buNone/>
            </a:pPr>
            <a:r>
              <a:rPr lang="et-EE" sz="1200" b="1" dirty="0"/>
              <a:t>27. Kus Te elektritõukerattaga peamiselt sõidate?</a:t>
            </a:r>
            <a:endParaRPr lang="en-US" sz="1200" dirty="0"/>
          </a:p>
          <a:p>
            <a:pPr lvl="1"/>
            <a:r>
              <a:rPr lang="et-EE" sz="1200" dirty="0"/>
              <a:t>Peamiselt sõiduteel (tänaval)</a:t>
            </a:r>
            <a:endParaRPr lang="en-US" sz="1200" dirty="0"/>
          </a:p>
          <a:p>
            <a:pPr lvl="1"/>
            <a:r>
              <a:rPr lang="et-EE" sz="1200" dirty="0"/>
              <a:t>Peamiselt kergliiklusteel (kõnniteel või jalgratta- ja jalgteel)</a:t>
            </a:r>
            <a:endParaRPr lang="en-US" sz="1200" dirty="0"/>
          </a:p>
          <a:p>
            <a:pPr lvl="1"/>
            <a:r>
              <a:rPr lang="et-EE" sz="1200" dirty="0"/>
              <a:t>Enam-vähem võrdselt sõidan nii sõiduteel kui kergliiklusteel</a:t>
            </a:r>
            <a:endParaRPr lang="en-US" sz="1200" dirty="0"/>
          </a:p>
          <a:p>
            <a:pPr lvl="1"/>
            <a:r>
              <a:rPr lang="et-EE" sz="1200" dirty="0"/>
              <a:t>Muu, mis? ___________</a:t>
            </a:r>
            <a:endParaRPr lang="en-US" sz="1200" dirty="0"/>
          </a:p>
          <a:p>
            <a:pPr lvl="1"/>
            <a:r>
              <a:rPr lang="et-EE" sz="1200" i="1" dirty="0"/>
              <a:t>Ei oska öelda</a:t>
            </a:r>
            <a:endParaRPr lang="en-US" sz="1200" dirty="0"/>
          </a:p>
          <a:p>
            <a:pPr marL="457189" lvl="1" indent="0">
              <a:buNone/>
            </a:pPr>
            <a:endParaRPr lang="en-US" sz="1200" dirty="0"/>
          </a:p>
        </p:txBody>
      </p:sp>
      <p:sp>
        <p:nvSpPr>
          <p:cNvPr id="5" name="Content Placeholder 4">
            <a:extLst>
              <a:ext uri="{FF2B5EF4-FFF2-40B4-BE49-F238E27FC236}">
                <a16:creationId xmlns:a16="http://schemas.microsoft.com/office/drawing/2014/main" id="{EBEC54B2-64E9-FA46-9FBE-5D88CE83AADE}"/>
              </a:ext>
            </a:extLst>
          </p:cNvPr>
          <p:cNvSpPr>
            <a:spLocks noGrp="1"/>
          </p:cNvSpPr>
          <p:nvPr>
            <p:ph sz="half" idx="13"/>
          </p:nvPr>
        </p:nvSpPr>
        <p:spPr/>
        <p:txBody>
          <a:bodyPr>
            <a:normAutofit/>
          </a:bodyPr>
          <a:lstStyle/>
          <a:p>
            <a:pPr marL="0" indent="0">
              <a:buNone/>
            </a:pPr>
            <a:r>
              <a:rPr lang="et-EE" sz="1200" b="1" dirty="0"/>
              <a:t>28. Mis on peamised põhjused, miks Teie sõidate elektritõukerattaga </a:t>
            </a:r>
            <a:r>
              <a:rPr lang="et-EE" sz="1200" b="1" i="1" dirty="0"/>
              <a:t>... /vastus K27 (1 või 2)/?</a:t>
            </a:r>
            <a:r>
              <a:rPr lang="et-EE" sz="1200" b="1" dirty="0"/>
              <a:t> </a:t>
            </a:r>
          </a:p>
          <a:p>
            <a:pPr marL="0" indent="0">
              <a:buNone/>
            </a:pPr>
            <a:r>
              <a:rPr lang="et-EE" sz="1200" i="1" dirty="0"/>
              <a:t>KUNI 2 PÕHJUST!</a:t>
            </a:r>
            <a:endParaRPr lang="en-US" sz="1200" i="1" dirty="0"/>
          </a:p>
          <a:p>
            <a:pPr lvl="1"/>
            <a:r>
              <a:rPr lang="et-EE" sz="1200" dirty="0"/>
              <a:t>Suurem võimalik sõidukiirus</a:t>
            </a:r>
            <a:endParaRPr lang="en-US" sz="1200" dirty="0"/>
          </a:p>
          <a:p>
            <a:pPr lvl="1"/>
            <a:r>
              <a:rPr lang="et-EE" sz="1200" dirty="0"/>
              <a:t>Suurem sõidumugavus (tee tasasus, sõiduruumi laius)</a:t>
            </a:r>
            <a:endParaRPr lang="en-US" sz="1200" dirty="0"/>
          </a:p>
          <a:p>
            <a:pPr lvl="1"/>
            <a:r>
              <a:rPr lang="et-EE" sz="1200" dirty="0"/>
              <a:t>Suurem ohutus (väiksem liiklejate arv, vähem ootamatuid olukordi, reeglite parem selgus)</a:t>
            </a:r>
            <a:endParaRPr lang="en-US" sz="1200" dirty="0"/>
          </a:p>
          <a:p>
            <a:pPr lvl="1"/>
            <a:r>
              <a:rPr lang="et-EE" sz="1200" dirty="0"/>
              <a:t>Sagedasti sõidetaval marsruudil valitust sobivam </a:t>
            </a:r>
            <a:r>
              <a:rPr lang="et-EE" sz="1200" dirty="0" err="1"/>
              <a:t>teeosa</a:t>
            </a:r>
            <a:r>
              <a:rPr lang="et-EE" sz="1200" dirty="0"/>
              <a:t> liiklemiseks puudub</a:t>
            </a:r>
            <a:endParaRPr lang="en-US" sz="1200" dirty="0"/>
          </a:p>
          <a:p>
            <a:pPr lvl="1"/>
            <a:r>
              <a:rPr lang="et-EE" sz="1200" dirty="0"/>
              <a:t>Muu, mis? ___________</a:t>
            </a:r>
            <a:endParaRPr lang="en-US" sz="1200" dirty="0"/>
          </a:p>
          <a:p>
            <a:pPr lvl="1"/>
            <a:r>
              <a:rPr lang="et-EE" sz="1200" i="1" dirty="0"/>
              <a:t>Ei oska öelda</a:t>
            </a:r>
          </a:p>
          <a:p>
            <a:pPr marL="0" indent="0">
              <a:buNone/>
            </a:pPr>
            <a:r>
              <a:rPr lang="et-EE" sz="1200" b="1" dirty="0"/>
              <a:t>29. Kas Te viimase 12 kuu jooksul olete sattunud elektritõukerattaga sõites liiklusõnnetusse (kukkumine või kokkupõrge)?</a:t>
            </a:r>
            <a:endParaRPr lang="en-US" sz="1200" dirty="0"/>
          </a:p>
          <a:p>
            <a:pPr marL="0" indent="0">
              <a:buNone/>
            </a:pPr>
            <a:r>
              <a:rPr lang="et-EE" sz="1200" i="1" dirty="0"/>
              <a:t>Analüüsis siduda vastused K42 valitud teeosaga</a:t>
            </a:r>
            <a:endParaRPr lang="en-US" sz="1200" dirty="0"/>
          </a:p>
          <a:p>
            <a:pPr lvl="1"/>
            <a:r>
              <a:rPr lang="et-EE" sz="1200" dirty="0"/>
              <a:t>Jah</a:t>
            </a:r>
            <a:endParaRPr lang="en-US" sz="1200" dirty="0"/>
          </a:p>
          <a:p>
            <a:pPr lvl="1"/>
            <a:r>
              <a:rPr lang="et-EE" sz="1200" dirty="0"/>
              <a:t>Ei</a:t>
            </a:r>
            <a:endParaRPr lang="en-US" sz="1200" dirty="0"/>
          </a:p>
          <a:p>
            <a:pPr lvl="1"/>
            <a:r>
              <a:rPr lang="et-EE" sz="1200" dirty="0"/>
              <a:t>Olen napilt pääsenud</a:t>
            </a:r>
            <a:endParaRPr lang="en-US" sz="1200" dirty="0"/>
          </a:p>
          <a:p>
            <a:pPr lvl="1"/>
            <a:r>
              <a:rPr lang="et-EE" sz="1200" i="1" dirty="0"/>
              <a:t>Ei oska öelda</a:t>
            </a:r>
            <a:endParaRPr lang="en-US" sz="1200" dirty="0"/>
          </a:p>
          <a:p>
            <a:endParaRPr lang="et-EE" dirty="0"/>
          </a:p>
        </p:txBody>
      </p:sp>
      <p:sp>
        <p:nvSpPr>
          <p:cNvPr id="3" name="Alapealkiri 2">
            <a:extLst>
              <a:ext uri="{FF2B5EF4-FFF2-40B4-BE49-F238E27FC236}">
                <a16:creationId xmlns:a16="http://schemas.microsoft.com/office/drawing/2014/main" id="{A3CA8F6C-BBC0-F5C8-EFC1-177AA5A634A9}"/>
              </a:ext>
            </a:extLst>
          </p:cNvPr>
          <p:cNvSpPr>
            <a:spLocks noGrp="1"/>
          </p:cNvSpPr>
          <p:nvPr>
            <p:ph type="subTitle" idx="14"/>
          </p:nvPr>
        </p:nvSpPr>
        <p:spPr>
          <a:xfrm>
            <a:off x="1302488" y="940987"/>
            <a:ext cx="10051312" cy="435932"/>
          </a:xfrm>
        </p:spPr>
        <p:txBody>
          <a:bodyPr/>
          <a:lstStyle/>
          <a:p>
            <a:r>
              <a:rPr lang="et-EE" dirty="0"/>
              <a:t>Elektritõukerattaga liiklemine (F3=1, elektritõukerattur)</a:t>
            </a:r>
          </a:p>
        </p:txBody>
      </p:sp>
    </p:spTree>
    <p:extLst>
      <p:ext uri="{BB962C8B-B14F-4D97-AF65-F5344CB8AC3E}">
        <p14:creationId xmlns:p14="http://schemas.microsoft.com/office/powerpoint/2010/main" val="38454876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dirty="0"/>
              <a:t>Ankeet</a:t>
            </a:r>
          </a:p>
        </p:txBody>
      </p:sp>
      <p:sp>
        <p:nvSpPr>
          <p:cNvPr id="8" name="Content Placeholder 3">
            <a:extLst>
              <a:ext uri="{FF2B5EF4-FFF2-40B4-BE49-F238E27FC236}">
                <a16:creationId xmlns:a16="http://schemas.microsoft.com/office/drawing/2014/main" id="{7E861023-422E-F643-B875-64BAA06855A8}"/>
              </a:ext>
            </a:extLst>
          </p:cNvPr>
          <p:cNvSpPr>
            <a:spLocks noGrp="1"/>
          </p:cNvSpPr>
          <p:nvPr>
            <p:ph sz="half" idx="1"/>
          </p:nvPr>
        </p:nvSpPr>
        <p:spPr/>
        <p:txBody>
          <a:bodyPr>
            <a:noAutofit/>
          </a:bodyPr>
          <a:lstStyle/>
          <a:p>
            <a:pPr marL="0" indent="0">
              <a:buNone/>
            </a:pPr>
            <a:r>
              <a:rPr lang="et-EE" sz="1200" i="1" dirty="0"/>
              <a:t>Kui Q29=1 või 3</a:t>
            </a:r>
            <a:endParaRPr lang="en-US" sz="1200" dirty="0"/>
          </a:p>
          <a:p>
            <a:pPr marL="0" indent="0">
              <a:buNone/>
            </a:pPr>
            <a:r>
              <a:rPr lang="et-EE" sz="1200" b="1" dirty="0"/>
              <a:t>30. Mis põhjustas elektritõukerattaga sõites liiklusõnnetuse või tõsise liiklusohu? </a:t>
            </a:r>
            <a:r>
              <a:rPr lang="et-EE" sz="1200" i="1" dirty="0"/>
              <a:t>VÕIMALIK MITU VASTUST!</a:t>
            </a:r>
            <a:endParaRPr lang="en-US" sz="1200" dirty="0"/>
          </a:p>
          <a:p>
            <a:pPr lvl="1"/>
            <a:r>
              <a:rPr lang="et-EE" sz="1200" dirty="0"/>
              <a:t>Vähene sõidu-, pidurdamis- või manööverdamis-oskus, halb tasakaalu tunnetus </a:t>
            </a:r>
            <a:r>
              <a:rPr lang="et-EE" sz="1200" dirty="0" err="1"/>
              <a:t>vmt</a:t>
            </a:r>
            <a:r>
              <a:rPr lang="et-EE" sz="1200" dirty="0"/>
              <a:t>)</a:t>
            </a:r>
            <a:endParaRPr lang="en-EE" sz="1200" dirty="0"/>
          </a:p>
          <a:p>
            <a:pPr lvl="1"/>
            <a:r>
              <a:rPr lang="et-EE" sz="1200" dirty="0"/>
              <a:t>Tähelepanematus (oma mõtetes olemine, halb nähtavus, ootamatu takistus)</a:t>
            </a:r>
            <a:endParaRPr lang="en-EE" sz="1200" dirty="0"/>
          </a:p>
          <a:p>
            <a:pPr lvl="1"/>
            <a:r>
              <a:rPr lang="et-EE" sz="1200" dirty="0"/>
              <a:t>Joove (</a:t>
            </a:r>
            <a:r>
              <a:rPr lang="et-EE" sz="1200" dirty="0" err="1"/>
              <a:t>alko</a:t>
            </a:r>
            <a:r>
              <a:rPr lang="et-EE" sz="1200" dirty="0"/>
              <a:t>- ja </a:t>
            </a:r>
            <a:r>
              <a:rPr lang="et-EE" sz="1200" dirty="0" err="1"/>
              <a:t>narko</a:t>
            </a:r>
            <a:r>
              <a:rPr lang="et-EE" sz="1200" dirty="0"/>
              <a:t>-) </a:t>
            </a:r>
            <a:endParaRPr lang="en-EE" sz="1200" dirty="0"/>
          </a:p>
          <a:p>
            <a:pPr lvl="1"/>
            <a:r>
              <a:rPr lang="et-EE" sz="1200" dirty="0"/>
              <a:t>Väsimus</a:t>
            </a:r>
            <a:endParaRPr lang="en-EE" sz="1200" dirty="0"/>
          </a:p>
          <a:p>
            <a:pPr lvl="1"/>
            <a:r>
              <a:rPr lang="et-EE" sz="1200" dirty="0"/>
              <a:t>Kõrvalised tegevused (telefoni kasutamine, vestlus, joomine, söömine, seadme jälgimine </a:t>
            </a:r>
            <a:r>
              <a:rPr lang="et-EE" sz="1200" dirty="0" err="1"/>
              <a:t>vmt</a:t>
            </a:r>
            <a:r>
              <a:rPr lang="et-EE" sz="1200" dirty="0"/>
              <a:t>)</a:t>
            </a:r>
          </a:p>
          <a:p>
            <a:pPr lvl="1"/>
            <a:r>
              <a:rPr lang="et-EE" sz="1200" dirty="0"/>
              <a:t>Ühel elektritõukerattal mitmekesi sõitmine</a:t>
            </a:r>
            <a:endParaRPr lang="en-EE" sz="1200" dirty="0"/>
          </a:p>
          <a:p>
            <a:pPr lvl="1"/>
            <a:r>
              <a:rPr lang="et-EE" sz="1200" dirty="0"/>
              <a:t>Muude liiklusreeglite mittejärgimine enda poolt (mittetundmine, punane tuli, vale teeületusviis või koht </a:t>
            </a:r>
            <a:r>
              <a:rPr lang="et-EE" sz="1200" dirty="0" err="1"/>
              <a:t>vmt</a:t>
            </a:r>
            <a:r>
              <a:rPr lang="et-EE" sz="1200" dirty="0"/>
              <a:t>)</a:t>
            </a:r>
            <a:endParaRPr lang="en-EE" sz="1200" dirty="0"/>
          </a:p>
          <a:p>
            <a:pPr lvl="1"/>
            <a:r>
              <a:rPr lang="et-EE" sz="1200" dirty="0"/>
              <a:t>Mootorsõidukijuhtide ohtlik või reegleid eirav käitumine</a:t>
            </a:r>
            <a:endParaRPr lang="en-EE" sz="1200" dirty="0"/>
          </a:p>
          <a:p>
            <a:pPr lvl="1"/>
            <a:r>
              <a:rPr lang="et-EE" sz="1200" dirty="0"/>
              <a:t>Jalakäijate, jalgratturite või teiste elektritõuke-ratturite ohtlik või reegleid eirav käitumine</a:t>
            </a:r>
            <a:endParaRPr lang="en-EE" sz="1200" dirty="0"/>
          </a:p>
          <a:p>
            <a:pPr lvl="1"/>
            <a:r>
              <a:rPr lang="et-EE" sz="1200" dirty="0"/>
              <a:t>Tee seisukord (kõrge äärekivi, auk, vajunud restkaev, libedus, lahtine killustik </a:t>
            </a:r>
            <a:r>
              <a:rPr lang="et-EE" sz="1200" dirty="0" err="1"/>
              <a:t>vmt</a:t>
            </a:r>
            <a:r>
              <a:rPr lang="et-EE" sz="1200" dirty="0"/>
              <a:t>) </a:t>
            </a:r>
            <a:endParaRPr lang="en-EE" sz="1200" dirty="0"/>
          </a:p>
          <a:p>
            <a:pPr lvl="1"/>
            <a:r>
              <a:rPr lang="et-EE" sz="1200" dirty="0"/>
              <a:t>Enda liiga suur sõidukiirus</a:t>
            </a:r>
            <a:endParaRPr lang="en-EE" sz="1200" dirty="0"/>
          </a:p>
          <a:p>
            <a:pPr lvl="1"/>
            <a:r>
              <a:rPr lang="et-EE" sz="1200" dirty="0"/>
              <a:t>Muu, mis? ____________</a:t>
            </a:r>
            <a:endParaRPr lang="en-EE" sz="1200" dirty="0"/>
          </a:p>
          <a:p>
            <a:pPr lvl="1"/>
            <a:r>
              <a:rPr lang="et-EE" sz="1200" i="1" dirty="0"/>
              <a:t>Ei oska öelda</a:t>
            </a:r>
            <a:r>
              <a:rPr lang="et-EE" sz="1200" dirty="0"/>
              <a:t>  </a:t>
            </a:r>
            <a:endParaRPr lang="en-EE" sz="1200" dirty="0"/>
          </a:p>
          <a:p>
            <a:pPr lvl="1"/>
            <a:endParaRPr lang="en-US" sz="1200" dirty="0"/>
          </a:p>
        </p:txBody>
      </p:sp>
      <p:sp>
        <p:nvSpPr>
          <p:cNvPr id="10" name="Content Placeholder 6">
            <a:extLst>
              <a:ext uri="{FF2B5EF4-FFF2-40B4-BE49-F238E27FC236}">
                <a16:creationId xmlns:a16="http://schemas.microsoft.com/office/drawing/2014/main" id="{FD44D0B4-9EE4-3B48-A63A-5A2A36368F53}"/>
              </a:ext>
            </a:extLst>
          </p:cNvPr>
          <p:cNvSpPr>
            <a:spLocks noGrp="1"/>
          </p:cNvSpPr>
          <p:nvPr>
            <p:ph sz="half" idx="13"/>
          </p:nvPr>
        </p:nvSpPr>
        <p:spPr>
          <a:xfrm>
            <a:off x="6493800" y="1499191"/>
            <a:ext cx="4860000" cy="4885901"/>
          </a:xfrm>
        </p:spPr>
        <p:txBody>
          <a:bodyPr>
            <a:noAutofit/>
          </a:bodyPr>
          <a:lstStyle/>
          <a:p>
            <a:pPr marL="0" indent="0">
              <a:buNone/>
            </a:pPr>
            <a:r>
              <a:rPr lang="et-EE" sz="1200" b="1" dirty="0"/>
              <a:t>31. Missuguses piirkiiruse vahemikus Te elektritõukerattaga tavaliselt sõidate?</a:t>
            </a:r>
            <a:endParaRPr lang="en-EE" sz="1200" dirty="0"/>
          </a:p>
          <a:p>
            <a:pPr lvl="1"/>
            <a:r>
              <a:rPr lang="et-EE" sz="1200" dirty="0"/>
              <a:t>Kuni 10 km/h</a:t>
            </a:r>
            <a:endParaRPr lang="en-EE" sz="1200" dirty="0"/>
          </a:p>
          <a:p>
            <a:pPr lvl="1"/>
            <a:r>
              <a:rPr lang="et-EE" sz="1200" dirty="0"/>
              <a:t>Kuni 15 km/h</a:t>
            </a:r>
            <a:endParaRPr lang="en-EE" sz="1200" dirty="0"/>
          </a:p>
          <a:p>
            <a:pPr lvl="1"/>
            <a:r>
              <a:rPr lang="et-EE" sz="1200" dirty="0"/>
              <a:t>Kuni 25 km/h</a:t>
            </a:r>
            <a:endParaRPr lang="en-EE" sz="1200" dirty="0"/>
          </a:p>
          <a:p>
            <a:pPr lvl="1"/>
            <a:r>
              <a:rPr lang="et-EE" sz="1200" dirty="0"/>
              <a:t>Kuni 30 km/h</a:t>
            </a:r>
            <a:endParaRPr lang="en-EE" sz="1200" dirty="0"/>
          </a:p>
          <a:p>
            <a:pPr lvl="1"/>
            <a:r>
              <a:rPr lang="et-EE" sz="1200" dirty="0"/>
              <a:t>Kiiremini kui 30km/h</a:t>
            </a:r>
            <a:endParaRPr lang="en-EE" sz="1200" dirty="0"/>
          </a:p>
          <a:p>
            <a:pPr lvl="1"/>
            <a:r>
              <a:rPr lang="et-EE" sz="1200" i="1" dirty="0"/>
              <a:t>Ei oska öelda</a:t>
            </a:r>
            <a:endParaRPr lang="en-EE" sz="1200" dirty="0"/>
          </a:p>
          <a:p>
            <a:pPr marL="0" indent="0">
              <a:buNone/>
            </a:pPr>
            <a:r>
              <a:rPr lang="et-EE" sz="1200" b="1" dirty="0"/>
              <a:t>33. Kas olete viimase 12 kuu jooksul elektritõukerattal sõitnud mitmekesi?</a:t>
            </a:r>
            <a:endParaRPr lang="en-EE" sz="1200" dirty="0"/>
          </a:p>
          <a:p>
            <a:pPr lvl="1"/>
            <a:r>
              <a:rPr lang="en-US" sz="1200" dirty="0"/>
              <a:t>Jah, </a:t>
            </a:r>
            <a:r>
              <a:rPr lang="en-US" sz="1200" dirty="0" err="1"/>
              <a:t>korra</a:t>
            </a:r>
            <a:endParaRPr lang="en-EE" sz="1200" dirty="0"/>
          </a:p>
          <a:p>
            <a:pPr lvl="1"/>
            <a:r>
              <a:rPr lang="en-US" sz="1200" dirty="0"/>
              <a:t>Jah, </a:t>
            </a:r>
            <a:r>
              <a:rPr lang="en-US" sz="1200" dirty="0" err="1"/>
              <a:t>korduvalt</a:t>
            </a:r>
            <a:endParaRPr lang="en-EE" sz="1200" dirty="0"/>
          </a:p>
          <a:p>
            <a:pPr lvl="1"/>
            <a:r>
              <a:rPr lang="en-US" sz="1200" dirty="0" err="1"/>
              <a:t>Ei</a:t>
            </a:r>
            <a:endParaRPr lang="en-EE" sz="1200" dirty="0"/>
          </a:p>
          <a:p>
            <a:pPr lvl="1"/>
            <a:r>
              <a:rPr lang="en-US" sz="1200" i="1" dirty="0" err="1"/>
              <a:t>Ei</a:t>
            </a:r>
            <a:r>
              <a:rPr lang="en-US" sz="1200" i="1" dirty="0"/>
              <a:t> </a:t>
            </a:r>
            <a:r>
              <a:rPr lang="en-US" sz="1200" i="1" dirty="0" err="1"/>
              <a:t>oska</a:t>
            </a:r>
            <a:r>
              <a:rPr lang="en-US" sz="1200" i="1" dirty="0"/>
              <a:t> </a:t>
            </a:r>
            <a:r>
              <a:rPr lang="en-US" sz="1200" i="1" dirty="0" err="1"/>
              <a:t>öelda</a:t>
            </a:r>
            <a:endParaRPr lang="en-US" sz="1200" i="1" dirty="0"/>
          </a:p>
          <a:p>
            <a:pPr marL="0" indent="0">
              <a:buNone/>
            </a:pPr>
            <a:endParaRPr lang="en-EE" sz="1200" dirty="0"/>
          </a:p>
        </p:txBody>
      </p:sp>
      <p:sp>
        <p:nvSpPr>
          <p:cNvPr id="3" name="Alapealkiri 2">
            <a:extLst>
              <a:ext uri="{FF2B5EF4-FFF2-40B4-BE49-F238E27FC236}">
                <a16:creationId xmlns:a16="http://schemas.microsoft.com/office/drawing/2014/main" id="{3CDDD9ED-AF46-8E28-550E-48A8ADFE8E5B}"/>
              </a:ext>
            </a:extLst>
          </p:cNvPr>
          <p:cNvSpPr>
            <a:spLocks noGrp="1"/>
          </p:cNvSpPr>
          <p:nvPr>
            <p:ph type="subTitle" idx="14"/>
          </p:nvPr>
        </p:nvSpPr>
        <p:spPr>
          <a:xfrm>
            <a:off x="1302488" y="940987"/>
            <a:ext cx="10051312" cy="435932"/>
          </a:xfrm>
        </p:spPr>
        <p:txBody>
          <a:bodyPr/>
          <a:lstStyle/>
          <a:p>
            <a:r>
              <a:rPr lang="et-EE" dirty="0"/>
              <a:t>Elektritõukerattaga liiklemine (F3=1, elektritõukerattur)</a:t>
            </a:r>
          </a:p>
        </p:txBody>
      </p:sp>
    </p:spTree>
    <p:extLst>
      <p:ext uri="{BB962C8B-B14F-4D97-AF65-F5344CB8AC3E}">
        <p14:creationId xmlns:p14="http://schemas.microsoft.com/office/powerpoint/2010/main" val="16542383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dirty="0"/>
              <a:t>Ankeet</a:t>
            </a:r>
          </a:p>
        </p:txBody>
      </p:sp>
      <p:sp>
        <p:nvSpPr>
          <p:cNvPr id="8" name="Content Placeholder 3">
            <a:extLst>
              <a:ext uri="{FF2B5EF4-FFF2-40B4-BE49-F238E27FC236}">
                <a16:creationId xmlns:a16="http://schemas.microsoft.com/office/drawing/2014/main" id="{66A0B5A1-15E8-0D47-92C9-C397D0EC4EA4}"/>
              </a:ext>
            </a:extLst>
          </p:cNvPr>
          <p:cNvSpPr>
            <a:spLocks noGrp="1"/>
          </p:cNvSpPr>
          <p:nvPr>
            <p:ph sz="half" idx="1"/>
          </p:nvPr>
        </p:nvSpPr>
        <p:spPr/>
        <p:txBody>
          <a:bodyPr>
            <a:noAutofit/>
          </a:bodyPr>
          <a:lstStyle/>
          <a:p>
            <a:pPr marL="0" indent="0">
              <a:buNone/>
            </a:pPr>
            <a:r>
              <a:rPr lang="et-EE" sz="1200" i="1" dirty="0"/>
              <a:t> </a:t>
            </a:r>
            <a:endParaRPr lang="en-EE" sz="1200" dirty="0"/>
          </a:p>
          <a:p>
            <a:pPr lvl="1"/>
            <a:endParaRPr lang="en-US" sz="1200" dirty="0"/>
          </a:p>
        </p:txBody>
      </p:sp>
      <p:sp>
        <p:nvSpPr>
          <p:cNvPr id="10" name="Sisu kohatäide 9">
            <a:extLst>
              <a:ext uri="{FF2B5EF4-FFF2-40B4-BE49-F238E27FC236}">
                <a16:creationId xmlns:a16="http://schemas.microsoft.com/office/drawing/2014/main" id="{2C149B27-758E-45FA-0496-FF0EFA6DD681}"/>
              </a:ext>
            </a:extLst>
          </p:cNvPr>
          <p:cNvSpPr>
            <a:spLocks noGrp="1"/>
          </p:cNvSpPr>
          <p:nvPr>
            <p:ph sz="half" idx="13"/>
          </p:nvPr>
        </p:nvSpPr>
        <p:spPr/>
        <p:txBody>
          <a:bodyPr>
            <a:normAutofit/>
          </a:bodyPr>
          <a:lstStyle/>
          <a:p>
            <a:pPr marL="0" indent="0">
              <a:buNone/>
            </a:pPr>
            <a:r>
              <a:rPr lang="et-EE" sz="1200" b="1" dirty="0"/>
              <a:t>30A. Kas </a:t>
            </a:r>
            <a:r>
              <a:rPr lang="et-EE" sz="1200" b="1" dirty="0" err="1"/>
              <a:t>kergliikuri</a:t>
            </a:r>
            <a:r>
              <a:rPr lang="et-EE" sz="1200" b="1" dirty="0"/>
              <a:t> juhil on eesõigus sõiduteel sõitvate juhtide ees, kui ta soovib ületada sõiduteed ülekäigurajal sõites? </a:t>
            </a:r>
            <a:r>
              <a:rPr lang="et-EE" sz="1200" dirty="0"/>
              <a:t>VASTUSEID MITTE ETTE LUGEDA! </a:t>
            </a:r>
          </a:p>
          <a:p>
            <a:pPr lvl="1"/>
            <a:r>
              <a:rPr lang="et-EE" sz="1200" dirty="0"/>
              <a:t>Jah</a:t>
            </a:r>
          </a:p>
          <a:p>
            <a:pPr lvl="1"/>
            <a:r>
              <a:rPr lang="et-EE" sz="1200" dirty="0"/>
              <a:t>Jah, kui ta sõidab ülekäigurajal, millele sõiduteel sõitev juht pöörab</a:t>
            </a:r>
          </a:p>
          <a:p>
            <a:pPr lvl="1"/>
            <a:r>
              <a:rPr lang="et-EE" sz="1200" dirty="0"/>
              <a:t>Ei</a:t>
            </a:r>
          </a:p>
          <a:p>
            <a:pPr lvl="1"/>
            <a:r>
              <a:rPr lang="et-EE" sz="1200" dirty="0"/>
              <a:t>Ei tea, mis asi on </a:t>
            </a:r>
            <a:r>
              <a:rPr lang="et-EE" sz="1200" dirty="0" err="1"/>
              <a:t>kergliikur</a:t>
            </a:r>
            <a:endParaRPr lang="et-EE" sz="1200" dirty="0"/>
          </a:p>
          <a:p>
            <a:pPr lvl="1"/>
            <a:r>
              <a:rPr lang="et-EE" sz="1200" dirty="0"/>
              <a:t>Ei oska öelda</a:t>
            </a:r>
          </a:p>
          <a:p>
            <a:pPr marL="0" indent="0">
              <a:buNone/>
            </a:pPr>
            <a:r>
              <a:rPr lang="et-EE" sz="1200" b="1" dirty="0"/>
              <a:t>31A.  Kui Te elektritõukerattaga sõites jõuate järele Teiega samas suunas liikuvatele jalakäijatele, siis </a:t>
            </a:r>
            <a:r>
              <a:rPr lang="et-EE" sz="1200" b="1" dirty="0" err="1"/>
              <a:t>kumbalt</a:t>
            </a:r>
            <a:r>
              <a:rPr lang="et-EE" sz="1200" b="1" dirty="0"/>
              <a:t> poolt Te neist möödute?</a:t>
            </a:r>
          </a:p>
          <a:p>
            <a:pPr lvl="1"/>
            <a:r>
              <a:rPr lang="et-EE" sz="1200" dirty="0"/>
              <a:t>Kui võimalik, püüan mööduda paremalt poolt</a:t>
            </a:r>
          </a:p>
          <a:p>
            <a:pPr lvl="1"/>
            <a:r>
              <a:rPr lang="et-EE" sz="1200" dirty="0"/>
              <a:t>Kui võimalik, püüan mööduda vasakult poolt</a:t>
            </a:r>
          </a:p>
          <a:p>
            <a:pPr lvl="1"/>
            <a:r>
              <a:rPr lang="et-EE" sz="1200" dirty="0"/>
              <a:t>Vahet ei ole, kummalt poolt mööduda</a:t>
            </a:r>
          </a:p>
          <a:p>
            <a:pPr lvl="1"/>
            <a:r>
              <a:rPr lang="et-EE" sz="1200" dirty="0"/>
              <a:t>Ei oska öelda</a:t>
            </a:r>
          </a:p>
          <a:p>
            <a:endParaRPr lang="et-EE" dirty="0"/>
          </a:p>
        </p:txBody>
      </p:sp>
      <p:sp>
        <p:nvSpPr>
          <p:cNvPr id="3" name="Alapealkiri 2">
            <a:extLst>
              <a:ext uri="{FF2B5EF4-FFF2-40B4-BE49-F238E27FC236}">
                <a16:creationId xmlns:a16="http://schemas.microsoft.com/office/drawing/2014/main" id="{9BF4E331-8AD5-C27F-A897-DB89835702C6}"/>
              </a:ext>
            </a:extLst>
          </p:cNvPr>
          <p:cNvSpPr>
            <a:spLocks noGrp="1"/>
          </p:cNvSpPr>
          <p:nvPr>
            <p:ph type="subTitle" idx="14"/>
          </p:nvPr>
        </p:nvSpPr>
        <p:spPr/>
        <p:txBody>
          <a:bodyPr/>
          <a:lstStyle/>
          <a:p>
            <a:r>
              <a:rPr lang="et-EE" dirty="0"/>
              <a:t>Elektritõukerattaga liiklemine (F3=1, elektritõukerattur)</a:t>
            </a:r>
          </a:p>
        </p:txBody>
      </p:sp>
      <p:sp>
        <p:nvSpPr>
          <p:cNvPr id="11" name="Content Placeholder 3">
            <a:extLst>
              <a:ext uri="{FF2B5EF4-FFF2-40B4-BE49-F238E27FC236}">
                <a16:creationId xmlns:a16="http://schemas.microsoft.com/office/drawing/2014/main" id="{D1B407E6-F4CA-AFBB-2075-4CF4AE1780D9}"/>
              </a:ext>
            </a:extLst>
          </p:cNvPr>
          <p:cNvSpPr txBox="1">
            <a:spLocks/>
          </p:cNvSpPr>
          <p:nvPr/>
        </p:nvSpPr>
        <p:spPr>
          <a:xfrm>
            <a:off x="1236000" y="1499190"/>
            <a:ext cx="4860000" cy="48859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Tx/>
              <a:buBlip>
                <a:blip r:embed="rId3"/>
              </a:buBlip>
              <a:defRPr sz="1400" kern="1200" baseline="0">
                <a:solidFill>
                  <a:schemeClr val="tx2"/>
                </a:solidFill>
                <a:latin typeface="+mn-lt"/>
                <a:ea typeface="+mn-ea"/>
                <a:cs typeface="+mn-cs"/>
              </a:defRPr>
            </a:lvl1pPr>
            <a:lvl2pPr marL="685783"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2pPr>
            <a:lvl3pPr marL="1142971"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3pPr>
            <a:lvl4pPr marL="1600160"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4pPr>
            <a:lvl5pPr marL="2057349"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t-EE" sz="1200" b="1" dirty="0"/>
              <a:t>32. Kui sageli olete viimase 12 kuu jooksul kandnud elektritõukerattaga sõites kiivrit?</a:t>
            </a:r>
            <a:endParaRPr lang="en-EE" sz="1200" dirty="0"/>
          </a:p>
          <a:p>
            <a:pPr lvl="1"/>
            <a:r>
              <a:rPr lang="et-EE" sz="1200" dirty="0"/>
              <a:t>Enamasti (alati)</a:t>
            </a:r>
            <a:endParaRPr lang="en-EE" sz="1200" dirty="0"/>
          </a:p>
          <a:p>
            <a:pPr lvl="1"/>
            <a:r>
              <a:rPr lang="et-EE" sz="1200" dirty="0"/>
              <a:t>Sageli</a:t>
            </a:r>
            <a:endParaRPr lang="en-EE" sz="1200" dirty="0"/>
          </a:p>
          <a:p>
            <a:pPr lvl="1"/>
            <a:r>
              <a:rPr lang="et-EE" sz="1200" dirty="0"/>
              <a:t>Harva</a:t>
            </a:r>
            <a:endParaRPr lang="en-EE" sz="1200" dirty="0"/>
          </a:p>
          <a:p>
            <a:pPr lvl="1"/>
            <a:r>
              <a:rPr lang="et-EE" sz="1200" dirty="0"/>
              <a:t>Üldse mitte</a:t>
            </a:r>
            <a:endParaRPr lang="en-EE" sz="1200" dirty="0"/>
          </a:p>
          <a:p>
            <a:pPr lvl="1"/>
            <a:r>
              <a:rPr lang="et-EE" sz="1200" i="1" dirty="0"/>
              <a:t>Ei oska öelda</a:t>
            </a:r>
          </a:p>
          <a:p>
            <a:pPr marL="0" indent="0">
              <a:buNone/>
            </a:pPr>
            <a:r>
              <a:rPr lang="et-EE" sz="1200" b="1" dirty="0"/>
              <a:t>33A.</a:t>
            </a:r>
            <a:r>
              <a:rPr lang="et-EE" sz="1200" dirty="0"/>
              <a:t> </a:t>
            </a:r>
            <a:r>
              <a:rPr lang="et-EE" sz="1200" b="1" dirty="0"/>
              <a:t> Kas ja kui sageli Te olete viimase 12 kuu jooksul juhtinud elektritõukeratast alkoholi või narkootilise aine mõju all?</a:t>
            </a:r>
            <a:endParaRPr lang="en-EE" sz="1200" dirty="0"/>
          </a:p>
          <a:p>
            <a:pPr lvl="1"/>
            <a:r>
              <a:rPr lang="et-EE" sz="1200" dirty="0"/>
              <a:t>Mitte kordagi </a:t>
            </a:r>
            <a:endParaRPr lang="en-EE" sz="1200" dirty="0"/>
          </a:p>
          <a:p>
            <a:pPr lvl="1"/>
            <a:r>
              <a:rPr lang="et-EE" sz="1200" dirty="0"/>
              <a:t>Ühel korral</a:t>
            </a:r>
            <a:endParaRPr lang="en-EE" sz="1200" dirty="0"/>
          </a:p>
          <a:p>
            <a:pPr lvl="1"/>
            <a:r>
              <a:rPr lang="et-EE" sz="1200" dirty="0"/>
              <a:t>Enam kui korra</a:t>
            </a:r>
            <a:endParaRPr lang="en-EE" sz="1200" dirty="0"/>
          </a:p>
          <a:p>
            <a:pPr lvl="1"/>
            <a:r>
              <a:rPr lang="et-EE" sz="1200" i="1" dirty="0"/>
              <a:t>Ei oska öelda</a:t>
            </a:r>
            <a:r>
              <a:rPr lang="en-EE" sz="1200" dirty="0"/>
              <a:t> </a:t>
            </a:r>
            <a:r>
              <a:rPr lang="et-EE" sz="1200" dirty="0"/>
              <a:t> </a:t>
            </a:r>
          </a:p>
          <a:p>
            <a:pPr lvl="1"/>
            <a:endParaRPr lang="et-EE" sz="1200" dirty="0"/>
          </a:p>
          <a:p>
            <a:pPr lvl="1"/>
            <a:endParaRPr lang="en-EE" sz="1200" dirty="0"/>
          </a:p>
          <a:p>
            <a:endParaRPr lang="et-EE" dirty="0"/>
          </a:p>
        </p:txBody>
      </p:sp>
    </p:spTree>
    <p:extLst>
      <p:ext uri="{BB962C8B-B14F-4D97-AF65-F5344CB8AC3E}">
        <p14:creationId xmlns:p14="http://schemas.microsoft.com/office/powerpoint/2010/main" val="5006663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dirty="0"/>
              <a:t>Ankeet</a:t>
            </a:r>
          </a:p>
        </p:txBody>
      </p:sp>
      <p:sp>
        <p:nvSpPr>
          <p:cNvPr id="4" name="Content Placeholder 3">
            <a:extLst>
              <a:ext uri="{FF2B5EF4-FFF2-40B4-BE49-F238E27FC236}">
                <a16:creationId xmlns:a16="http://schemas.microsoft.com/office/drawing/2014/main" id="{77C53ECB-DB72-EE46-A683-2E5D27CBF235}"/>
              </a:ext>
            </a:extLst>
          </p:cNvPr>
          <p:cNvSpPr>
            <a:spLocks noGrp="1"/>
          </p:cNvSpPr>
          <p:nvPr>
            <p:ph sz="half" idx="1"/>
          </p:nvPr>
        </p:nvSpPr>
        <p:spPr>
          <a:xfrm>
            <a:off x="1302488" y="1376919"/>
            <a:ext cx="4860000" cy="5358809"/>
          </a:xfrm>
        </p:spPr>
        <p:txBody>
          <a:bodyPr>
            <a:normAutofit fontScale="92500"/>
          </a:bodyPr>
          <a:lstStyle/>
          <a:p>
            <a:pPr marL="0" indent="0">
              <a:buNone/>
            </a:pPr>
            <a:r>
              <a:rPr lang="et-EE" sz="1300" b="1" dirty="0"/>
              <a:t>34. Missuguste ohtlike olukordadega olete </a:t>
            </a:r>
            <a:r>
              <a:rPr lang="et-EE" sz="1300" b="1" dirty="0" err="1"/>
              <a:t>kergliiklusteel</a:t>
            </a:r>
            <a:r>
              <a:rPr lang="et-EE" sz="1300" b="1" dirty="0"/>
              <a:t> (kõnniteel, jalgrattateel või jalgratta- ja jalgteel) liigeldes viimase 12 kuu jooksul kokku puutunud? </a:t>
            </a:r>
          </a:p>
          <a:p>
            <a:pPr marL="0" indent="0">
              <a:buNone/>
            </a:pPr>
            <a:r>
              <a:rPr lang="et-EE" sz="1300" i="1" dirty="0"/>
              <a:t>VÕIMALIK MITU VASTUST! </a:t>
            </a:r>
            <a:endParaRPr lang="en-US" sz="1300" dirty="0"/>
          </a:p>
          <a:p>
            <a:pPr lvl="1"/>
            <a:r>
              <a:rPr lang="et-EE" sz="1300" dirty="0"/>
              <a:t>Jalakäijad paiknevad </a:t>
            </a:r>
            <a:r>
              <a:rPr lang="et-EE" sz="1300" dirty="0" err="1"/>
              <a:t>kergliiklusteel</a:t>
            </a:r>
            <a:r>
              <a:rPr lang="et-EE" sz="1300" dirty="0"/>
              <a:t> valesti (ei kasuta neile ettenähtud </a:t>
            </a:r>
            <a:r>
              <a:rPr lang="et-EE" sz="1300" dirty="0" err="1"/>
              <a:t>teeosa</a:t>
            </a:r>
            <a:r>
              <a:rPr lang="et-EE" sz="1300" dirty="0"/>
              <a:t> või liiguvad teekattel märgistatud liikumissuunale vastupidises suunas)</a:t>
            </a:r>
            <a:endParaRPr lang="en-US" sz="1300" dirty="0"/>
          </a:p>
          <a:p>
            <a:pPr lvl="1"/>
            <a:r>
              <a:rPr lang="et-EE" sz="1300" dirty="0"/>
              <a:t>Koerte jalutusrihmad on risti üle tee</a:t>
            </a:r>
            <a:endParaRPr lang="en-US" sz="1300" dirty="0"/>
          </a:p>
          <a:p>
            <a:pPr lvl="1"/>
            <a:r>
              <a:rPr lang="et-EE" sz="1300" dirty="0"/>
              <a:t>Kiirelt liikumise abivahendeid kasutavad jalakäijad liiklevad ohtlikult kiiresti</a:t>
            </a:r>
            <a:endParaRPr lang="en-US" sz="1300" dirty="0"/>
          </a:p>
          <a:p>
            <a:pPr lvl="1"/>
            <a:r>
              <a:rPr lang="et-EE" sz="1300" dirty="0" err="1"/>
              <a:t>Kergliikureid</a:t>
            </a:r>
            <a:r>
              <a:rPr lang="et-EE" sz="1300" dirty="0"/>
              <a:t> kasutavad liiklejad sõidavad ohtlikult kiiresti </a:t>
            </a:r>
            <a:endParaRPr lang="en-US" sz="1300" dirty="0"/>
          </a:p>
          <a:p>
            <a:pPr lvl="1"/>
            <a:r>
              <a:rPr lang="et-EE" sz="1300" dirty="0"/>
              <a:t>Lapsi õpetatakse jalgrattaga sõitma tiheda liiklusega </a:t>
            </a:r>
            <a:r>
              <a:rPr lang="et-EE" sz="1300" dirty="0" err="1"/>
              <a:t>kergliiklusteel</a:t>
            </a:r>
            <a:endParaRPr lang="en-US" sz="1300" dirty="0"/>
          </a:p>
          <a:p>
            <a:pPr lvl="1"/>
            <a:r>
              <a:rPr lang="et-EE" sz="1300" dirty="0"/>
              <a:t>Joobes jalakäijad takistavad jalgratturite ja kiirelt liikumise abivahendite kasutajate liiklemist</a:t>
            </a:r>
            <a:endParaRPr lang="en-US" sz="1300" dirty="0"/>
          </a:p>
          <a:p>
            <a:pPr lvl="1"/>
            <a:r>
              <a:rPr lang="et-EE" sz="1300" dirty="0"/>
              <a:t>Mitmekesi kõrvuti jalutavad jalakäijad takistavad sujuvat liiklemist (ei jäta ruumi möödumiseks)</a:t>
            </a:r>
            <a:endParaRPr lang="en-US" sz="1300" dirty="0"/>
          </a:p>
          <a:p>
            <a:pPr lvl="1"/>
            <a:r>
              <a:rPr lang="et-EE" sz="1300" dirty="0"/>
              <a:t>Jalgratturid ei vähenda jalakäijatest möödudes kiirust </a:t>
            </a:r>
          </a:p>
          <a:p>
            <a:pPr lvl="1"/>
            <a:r>
              <a:rPr lang="et-EE" sz="1300" dirty="0"/>
              <a:t>Jalgratturid paiknevad kergliiklusteel valesti (ei kasuta neile ettenähtud </a:t>
            </a:r>
            <a:r>
              <a:rPr lang="et-EE" sz="1300" dirty="0" err="1"/>
              <a:t>teeosa</a:t>
            </a:r>
            <a:r>
              <a:rPr lang="et-EE" sz="1300" dirty="0"/>
              <a:t>, liiguvad teekattel märgistatud liikumissuunale vastupidises suunas või tee vales ääres)</a:t>
            </a:r>
          </a:p>
          <a:p>
            <a:pPr lvl="1"/>
            <a:r>
              <a:rPr lang="et-EE" sz="1300" dirty="0"/>
              <a:t>Elektritõukerattad on teele jäetud või pargitud hooletult, takistades või ohustades liikumist</a:t>
            </a:r>
            <a:endParaRPr lang="en-US" sz="1300" dirty="0"/>
          </a:p>
          <a:p>
            <a:pPr lvl="1"/>
            <a:r>
              <a:rPr lang="et-EE" sz="1300" dirty="0"/>
              <a:t>Muu, mis? ___________</a:t>
            </a:r>
            <a:endParaRPr lang="en-US" sz="1300" dirty="0"/>
          </a:p>
          <a:p>
            <a:pPr lvl="1"/>
            <a:r>
              <a:rPr lang="et-EE" sz="1300" dirty="0"/>
              <a:t>Ei ole ohtlike olukordadega kokku puutunud</a:t>
            </a:r>
            <a:endParaRPr lang="en-US" sz="1300" dirty="0"/>
          </a:p>
          <a:p>
            <a:pPr lvl="1"/>
            <a:r>
              <a:rPr lang="et-EE" sz="1300" i="1" dirty="0"/>
              <a:t>Ei oska öelda, ei liikle</a:t>
            </a:r>
            <a:endParaRPr lang="en-US" sz="1300" dirty="0"/>
          </a:p>
          <a:p>
            <a:pPr lvl="1"/>
            <a:endParaRPr lang="en-US" sz="1200" dirty="0"/>
          </a:p>
          <a:p>
            <a:endParaRPr lang="et-EE" dirty="0"/>
          </a:p>
        </p:txBody>
      </p:sp>
      <p:sp>
        <p:nvSpPr>
          <p:cNvPr id="6" name="Content Placeholder 5">
            <a:extLst>
              <a:ext uri="{FF2B5EF4-FFF2-40B4-BE49-F238E27FC236}">
                <a16:creationId xmlns:a16="http://schemas.microsoft.com/office/drawing/2014/main" id="{D9BE490B-FB74-774F-ADA4-79BC6524EFEA}"/>
              </a:ext>
            </a:extLst>
          </p:cNvPr>
          <p:cNvSpPr>
            <a:spLocks noGrp="1"/>
          </p:cNvSpPr>
          <p:nvPr>
            <p:ph sz="half" idx="13"/>
          </p:nvPr>
        </p:nvSpPr>
        <p:spPr/>
        <p:txBody>
          <a:bodyPr/>
          <a:lstStyle/>
          <a:p>
            <a:pPr marL="0" indent="0">
              <a:buNone/>
            </a:pPr>
            <a:endParaRPr lang="et-EE" sz="1200" b="1" i="1" dirty="0"/>
          </a:p>
          <a:p>
            <a:pPr marL="0" indent="0">
              <a:buNone/>
            </a:pPr>
            <a:endParaRPr lang="et-EE" dirty="0"/>
          </a:p>
        </p:txBody>
      </p:sp>
      <p:sp>
        <p:nvSpPr>
          <p:cNvPr id="3" name="Alapealkiri 2">
            <a:extLst>
              <a:ext uri="{FF2B5EF4-FFF2-40B4-BE49-F238E27FC236}">
                <a16:creationId xmlns:a16="http://schemas.microsoft.com/office/drawing/2014/main" id="{54B4BAC4-3DF8-B611-512C-8C119A9B42E2}"/>
              </a:ext>
            </a:extLst>
          </p:cNvPr>
          <p:cNvSpPr>
            <a:spLocks noGrp="1"/>
          </p:cNvSpPr>
          <p:nvPr>
            <p:ph type="subTitle" idx="14"/>
          </p:nvPr>
        </p:nvSpPr>
        <p:spPr/>
        <p:txBody>
          <a:bodyPr/>
          <a:lstStyle/>
          <a:p>
            <a:r>
              <a:rPr lang="et-EE" dirty="0"/>
              <a:t>Elektritõukerattaga liiklemine (Kõik)</a:t>
            </a:r>
          </a:p>
        </p:txBody>
      </p:sp>
      <p:sp>
        <p:nvSpPr>
          <p:cNvPr id="5" name="Content Placeholder 3">
            <a:extLst>
              <a:ext uri="{FF2B5EF4-FFF2-40B4-BE49-F238E27FC236}">
                <a16:creationId xmlns:a16="http://schemas.microsoft.com/office/drawing/2014/main" id="{41EB4D28-B00F-5E24-CBC1-20C4FAFEA96E}"/>
              </a:ext>
            </a:extLst>
          </p:cNvPr>
          <p:cNvSpPr txBox="1">
            <a:spLocks/>
          </p:cNvSpPr>
          <p:nvPr/>
        </p:nvSpPr>
        <p:spPr>
          <a:xfrm>
            <a:off x="6328144" y="1435401"/>
            <a:ext cx="4860000" cy="48859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Tx/>
              <a:buBlip>
                <a:blip r:embed="rId3"/>
              </a:buBlip>
              <a:defRPr sz="1400" kern="1200" baseline="0">
                <a:solidFill>
                  <a:schemeClr val="tx2"/>
                </a:solidFill>
                <a:latin typeface="+mn-lt"/>
                <a:ea typeface="+mn-ea"/>
                <a:cs typeface="+mn-cs"/>
              </a:defRPr>
            </a:lvl1pPr>
            <a:lvl2pPr marL="685783"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2pPr>
            <a:lvl3pPr marL="1142971"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3pPr>
            <a:lvl4pPr marL="1600160"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4pPr>
            <a:lvl5pPr marL="2057349"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t-EE" dirty="0"/>
          </a:p>
        </p:txBody>
      </p:sp>
      <p:sp>
        <p:nvSpPr>
          <p:cNvPr id="7" name="Content Placeholder 3">
            <a:extLst>
              <a:ext uri="{FF2B5EF4-FFF2-40B4-BE49-F238E27FC236}">
                <a16:creationId xmlns:a16="http://schemas.microsoft.com/office/drawing/2014/main" id="{57822EB8-45A3-12D5-6224-111D05962DCC}"/>
              </a:ext>
            </a:extLst>
          </p:cNvPr>
          <p:cNvSpPr txBox="1">
            <a:spLocks/>
          </p:cNvSpPr>
          <p:nvPr/>
        </p:nvSpPr>
        <p:spPr>
          <a:xfrm>
            <a:off x="6410972" y="1371611"/>
            <a:ext cx="4860000" cy="48859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Tx/>
              <a:buBlip>
                <a:blip r:embed="rId3"/>
              </a:buBlip>
              <a:defRPr sz="1400" kern="1200" baseline="0">
                <a:solidFill>
                  <a:schemeClr val="tx2"/>
                </a:solidFill>
                <a:latin typeface="+mn-lt"/>
                <a:ea typeface="+mn-ea"/>
                <a:cs typeface="+mn-cs"/>
              </a:defRPr>
            </a:lvl1pPr>
            <a:lvl2pPr marL="685783"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2pPr>
            <a:lvl3pPr marL="1142971"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3pPr>
            <a:lvl4pPr marL="1600160"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4pPr>
            <a:lvl5pPr marL="2057349" indent="-228594" algn="l" defTabSz="914377" rtl="0" eaLnBrk="1" latinLnBrk="0" hangingPunct="1">
              <a:lnSpc>
                <a:spcPct val="90000"/>
              </a:lnSpc>
              <a:spcBef>
                <a:spcPts val="500"/>
              </a:spcBef>
              <a:buFontTx/>
              <a:buBlip>
                <a:blip r:embed="rId3"/>
              </a:buBlip>
              <a:defRPr sz="1400" kern="1200"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t-EE" sz="1200" b="1" dirty="0"/>
              <a:t>41. Kas </a:t>
            </a:r>
            <a:r>
              <a:rPr lang="et-EE" sz="1200" b="1" dirty="0" err="1"/>
              <a:t>kergliikurite</a:t>
            </a:r>
            <a:r>
              <a:rPr lang="et-EE" sz="1200" b="1" dirty="0"/>
              <a:t> (sh elektritõukerataste) suurim lubatud sõidukiirus peaks Teie arvates olema …</a:t>
            </a:r>
          </a:p>
          <a:p>
            <a:pPr lvl="1"/>
            <a:r>
              <a:rPr lang="et-EE" sz="1200" dirty="0"/>
              <a:t>25 km/h – nagu see on ka praegu</a:t>
            </a:r>
          </a:p>
          <a:p>
            <a:pPr lvl="1"/>
            <a:r>
              <a:rPr lang="et-EE" sz="1200" dirty="0"/>
              <a:t>mitte suurem kui 20 km/h</a:t>
            </a:r>
          </a:p>
          <a:p>
            <a:pPr lvl="1"/>
            <a:r>
              <a:rPr lang="et-EE" sz="1200" dirty="0"/>
              <a:t>mitte suurem kui 15 km/h</a:t>
            </a:r>
          </a:p>
          <a:p>
            <a:pPr lvl="1"/>
            <a:r>
              <a:rPr lang="et-EE" sz="1200" dirty="0"/>
              <a:t>suurem kui 25 km/h</a:t>
            </a:r>
          </a:p>
          <a:p>
            <a:pPr lvl="1"/>
            <a:r>
              <a:rPr lang="et-EE" sz="1200" dirty="0"/>
              <a:t>Muu, mis? ___________</a:t>
            </a:r>
          </a:p>
          <a:p>
            <a:pPr lvl="1"/>
            <a:r>
              <a:rPr lang="et-EE" sz="1200" dirty="0"/>
              <a:t>Ei oska öelda</a:t>
            </a:r>
          </a:p>
          <a:p>
            <a:pPr marL="0" indent="0">
              <a:buNone/>
            </a:pPr>
            <a:r>
              <a:rPr lang="et-EE" sz="1200" b="1" dirty="0"/>
              <a:t>35. Kas Teie arvates on elektritõukerattaga sõites kiivri kandmine vajalik?</a:t>
            </a:r>
          </a:p>
          <a:p>
            <a:pPr lvl="1"/>
            <a:r>
              <a:rPr lang="et-EE" sz="1200" dirty="0"/>
              <a:t>Jah, nii täiskasvanutel kui lastel</a:t>
            </a:r>
          </a:p>
          <a:p>
            <a:pPr lvl="1"/>
            <a:r>
              <a:rPr lang="et-EE" sz="1200" dirty="0"/>
              <a:t>Jah, alla 16-aastastel lastel</a:t>
            </a:r>
          </a:p>
          <a:p>
            <a:pPr lvl="1"/>
            <a:r>
              <a:rPr lang="et-EE" sz="1200" dirty="0"/>
              <a:t>Ei, mitte kellelgi</a:t>
            </a:r>
          </a:p>
          <a:p>
            <a:pPr lvl="1"/>
            <a:r>
              <a:rPr lang="et-EE" sz="1200" dirty="0"/>
              <a:t>Muu, mis? ____________</a:t>
            </a:r>
          </a:p>
          <a:p>
            <a:pPr lvl="1"/>
            <a:r>
              <a:rPr lang="et-EE" sz="1200" dirty="0"/>
              <a:t>Ei oska öelda</a:t>
            </a:r>
          </a:p>
          <a:p>
            <a:endParaRPr lang="et-EE" dirty="0"/>
          </a:p>
        </p:txBody>
      </p:sp>
    </p:spTree>
    <p:extLst>
      <p:ext uri="{BB962C8B-B14F-4D97-AF65-F5344CB8AC3E}">
        <p14:creationId xmlns:p14="http://schemas.microsoft.com/office/powerpoint/2010/main" val="22417809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1391-FDFA-CC40-A645-0D99C4219D93}"/>
              </a:ext>
            </a:extLst>
          </p:cNvPr>
          <p:cNvSpPr>
            <a:spLocks noGrp="1"/>
          </p:cNvSpPr>
          <p:nvPr>
            <p:ph type="title"/>
          </p:nvPr>
        </p:nvSpPr>
        <p:spPr/>
        <p:txBody>
          <a:bodyPr/>
          <a:lstStyle/>
          <a:p>
            <a:r>
              <a:rPr lang="et-EE" dirty="0"/>
              <a:t>Ankeet</a:t>
            </a:r>
          </a:p>
        </p:txBody>
      </p:sp>
      <p:sp>
        <p:nvSpPr>
          <p:cNvPr id="8" name="Content Placeholder 7">
            <a:extLst>
              <a:ext uri="{FF2B5EF4-FFF2-40B4-BE49-F238E27FC236}">
                <a16:creationId xmlns:a16="http://schemas.microsoft.com/office/drawing/2014/main" id="{24BE13D7-7966-1F46-8EAD-E6920F932314}"/>
              </a:ext>
            </a:extLst>
          </p:cNvPr>
          <p:cNvSpPr>
            <a:spLocks noGrp="1"/>
          </p:cNvSpPr>
          <p:nvPr>
            <p:ph sz="half" idx="1"/>
          </p:nvPr>
        </p:nvSpPr>
        <p:spPr/>
        <p:txBody>
          <a:bodyPr>
            <a:normAutofit/>
          </a:bodyPr>
          <a:lstStyle/>
          <a:p>
            <a:pPr marL="0" indent="0">
              <a:buNone/>
            </a:pPr>
            <a:r>
              <a:rPr lang="fi-FI" sz="1200" b="1" dirty="0"/>
              <a:t>35. Kas Te </a:t>
            </a:r>
            <a:r>
              <a:rPr lang="fi-FI" sz="1200" b="1" dirty="0" err="1"/>
              <a:t>olete</a:t>
            </a:r>
            <a:r>
              <a:rPr lang="fi-FI" sz="1200" b="1" dirty="0"/>
              <a:t> </a:t>
            </a:r>
            <a:r>
              <a:rPr lang="fi-FI" sz="1200" b="1" dirty="0" err="1"/>
              <a:t>külastanud</a:t>
            </a:r>
            <a:r>
              <a:rPr lang="fi-FI" sz="1200" b="1" dirty="0"/>
              <a:t> </a:t>
            </a:r>
            <a:r>
              <a:rPr lang="fi-FI" sz="1200" b="1" dirty="0" err="1"/>
              <a:t>kampaanialehte</a:t>
            </a:r>
            <a:r>
              <a:rPr lang="fi-FI" sz="1200" b="1" dirty="0"/>
              <a:t> </a:t>
            </a:r>
            <a:r>
              <a:rPr lang="fi-FI" sz="1200" b="1" dirty="0">
                <a:hlinkClick r:id="rId3"/>
              </a:rPr>
              <a:t>https://www.transpordiamet.ee/kergliikurite-ohutus</a:t>
            </a:r>
            <a:r>
              <a:rPr lang="fi-FI" sz="1200" b="1" dirty="0"/>
              <a:t>?</a:t>
            </a:r>
            <a:endParaRPr lang="et-EE" sz="1200" b="1" dirty="0"/>
          </a:p>
          <a:p>
            <a:pPr lvl="1"/>
            <a:r>
              <a:rPr lang="et-EE" sz="1200" dirty="0"/>
              <a:t>Jah	      </a:t>
            </a:r>
            <a:endParaRPr lang="en-EE" sz="1200" dirty="0"/>
          </a:p>
          <a:p>
            <a:pPr lvl="1"/>
            <a:r>
              <a:rPr lang="et-EE" sz="1200" dirty="0"/>
              <a:t>Ei		 </a:t>
            </a:r>
            <a:endParaRPr lang="en-EE" sz="1200" dirty="0"/>
          </a:p>
          <a:p>
            <a:pPr lvl="1"/>
            <a:r>
              <a:rPr lang="et-EE" sz="1200" i="1" dirty="0"/>
              <a:t>Ei oska öelda / ei loe</a:t>
            </a:r>
            <a:endParaRPr lang="en-EE" sz="1200" dirty="0"/>
          </a:p>
          <a:p>
            <a:pPr marL="0" indent="0">
              <a:buNone/>
            </a:pPr>
            <a:r>
              <a:rPr lang="en-US" sz="1200" b="1" dirty="0"/>
              <a:t>36. Kas </a:t>
            </a:r>
            <a:r>
              <a:rPr lang="en-US" sz="1200" b="1" dirty="0" err="1"/>
              <a:t>Te</a:t>
            </a:r>
            <a:r>
              <a:rPr lang="en-US" sz="1200" b="1" dirty="0"/>
              <a:t> </a:t>
            </a:r>
            <a:r>
              <a:rPr lang="en-US" sz="1200" b="1" dirty="0" err="1"/>
              <a:t>olete</a:t>
            </a:r>
            <a:r>
              <a:rPr lang="en-US" sz="1200" b="1" dirty="0"/>
              <a:t> </a:t>
            </a:r>
            <a:r>
              <a:rPr lang="en-US" sz="1200" b="1" dirty="0" err="1"/>
              <a:t>käesoleval</a:t>
            </a:r>
            <a:r>
              <a:rPr lang="en-US" sz="1200" b="1" dirty="0"/>
              <a:t> </a:t>
            </a:r>
            <a:r>
              <a:rPr lang="en-US" sz="1200" b="1" dirty="0" err="1"/>
              <a:t>aastal</a:t>
            </a:r>
            <a:r>
              <a:rPr lang="en-US" sz="1200" b="1" dirty="0"/>
              <a:t> </a:t>
            </a:r>
            <a:r>
              <a:rPr lang="en-US" sz="1200" b="1" dirty="0" err="1"/>
              <a:t>lugenud</a:t>
            </a:r>
            <a:r>
              <a:rPr lang="en-US" sz="1200" b="1" dirty="0"/>
              <a:t> </a:t>
            </a:r>
            <a:r>
              <a:rPr lang="en-US" sz="1200" b="1" dirty="0" err="1"/>
              <a:t>meedias</a:t>
            </a:r>
            <a:r>
              <a:rPr lang="en-US" sz="1200" b="1" dirty="0"/>
              <a:t> </a:t>
            </a:r>
            <a:r>
              <a:rPr lang="en-US" sz="1200" b="1" dirty="0" err="1"/>
              <a:t>ilmunud</a:t>
            </a:r>
            <a:r>
              <a:rPr lang="en-US" sz="1200" b="1" dirty="0"/>
              <a:t> </a:t>
            </a:r>
            <a:r>
              <a:rPr lang="en-US" sz="1200" b="1" dirty="0" err="1"/>
              <a:t>informatsiooni</a:t>
            </a:r>
            <a:r>
              <a:rPr lang="en-US" sz="1200" b="1" dirty="0"/>
              <a:t> </a:t>
            </a:r>
            <a:r>
              <a:rPr lang="en-US" sz="1200" b="1" dirty="0" err="1"/>
              <a:t>või</a:t>
            </a:r>
            <a:r>
              <a:rPr lang="en-US" sz="1200" b="1" dirty="0"/>
              <a:t> </a:t>
            </a:r>
            <a:r>
              <a:rPr lang="en-US" sz="1200" b="1" dirty="0" err="1"/>
              <a:t>artikleid</a:t>
            </a:r>
            <a:r>
              <a:rPr lang="en-US" sz="1200" b="1" dirty="0"/>
              <a:t> </a:t>
            </a:r>
            <a:r>
              <a:rPr lang="en-US" sz="1200" b="1" dirty="0" err="1"/>
              <a:t>elektritõukerattaga</a:t>
            </a:r>
            <a:r>
              <a:rPr lang="en-US" sz="1200" b="1" dirty="0"/>
              <a:t> </a:t>
            </a:r>
            <a:r>
              <a:rPr lang="en-US" sz="1200" b="1" dirty="0" err="1"/>
              <a:t>liiklemise</a:t>
            </a:r>
            <a:r>
              <a:rPr lang="en-US" sz="1200" b="1" dirty="0"/>
              <a:t> </a:t>
            </a:r>
            <a:r>
              <a:rPr lang="en-US" sz="1200" b="1" dirty="0" err="1"/>
              <a:t>ohutuse</a:t>
            </a:r>
            <a:r>
              <a:rPr lang="en-US" sz="1200" b="1" dirty="0"/>
              <a:t> </a:t>
            </a:r>
            <a:r>
              <a:rPr lang="en-US" sz="1200" b="1" dirty="0" err="1"/>
              <a:t>kohta</a:t>
            </a:r>
            <a:r>
              <a:rPr lang="en-US" sz="1200" b="1" dirty="0"/>
              <a:t>? </a:t>
            </a:r>
            <a:endParaRPr lang="en-EE" sz="1200" dirty="0"/>
          </a:p>
          <a:p>
            <a:pPr lvl="1"/>
            <a:r>
              <a:rPr lang="et-EE" sz="1200" dirty="0"/>
              <a:t>Jah	      </a:t>
            </a:r>
            <a:endParaRPr lang="en-EE" sz="1200" dirty="0"/>
          </a:p>
          <a:p>
            <a:pPr lvl="1"/>
            <a:r>
              <a:rPr lang="et-EE" sz="1200" dirty="0"/>
              <a:t>Ei		 </a:t>
            </a:r>
            <a:endParaRPr lang="en-EE" sz="1200" dirty="0"/>
          </a:p>
          <a:p>
            <a:pPr lvl="1"/>
            <a:r>
              <a:rPr lang="et-EE" sz="1200" i="1" dirty="0"/>
              <a:t>Ei oska öelda / ei loe</a:t>
            </a:r>
            <a:endParaRPr lang="en-EE" sz="1200" dirty="0"/>
          </a:p>
          <a:p>
            <a:pPr marL="0" indent="0" eaLnBrk="0" fontAlgn="base" hangingPunct="0">
              <a:buNone/>
            </a:pPr>
            <a:r>
              <a:rPr lang="et-EE" sz="1200" b="1" dirty="0"/>
              <a:t>37. Kas Te olete käesoleval aastal märganud vähemalt ühte järgnevatest kampaaniasõnumitest</a:t>
            </a:r>
            <a:r>
              <a:rPr lang="et-EE" sz="1200" dirty="0"/>
              <a:t> </a:t>
            </a:r>
            <a:r>
              <a:rPr lang="et-EE" sz="1200" b="1" dirty="0"/>
              <a:t>elektritõukerattaga liiklemise ohutuse kohta?</a:t>
            </a:r>
            <a:endParaRPr lang="en-EE" sz="1200" dirty="0"/>
          </a:p>
          <a:p>
            <a:pPr lvl="1"/>
            <a:r>
              <a:rPr lang="et-EE" sz="1200" dirty="0"/>
              <a:t>Jah	      </a:t>
            </a:r>
            <a:endParaRPr lang="en-EE" sz="1200" dirty="0"/>
          </a:p>
          <a:p>
            <a:pPr lvl="1"/>
            <a:r>
              <a:rPr lang="et-EE" sz="1200" dirty="0"/>
              <a:t>Ei		 </a:t>
            </a:r>
            <a:endParaRPr lang="en-EE" sz="1200" dirty="0"/>
          </a:p>
          <a:p>
            <a:pPr lvl="1"/>
            <a:r>
              <a:rPr lang="et-EE" sz="1200" i="1" dirty="0"/>
              <a:t>Ei oska öelda</a:t>
            </a:r>
            <a:endParaRPr lang="en-EE" sz="1200" dirty="0"/>
          </a:p>
          <a:p>
            <a:pPr marL="0" indent="0">
              <a:buNone/>
            </a:pPr>
            <a:endParaRPr lang="et-EE" dirty="0"/>
          </a:p>
        </p:txBody>
      </p:sp>
      <p:sp>
        <p:nvSpPr>
          <p:cNvPr id="4" name="Content Placeholder 3">
            <a:extLst>
              <a:ext uri="{FF2B5EF4-FFF2-40B4-BE49-F238E27FC236}">
                <a16:creationId xmlns:a16="http://schemas.microsoft.com/office/drawing/2014/main" id="{742BEEE2-EE53-4146-BEDC-9660086A6526}"/>
              </a:ext>
            </a:extLst>
          </p:cNvPr>
          <p:cNvSpPr>
            <a:spLocks noGrp="1"/>
          </p:cNvSpPr>
          <p:nvPr>
            <p:ph sz="half" idx="13"/>
          </p:nvPr>
        </p:nvSpPr>
        <p:spPr/>
        <p:txBody>
          <a:bodyPr/>
          <a:lstStyle/>
          <a:p>
            <a:pPr marL="0" indent="0">
              <a:buNone/>
            </a:pPr>
            <a:r>
              <a:rPr lang="et-EE" sz="1200" i="1" dirty="0"/>
              <a:t>Kui Q37=1</a:t>
            </a:r>
            <a:endParaRPr lang="en-EE" sz="1200" dirty="0"/>
          </a:p>
          <a:p>
            <a:pPr marL="0" indent="0">
              <a:buNone/>
            </a:pPr>
            <a:r>
              <a:rPr lang="et-EE" sz="1200" b="1" dirty="0"/>
              <a:t>38. Kus Te olete vastavat kampaaniat märganud?</a:t>
            </a:r>
            <a:r>
              <a:rPr lang="et-EE" sz="1200" dirty="0"/>
              <a:t> </a:t>
            </a:r>
            <a:r>
              <a:rPr lang="et-EE" sz="1200" i="1" dirty="0"/>
              <a:t>VÕIB MITU VASTUST!</a:t>
            </a:r>
            <a:endParaRPr lang="en-EE" sz="1200" dirty="0"/>
          </a:p>
          <a:p>
            <a:pPr lvl="1"/>
            <a:r>
              <a:rPr lang="et-EE" sz="1200" dirty="0"/>
              <a:t>Raadios</a:t>
            </a:r>
          </a:p>
          <a:p>
            <a:pPr lvl="1"/>
            <a:r>
              <a:rPr lang="et-EE" sz="1200" dirty="0"/>
              <a:t>Välireklaamina</a:t>
            </a:r>
          </a:p>
          <a:p>
            <a:pPr lvl="1"/>
            <a:r>
              <a:rPr lang="et-EE" sz="1200" dirty="0"/>
              <a:t>Internetis / sotsiaalmeedias</a:t>
            </a:r>
          </a:p>
          <a:p>
            <a:pPr lvl="1"/>
            <a:r>
              <a:rPr lang="et-EE" sz="1200" dirty="0"/>
              <a:t>Spotify keskkonnas</a:t>
            </a:r>
            <a:endParaRPr lang="en-EE" sz="1200" dirty="0"/>
          </a:p>
          <a:p>
            <a:pPr lvl="1"/>
            <a:r>
              <a:rPr lang="et-EE" sz="1200" i="1" dirty="0"/>
              <a:t>Ei oska öelda</a:t>
            </a:r>
            <a:endParaRPr lang="en-EE" sz="1200" dirty="0"/>
          </a:p>
          <a:p>
            <a:pPr marL="0" indent="0">
              <a:buNone/>
            </a:pPr>
            <a:r>
              <a:rPr lang="en-US" sz="1200" b="1" dirty="0"/>
              <a:t>39. Kas </a:t>
            </a:r>
            <a:r>
              <a:rPr lang="en-US" sz="1200" b="1" dirty="0" err="1"/>
              <a:t>Te</a:t>
            </a:r>
            <a:r>
              <a:rPr lang="en-US" sz="1200" b="1" dirty="0"/>
              <a:t> </a:t>
            </a:r>
            <a:r>
              <a:rPr lang="en-US" sz="1200" b="1" dirty="0" err="1"/>
              <a:t>olete</a:t>
            </a:r>
            <a:r>
              <a:rPr lang="en-US" sz="1200" b="1" dirty="0"/>
              <a:t> </a:t>
            </a:r>
            <a:r>
              <a:rPr lang="en-US" sz="1200" b="1" dirty="0" err="1"/>
              <a:t>käesoleval</a:t>
            </a:r>
            <a:r>
              <a:rPr lang="en-US" sz="1200" b="1" dirty="0"/>
              <a:t> </a:t>
            </a:r>
            <a:r>
              <a:rPr lang="en-US" sz="1200" b="1" dirty="0" err="1"/>
              <a:t>aastal</a:t>
            </a:r>
            <a:r>
              <a:rPr lang="en-US" sz="1200" b="1" dirty="0"/>
              <a:t> </a:t>
            </a:r>
            <a:r>
              <a:rPr lang="en-US" sz="1200" b="1" dirty="0" err="1"/>
              <a:t>märganud</a:t>
            </a:r>
            <a:r>
              <a:rPr lang="en-US" sz="1200" b="1" dirty="0"/>
              <a:t> </a:t>
            </a:r>
            <a:r>
              <a:rPr lang="et-EE" sz="1200" b="1" dirty="0"/>
              <a:t>vähemalt ühte järgmistest kampaaniasõnumitest</a:t>
            </a:r>
            <a:r>
              <a:rPr lang="en-US" sz="1200" b="1" dirty="0"/>
              <a:t>? </a:t>
            </a:r>
            <a:r>
              <a:rPr lang="et-EE" sz="1200" b="1" dirty="0"/>
              <a:t>(audioklipp)</a:t>
            </a:r>
            <a:endParaRPr lang="en-EE" sz="1200" dirty="0"/>
          </a:p>
          <a:p>
            <a:pPr lvl="1"/>
            <a:r>
              <a:rPr lang="et-EE" sz="1200" dirty="0"/>
              <a:t>Jah	      </a:t>
            </a:r>
            <a:endParaRPr lang="en-EE" sz="1200" dirty="0"/>
          </a:p>
          <a:p>
            <a:pPr lvl="1"/>
            <a:r>
              <a:rPr lang="et-EE" sz="1200" dirty="0"/>
              <a:t>Ei		 </a:t>
            </a:r>
            <a:endParaRPr lang="en-EE" sz="1200" dirty="0"/>
          </a:p>
          <a:p>
            <a:pPr lvl="1"/>
            <a:r>
              <a:rPr lang="et-EE" sz="1200" i="1" dirty="0"/>
              <a:t>Ei oska öelda</a:t>
            </a:r>
            <a:endParaRPr lang="en-EE" sz="1200" dirty="0"/>
          </a:p>
          <a:p>
            <a:pPr marL="0" indent="0">
              <a:buNone/>
            </a:pPr>
            <a:r>
              <a:rPr lang="et-EE" sz="1200" b="1" dirty="0"/>
              <a:t>40</a:t>
            </a:r>
            <a:r>
              <a:rPr lang="en-US" sz="1200" b="1" dirty="0"/>
              <a:t>. Kas </a:t>
            </a:r>
            <a:r>
              <a:rPr lang="en-US" sz="1200" b="1" dirty="0" err="1"/>
              <a:t>Te</a:t>
            </a:r>
            <a:r>
              <a:rPr lang="en-US" sz="1200" b="1" dirty="0"/>
              <a:t> </a:t>
            </a:r>
            <a:r>
              <a:rPr lang="en-US" sz="1200" b="1" dirty="0" err="1"/>
              <a:t>olete</a:t>
            </a:r>
            <a:r>
              <a:rPr lang="en-US" sz="1200" b="1" dirty="0"/>
              <a:t> </a:t>
            </a:r>
            <a:r>
              <a:rPr lang="en-US" sz="1200" b="1" dirty="0" err="1"/>
              <a:t>käesoleval</a:t>
            </a:r>
            <a:r>
              <a:rPr lang="en-US" sz="1200" b="1" dirty="0"/>
              <a:t> </a:t>
            </a:r>
            <a:r>
              <a:rPr lang="en-US" sz="1200" b="1" dirty="0" err="1"/>
              <a:t>aastal</a:t>
            </a:r>
            <a:r>
              <a:rPr lang="en-US" sz="1200" b="1" dirty="0"/>
              <a:t> </a:t>
            </a:r>
            <a:r>
              <a:rPr lang="en-US" sz="1200" b="1" dirty="0" err="1"/>
              <a:t>märganud</a:t>
            </a:r>
            <a:r>
              <a:rPr lang="en-US" sz="1200" b="1" dirty="0"/>
              <a:t> </a:t>
            </a:r>
            <a:r>
              <a:rPr lang="et-EE" sz="1200" b="1" dirty="0"/>
              <a:t>vähemalt ühte järgmistest kampaaniasõnumitest</a:t>
            </a:r>
            <a:r>
              <a:rPr lang="en-US" sz="1200" b="1" dirty="0"/>
              <a:t>? </a:t>
            </a:r>
            <a:r>
              <a:rPr lang="et-EE" sz="1200" b="1" dirty="0"/>
              <a:t>(</a:t>
            </a:r>
            <a:r>
              <a:rPr lang="et-EE" sz="1200" b="1" dirty="0" err="1"/>
              <a:t>poster</a:t>
            </a:r>
            <a:r>
              <a:rPr lang="et-EE" sz="1200" b="1" dirty="0"/>
              <a:t>)</a:t>
            </a:r>
            <a:endParaRPr lang="en-EE" sz="1200" dirty="0"/>
          </a:p>
          <a:p>
            <a:pPr lvl="1"/>
            <a:r>
              <a:rPr lang="et-EE" sz="1200" dirty="0"/>
              <a:t>Jah	      </a:t>
            </a:r>
            <a:endParaRPr lang="en-EE" sz="1200" dirty="0"/>
          </a:p>
          <a:p>
            <a:pPr lvl="1"/>
            <a:r>
              <a:rPr lang="et-EE" sz="1200" dirty="0"/>
              <a:t>Ei		 </a:t>
            </a:r>
            <a:endParaRPr lang="en-EE" sz="1200" dirty="0"/>
          </a:p>
          <a:p>
            <a:pPr lvl="1"/>
            <a:r>
              <a:rPr lang="et-EE" sz="1200" i="1" dirty="0"/>
              <a:t>Ei oska öelda</a:t>
            </a:r>
            <a:endParaRPr lang="en-EE" sz="1200" dirty="0"/>
          </a:p>
          <a:p>
            <a:endParaRPr lang="et-EE" dirty="0"/>
          </a:p>
        </p:txBody>
      </p:sp>
      <p:sp>
        <p:nvSpPr>
          <p:cNvPr id="3" name="Alapealkiri 2">
            <a:extLst>
              <a:ext uri="{FF2B5EF4-FFF2-40B4-BE49-F238E27FC236}">
                <a16:creationId xmlns:a16="http://schemas.microsoft.com/office/drawing/2014/main" id="{2D44D9E4-B17B-1928-1C14-135965D6663E}"/>
              </a:ext>
            </a:extLst>
          </p:cNvPr>
          <p:cNvSpPr>
            <a:spLocks noGrp="1"/>
          </p:cNvSpPr>
          <p:nvPr>
            <p:ph type="subTitle" idx="14"/>
          </p:nvPr>
        </p:nvSpPr>
        <p:spPr>
          <a:xfrm>
            <a:off x="1302488" y="940987"/>
            <a:ext cx="10051312" cy="435932"/>
          </a:xfrm>
        </p:spPr>
        <p:txBody>
          <a:bodyPr/>
          <a:lstStyle/>
          <a:p>
            <a:r>
              <a:rPr lang="et-EE" dirty="0"/>
              <a:t>Liiklusohutusalase kampaania märkamine (Kõik)</a:t>
            </a:r>
          </a:p>
        </p:txBody>
      </p:sp>
    </p:spTree>
    <p:extLst>
      <p:ext uri="{BB962C8B-B14F-4D97-AF65-F5344CB8AC3E}">
        <p14:creationId xmlns:p14="http://schemas.microsoft.com/office/powerpoint/2010/main" val="317469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8692A-45C1-D648-9CDF-582B8295F3A1}"/>
              </a:ext>
            </a:extLst>
          </p:cNvPr>
          <p:cNvSpPr>
            <a:spLocks noGrp="1"/>
          </p:cNvSpPr>
          <p:nvPr>
            <p:ph type="title"/>
          </p:nvPr>
        </p:nvSpPr>
        <p:spPr/>
        <p:txBody>
          <a:bodyPr/>
          <a:lstStyle/>
          <a:p>
            <a:r>
              <a:rPr lang="et-EE" dirty="0"/>
              <a:t>Jalgrattaga liiklemine laste seas</a:t>
            </a:r>
          </a:p>
        </p:txBody>
      </p:sp>
      <p:sp>
        <p:nvSpPr>
          <p:cNvPr id="3" name="Content Placeholder 2">
            <a:extLst>
              <a:ext uri="{FF2B5EF4-FFF2-40B4-BE49-F238E27FC236}">
                <a16:creationId xmlns:a16="http://schemas.microsoft.com/office/drawing/2014/main" id="{BC3CD8E7-CCC2-BE43-9251-1FD883504233}"/>
              </a:ext>
            </a:extLst>
          </p:cNvPr>
          <p:cNvSpPr>
            <a:spLocks noGrp="1"/>
          </p:cNvSpPr>
          <p:nvPr>
            <p:ph sz="half" idx="1"/>
          </p:nvPr>
        </p:nvSpPr>
        <p:spPr/>
        <p:txBody>
          <a:bodyPr/>
          <a:lstStyle/>
          <a:p>
            <a:r>
              <a:rPr lang="et-EE" dirty="0"/>
              <a:t>Sel aastal on 21%-l elanikkonna peredes 4-15-aastaseid lapsi, kes sõidavad jalgrattaga, so ligikaudu 234 tuhandel. Nende osakaal on viimase aastaga veidi vähenenud. </a:t>
            </a:r>
          </a:p>
          <a:p>
            <a:r>
              <a:rPr lang="et-EE" dirty="0"/>
              <a:t>Jalgrattaga sõitvate laste vanematest on viimase 12 kuu jooksul rattaga sõitnud 73%, seega eeskuju on innustav.</a:t>
            </a:r>
          </a:p>
          <a:p>
            <a:endParaRPr lang="et-EE" dirty="0"/>
          </a:p>
          <a:p>
            <a:endParaRPr lang="et-EE" dirty="0"/>
          </a:p>
        </p:txBody>
      </p:sp>
      <p:pic>
        <p:nvPicPr>
          <p:cNvPr id="13" name="Sisu kohatäide 12">
            <a:extLst>
              <a:ext uri="{FF2B5EF4-FFF2-40B4-BE49-F238E27FC236}">
                <a16:creationId xmlns:a16="http://schemas.microsoft.com/office/drawing/2014/main" id="{5F8C82AB-CE6A-1BC5-A680-6B6875F37F9B}"/>
              </a:ext>
            </a:extLst>
          </p:cNvPr>
          <p:cNvPicPr>
            <a:picLocks noGrp="1" noChangeAspect="1"/>
          </p:cNvPicPr>
          <p:nvPr>
            <p:ph sz="half" idx="13"/>
          </p:nvPr>
        </p:nvPicPr>
        <p:blipFill>
          <a:blip r:embed="rId2"/>
          <a:stretch>
            <a:fillRect/>
          </a:stretch>
        </p:blipFill>
        <p:spPr>
          <a:xfrm>
            <a:off x="6494665" y="1500103"/>
            <a:ext cx="4858933" cy="4883319"/>
          </a:xfrm>
          <a:prstGeom prst="rect">
            <a:avLst/>
          </a:prstGeom>
        </p:spPr>
      </p:pic>
    </p:spTree>
    <p:extLst>
      <p:ext uri="{BB962C8B-B14F-4D97-AF65-F5344CB8AC3E}">
        <p14:creationId xmlns:p14="http://schemas.microsoft.com/office/powerpoint/2010/main" val="695352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3006D-5FA3-E244-928C-8C7E1E779B4D}"/>
              </a:ext>
            </a:extLst>
          </p:cNvPr>
          <p:cNvSpPr>
            <a:spLocks noGrp="1"/>
          </p:cNvSpPr>
          <p:nvPr>
            <p:ph sz="half" idx="1"/>
          </p:nvPr>
        </p:nvSpPr>
        <p:spPr/>
        <p:txBody>
          <a:bodyPr>
            <a:normAutofit/>
          </a:bodyPr>
          <a:lstStyle/>
          <a:p>
            <a:pPr marL="0" indent="0">
              <a:buNone/>
            </a:pPr>
            <a:r>
              <a:rPr lang="et-EE" dirty="0">
                <a:solidFill>
                  <a:schemeClr val="accent1"/>
                </a:solidFill>
              </a:rPr>
              <a:t>KIIVER</a:t>
            </a:r>
          </a:p>
          <a:p>
            <a:r>
              <a:rPr lang="et-EE" dirty="0">
                <a:solidFill>
                  <a:schemeClr val="accent1"/>
                </a:solidFill>
              </a:rPr>
              <a:t>Jalgrattaga sõites kannavad kiivrit alati või sageli kokku 81% 4-15-aastastest lastest</a:t>
            </a:r>
            <a:r>
              <a:rPr lang="et-EE" dirty="0"/>
              <a:t>. 8% jalgrattaga sõitvatest lastest kannavad kiivrit harva ning kümnendik ei kanna üldse. Kiivri alati või sagedane kasutamine on viimastel aastatel veidi tõusuteel, kuid siiski oluliselt madalam tase võrreldes 2017. aasta eelse ajaga (Slaid 9).</a:t>
            </a:r>
          </a:p>
          <a:p>
            <a:r>
              <a:rPr lang="et-EE" dirty="0"/>
              <a:t>Sagedamini kannavad kiivrit eestikeelsete, 25-34-aastaste ja maapiirkondade vanemate lapsed.</a:t>
            </a:r>
          </a:p>
          <a:p>
            <a:pPr marL="0" indent="0">
              <a:buNone/>
            </a:pPr>
            <a:r>
              <a:rPr lang="et-EE" dirty="0">
                <a:solidFill>
                  <a:srgbClr val="A01E28"/>
                </a:solidFill>
              </a:rPr>
              <a:t>OHUTUSVEST</a:t>
            </a:r>
          </a:p>
          <a:p>
            <a:r>
              <a:rPr lang="et-EE" dirty="0">
                <a:solidFill>
                  <a:schemeClr val="accent1"/>
                </a:solidFill>
              </a:rPr>
              <a:t>Ohutusvesti või muud nähtavust parandavat riietust kannavad alati või sageli kokku 37% 4-15-aastastest lastest</a:t>
            </a:r>
            <a:r>
              <a:rPr lang="et-EE" dirty="0"/>
              <a:t>. 26% jalgrattaga sõitvatest lastest kannavad ohutusvesti </a:t>
            </a:r>
            <a:r>
              <a:rPr lang="et-EE" dirty="0" err="1"/>
              <a:t>vmt</a:t>
            </a:r>
            <a:r>
              <a:rPr lang="et-EE" dirty="0"/>
              <a:t> harva ning 35% ei kanna üldse (Slaid 9). Alates 2018. aastast on tõusnud nende osakaal, kes kannavad ohutusvarustust, samas on langenud nende osakaal, kes kannavad ohutusvarustust enamasti või sageli.</a:t>
            </a:r>
          </a:p>
          <a:p>
            <a:pPr marL="0" indent="0">
              <a:buNone/>
            </a:pPr>
            <a:endParaRPr lang="et-EE" dirty="0"/>
          </a:p>
          <a:p>
            <a:endParaRPr lang="et-EE" dirty="0"/>
          </a:p>
          <a:p>
            <a:endParaRPr lang="et-EE" dirty="0"/>
          </a:p>
          <a:p>
            <a:endParaRPr lang="et-EE" dirty="0"/>
          </a:p>
          <a:p>
            <a:endParaRPr lang="et-EE" dirty="0"/>
          </a:p>
          <a:p>
            <a:pPr marL="0" indent="0">
              <a:buNone/>
            </a:pPr>
            <a:endParaRPr lang="et-EE" dirty="0"/>
          </a:p>
        </p:txBody>
      </p:sp>
      <p:sp>
        <p:nvSpPr>
          <p:cNvPr id="3" name="Title 2">
            <a:extLst>
              <a:ext uri="{FF2B5EF4-FFF2-40B4-BE49-F238E27FC236}">
                <a16:creationId xmlns:a16="http://schemas.microsoft.com/office/drawing/2014/main" id="{903F1392-630A-1648-9195-02586E97BD16}"/>
              </a:ext>
            </a:extLst>
          </p:cNvPr>
          <p:cNvSpPr>
            <a:spLocks noGrp="1"/>
          </p:cNvSpPr>
          <p:nvPr>
            <p:ph type="title"/>
          </p:nvPr>
        </p:nvSpPr>
        <p:spPr/>
        <p:txBody>
          <a:bodyPr/>
          <a:lstStyle/>
          <a:p>
            <a:r>
              <a:rPr lang="et-EE" dirty="0"/>
              <a:t>Jalgrattaga liiklemine laste seas</a:t>
            </a:r>
          </a:p>
        </p:txBody>
      </p:sp>
      <p:sp>
        <p:nvSpPr>
          <p:cNvPr id="4" name="Subtitle 3">
            <a:extLst>
              <a:ext uri="{FF2B5EF4-FFF2-40B4-BE49-F238E27FC236}">
                <a16:creationId xmlns:a16="http://schemas.microsoft.com/office/drawing/2014/main" id="{223E958B-73DD-8341-9767-239989373205}"/>
              </a:ext>
            </a:extLst>
          </p:cNvPr>
          <p:cNvSpPr>
            <a:spLocks noGrp="1"/>
          </p:cNvSpPr>
          <p:nvPr>
            <p:ph type="subTitle" idx="14"/>
          </p:nvPr>
        </p:nvSpPr>
        <p:spPr/>
        <p:txBody>
          <a:bodyPr/>
          <a:lstStyle/>
          <a:p>
            <a:r>
              <a:rPr lang="et-EE" dirty="0"/>
              <a:t>Ohutusvarustuse kasutamine (Slaid 9)</a:t>
            </a:r>
          </a:p>
        </p:txBody>
      </p:sp>
    </p:spTree>
    <p:extLst>
      <p:ext uri="{BB962C8B-B14F-4D97-AF65-F5344CB8AC3E}">
        <p14:creationId xmlns:p14="http://schemas.microsoft.com/office/powerpoint/2010/main" val="418979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isu kohatäide 11">
            <a:extLst>
              <a:ext uri="{FF2B5EF4-FFF2-40B4-BE49-F238E27FC236}">
                <a16:creationId xmlns:a16="http://schemas.microsoft.com/office/drawing/2014/main" id="{ADC8D3A7-DCD0-DA01-D74D-96883A217B0F}"/>
              </a:ext>
            </a:extLst>
          </p:cNvPr>
          <p:cNvPicPr>
            <a:picLocks noGrp="1" noChangeAspect="1"/>
          </p:cNvPicPr>
          <p:nvPr>
            <p:ph sz="half" idx="13"/>
          </p:nvPr>
        </p:nvPicPr>
        <p:blipFill>
          <a:blip r:embed="rId2"/>
          <a:stretch>
            <a:fillRect/>
          </a:stretch>
        </p:blipFill>
        <p:spPr>
          <a:xfrm>
            <a:off x="6555630" y="1579358"/>
            <a:ext cx="4737003" cy="4724809"/>
          </a:xfrm>
          <a:prstGeom prst="rect">
            <a:avLst/>
          </a:prstGeom>
        </p:spPr>
      </p:pic>
      <p:pic>
        <p:nvPicPr>
          <p:cNvPr id="7" name="Sisu kohatäide 6">
            <a:extLst>
              <a:ext uri="{FF2B5EF4-FFF2-40B4-BE49-F238E27FC236}">
                <a16:creationId xmlns:a16="http://schemas.microsoft.com/office/drawing/2014/main" id="{CE54A53B-DE05-DA56-939C-B4F744F1E52C}"/>
              </a:ext>
            </a:extLst>
          </p:cNvPr>
          <p:cNvPicPr>
            <a:picLocks noGrp="1" noChangeAspect="1"/>
          </p:cNvPicPr>
          <p:nvPr>
            <p:ph sz="half" idx="1"/>
          </p:nvPr>
        </p:nvPicPr>
        <p:blipFill>
          <a:blip r:embed="rId3"/>
          <a:stretch>
            <a:fillRect/>
          </a:stretch>
        </p:blipFill>
        <p:spPr>
          <a:xfrm>
            <a:off x="1363711" y="1579358"/>
            <a:ext cx="4737003" cy="4724809"/>
          </a:xfrm>
          <a:prstGeom prst="rect">
            <a:avLst/>
          </a:prstGeom>
        </p:spPr>
      </p:pic>
      <p:sp>
        <p:nvSpPr>
          <p:cNvPr id="3" name="Title 2">
            <a:extLst>
              <a:ext uri="{FF2B5EF4-FFF2-40B4-BE49-F238E27FC236}">
                <a16:creationId xmlns:a16="http://schemas.microsoft.com/office/drawing/2014/main" id="{7EADF2A8-3BA2-DE40-92CD-83E7B212169B}"/>
              </a:ext>
            </a:extLst>
          </p:cNvPr>
          <p:cNvSpPr>
            <a:spLocks noGrp="1"/>
          </p:cNvSpPr>
          <p:nvPr>
            <p:ph type="title"/>
          </p:nvPr>
        </p:nvSpPr>
        <p:spPr/>
        <p:txBody>
          <a:bodyPr/>
          <a:lstStyle/>
          <a:p>
            <a:r>
              <a:rPr lang="et-EE" dirty="0"/>
              <a:t>Jalgrattaga liiklemine laste seas</a:t>
            </a:r>
          </a:p>
        </p:txBody>
      </p:sp>
      <p:sp>
        <p:nvSpPr>
          <p:cNvPr id="4" name="Subtitle 3">
            <a:extLst>
              <a:ext uri="{FF2B5EF4-FFF2-40B4-BE49-F238E27FC236}">
                <a16:creationId xmlns:a16="http://schemas.microsoft.com/office/drawing/2014/main" id="{98FD7CF9-60EA-F148-93B6-8FEA565C1BD7}"/>
              </a:ext>
            </a:extLst>
          </p:cNvPr>
          <p:cNvSpPr>
            <a:spLocks noGrp="1"/>
          </p:cNvSpPr>
          <p:nvPr>
            <p:ph type="subTitle" idx="14"/>
          </p:nvPr>
        </p:nvSpPr>
        <p:spPr/>
        <p:txBody>
          <a:bodyPr/>
          <a:lstStyle/>
          <a:p>
            <a:r>
              <a:rPr lang="et-EE" dirty="0"/>
              <a:t>Ohutusvarustuse kasutamine – Kiivri ja nähtavust parandava riietuse kandmine</a:t>
            </a:r>
          </a:p>
        </p:txBody>
      </p:sp>
      <p:cxnSp>
        <p:nvCxnSpPr>
          <p:cNvPr id="5" name="Straight Connector 4">
            <a:extLst>
              <a:ext uri="{FF2B5EF4-FFF2-40B4-BE49-F238E27FC236}">
                <a16:creationId xmlns:a16="http://schemas.microsoft.com/office/drawing/2014/main" id="{534E782A-D9CD-C34D-80C4-01E1E3AF5DE4}"/>
              </a:ext>
            </a:extLst>
          </p:cNvPr>
          <p:cNvCxnSpPr/>
          <p:nvPr/>
        </p:nvCxnSpPr>
        <p:spPr>
          <a:xfrm>
            <a:off x="5398170" y="2582779"/>
            <a:ext cx="0" cy="3398402"/>
          </a:xfrm>
          <a:prstGeom prst="line">
            <a:avLst/>
          </a:prstGeom>
          <a:ln>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C6A2F13-6175-EF4D-BDFF-1D21163206B8}"/>
              </a:ext>
            </a:extLst>
          </p:cNvPr>
          <p:cNvCxnSpPr/>
          <p:nvPr/>
        </p:nvCxnSpPr>
        <p:spPr>
          <a:xfrm>
            <a:off x="9677399" y="2582779"/>
            <a:ext cx="0" cy="3398402"/>
          </a:xfrm>
          <a:prstGeom prst="line">
            <a:avLst/>
          </a:prstGeom>
          <a:ln>
            <a:solidFill>
              <a:schemeClr val="tx2"/>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886361"/>
      </p:ext>
    </p:extLst>
  </p:cSld>
  <p:clrMapOvr>
    <a:masterClrMapping/>
  </p:clrMapOvr>
</p:sld>
</file>

<file path=ppt/theme/theme1.xml><?xml version="1.0" encoding="utf-8"?>
<a:theme xmlns:a="http://schemas.openxmlformats.org/drawingml/2006/main" name="TU_2018_ppt">
  <a:themeElements>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2018">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E886350-2ED7-5240-BAA7-EC2F68CA8BA7}" vid="{AF605000-255F-2046-893F-40928F4C91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RU_UURINGU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TU_2018_ppt</Template>
  <TotalTime>116502</TotalTime>
  <Words>5887</Words>
  <Application>Microsoft Office PowerPoint</Application>
  <PresentationFormat>Laiekraan</PresentationFormat>
  <Paragraphs>646</Paragraphs>
  <Slides>68</Slides>
  <Notes>13</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68</vt:i4>
      </vt:variant>
    </vt:vector>
  </HeadingPairs>
  <TitlesOfParts>
    <vt:vector size="72" baseType="lpstr">
      <vt:lpstr>Arial</vt:lpstr>
      <vt:lpstr>Calibri</vt:lpstr>
      <vt:lpstr>Helvetica</vt:lpstr>
      <vt:lpstr>TU_2018_ppt</vt:lpstr>
      <vt:lpstr>Jalgratta ja elektritõukerattaga liiklemine</vt:lpstr>
      <vt:lpstr>Teemad</vt:lpstr>
      <vt:lpstr>Metoodika ja vastutajad</vt:lpstr>
      <vt:lpstr>Vastajate struktuur</vt:lpstr>
      <vt:lpstr>Teadlikkus liikluseeskirjadest</vt:lpstr>
      <vt:lpstr>Jalgrattaga liiklemine LASTE seas</vt:lpstr>
      <vt:lpstr>Jalgrattaga liiklemine laste seas</vt:lpstr>
      <vt:lpstr>Jalgrattaga liiklemine laste seas</vt:lpstr>
      <vt:lpstr>Jalgrattaga liiklemine laste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Jalgrattaga liiklemine täiskasvanute seas</vt:lpstr>
      <vt:lpstr>Elektritõukerattaga liiklemine</vt:lpstr>
      <vt:lpstr>Elektritõukerattaga liiklemine</vt:lpstr>
      <vt:lpstr>Elektritõukerattaga liiklemine</vt:lpstr>
      <vt:lpstr>Elektritõukerattaga liiklemine</vt:lpstr>
      <vt:lpstr>Elektritõukerattaga liiklemine</vt:lpstr>
      <vt:lpstr>Elektritõukerattaga liiklemine</vt:lpstr>
      <vt:lpstr>Elektritõukerattaga liiklemine</vt:lpstr>
      <vt:lpstr>Elektritõukerattaga liiklemine</vt:lpstr>
      <vt:lpstr>Elektritõukerattaga liiklemine</vt:lpstr>
      <vt:lpstr>Elektritõukerattaga liiklemine</vt:lpstr>
      <vt:lpstr>Elektritõukerattaga liiklemine</vt:lpstr>
      <vt:lpstr>Elektritõukerattaga liiklemine</vt:lpstr>
      <vt:lpstr>Muu</vt:lpstr>
      <vt:lpstr>Ohtlikud olukorrad kergliiklusteel (kõnniteel, jalgrattateel või jalgratta- ja jalgteel)</vt:lpstr>
      <vt:lpstr>Ohtlikud olukorrad kergliiklusteel</vt:lpstr>
      <vt:lpstr>Ohtlikud olukorrad kergliiklusteel</vt:lpstr>
      <vt:lpstr>Kergliikuri eeldatav suurim lubatud sõidukiirus</vt:lpstr>
      <vt:lpstr>Kampaania märkamine</vt:lpstr>
      <vt:lpstr>Kampaania märkamine</vt:lpstr>
      <vt:lpstr>Kampaania märkamine</vt:lpstr>
      <vt:lpstr>Kampaania märkamine</vt:lpstr>
      <vt:lpstr>Kampaania märkamine</vt:lpstr>
      <vt:lpstr>Kampaania märkamine</vt:lpstr>
      <vt:lpstr>Ankeet</vt:lpstr>
      <vt:lpstr>Ankeet</vt:lpstr>
      <vt:lpstr>Ankeet</vt:lpstr>
      <vt:lpstr>Ankeet</vt:lpstr>
      <vt:lpstr>Ankeet</vt:lpstr>
      <vt:lpstr>Ankeet</vt:lpstr>
      <vt:lpstr>Ankeet</vt:lpstr>
      <vt:lpstr>Ankeet</vt:lpstr>
      <vt:lpstr>Ankeet</vt:lpstr>
      <vt:lpstr>Ankeet</vt:lpstr>
      <vt:lpstr>Ankeet</vt:lpstr>
      <vt:lpstr>Ankeet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Liis Grünberg</dc:creator>
  <cp:lastModifiedBy>Raul Rom</cp:lastModifiedBy>
  <cp:revision>468</cp:revision>
  <cp:lastPrinted>2022-09-21T09:05:26Z</cp:lastPrinted>
  <dcterms:created xsi:type="dcterms:W3CDTF">2018-03-19T11:21:32Z</dcterms:created>
  <dcterms:modified xsi:type="dcterms:W3CDTF">2022-10-07T10:50:06Z</dcterms:modified>
</cp:coreProperties>
</file>