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76" r:id="rId3"/>
    <p:sldId id="258" r:id="rId4"/>
    <p:sldId id="278" r:id="rId5"/>
    <p:sldId id="259" r:id="rId6"/>
    <p:sldId id="267" r:id="rId7"/>
    <p:sldId id="355" r:id="rId8"/>
    <p:sldId id="274" r:id="rId9"/>
    <p:sldId id="313" r:id="rId10"/>
    <p:sldId id="358" r:id="rId11"/>
    <p:sldId id="316" r:id="rId12"/>
    <p:sldId id="364" r:id="rId13"/>
    <p:sldId id="318" r:id="rId14"/>
    <p:sldId id="359" r:id="rId15"/>
    <p:sldId id="333" r:id="rId16"/>
    <p:sldId id="336" r:id="rId17"/>
    <p:sldId id="335" r:id="rId18"/>
    <p:sldId id="260" r:id="rId19"/>
    <p:sldId id="288" r:id="rId20"/>
    <p:sldId id="290" r:id="rId21"/>
    <p:sldId id="362" r:id="rId22"/>
    <p:sldId id="295" r:id="rId23"/>
    <p:sldId id="351" r:id="rId24"/>
    <p:sldId id="363" r:id="rId25"/>
    <p:sldId id="297" r:id="rId26"/>
    <p:sldId id="299" r:id="rId27"/>
    <p:sldId id="298" r:id="rId28"/>
    <p:sldId id="300" r:id="rId29"/>
    <p:sldId id="301" r:id="rId30"/>
    <p:sldId id="302" r:id="rId31"/>
    <p:sldId id="356" r:id="rId32"/>
    <p:sldId id="304" r:id="rId33"/>
    <p:sldId id="305" r:id="rId34"/>
    <p:sldId id="337" r:id="rId35"/>
    <p:sldId id="338" r:id="rId36"/>
    <p:sldId id="344" r:id="rId37"/>
    <p:sldId id="343" r:id="rId38"/>
    <p:sldId id="340" r:id="rId39"/>
    <p:sldId id="339" r:id="rId40"/>
    <p:sldId id="341" r:id="rId41"/>
  </p:sldIdLst>
  <p:sldSz cx="12192000" cy="6858000"/>
  <p:notesSz cx="6858000" cy="9144000"/>
  <p:defaultTextStyle>
    <a:defPPr>
      <a:defRPr lang="et-EE"/>
    </a:defPPr>
    <a:lvl1pPr marL="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2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1E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35" autoAdjust="0"/>
    <p:restoredTop sz="86547"/>
  </p:normalViewPr>
  <p:slideViewPr>
    <p:cSldViewPr snapToGrid="0">
      <p:cViewPr varScale="1">
        <p:scale>
          <a:sx n="74" d="100"/>
          <a:sy n="74" d="100"/>
        </p:scale>
        <p:origin x="979" y="72"/>
      </p:cViewPr>
      <p:guideLst>
        <p:guide orient="horz" pos="2160"/>
        <p:guide pos="3840"/>
        <p:guide orient="horz" pos="2260"/>
      </p:guideLst>
    </p:cSldViewPr>
  </p:slideViewPr>
  <p:outlineViewPr>
    <p:cViewPr>
      <p:scale>
        <a:sx n="33" d="100"/>
        <a:sy n="33" d="100"/>
      </p:scale>
      <p:origin x="0" y="-96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29087-B8E6-5F44-BBC6-D1D3F01F08B3}" type="datetimeFigureOut">
              <a:rPr lang="et-EE" smtClean="0"/>
              <a:t>16.09.2022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80EF8-E9CB-E84D-AF08-51E28286EE4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65241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C80EF8-E9CB-E84D-AF08-51E28286EE44}" type="slidenum">
              <a:rPr lang="et-EE" smtClean="0"/>
              <a:t>11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01079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C80EF8-E9CB-E84D-AF08-51E28286EE44}" type="slidenum">
              <a:rPr lang="et-EE" smtClean="0"/>
              <a:t>16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55636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C80EF8-E9CB-E84D-AF08-51E28286EE44}" type="slidenum">
              <a:rPr lang="et-EE" smtClean="0"/>
              <a:t>21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00544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itel Pilt vasaku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575999" y="0"/>
            <a:ext cx="4408923" cy="6858000"/>
          </a:xfrm>
          <a:custGeom>
            <a:avLst/>
            <a:gdLst>
              <a:gd name="connsiteX0" fmla="*/ 0 w 4408923"/>
              <a:gd name="connsiteY0" fmla="*/ 0 h 6858000"/>
              <a:gd name="connsiteX1" fmla="*/ 4408923 w 4408923"/>
              <a:gd name="connsiteY1" fmla="*/ 0 h 6858000"/>
              <a:gd name="connsiteX2" fmla="*/ 4408923 w 4408923"/>
              <a:gd name="connsiteY2" fmla="*/ 6858000 h 6858000"/>
              <a:gd name="connsiteX3" fmla="*/ 0 w 4408923"/>
              <a:gd name="connsiteY3" fmla="*/ 6858000 h 6858000"/>
              <a:gd name="connsiteX4" fmla="*/ 0 w 4408923"/>
              <a:gd name="connsiteY4" fmla="*/ 6034725 h 6858000"/>
              <a:gd name="connsiteX5" fmla="*/ 208 w 4408923"/>
              <a:gd name="connsiteY5" fmla="*/ 6034804 h 6858000"/>
              <a:gd name="connsiteX6" fmla="*/ 376702 w 4408923"/>
              <a:gd name="connsiteY6" fmla="*/ 6098185 h 6858000"/>
              <a:gd name="connsiteX7" fmla="*/ 1681141 w 4408923"/>
              <a:gd name="connsiteY7" fmla="*/ 4860459 h 6858000"/>
              <a:gd name="connsiteX8" fmla="*/ 460294 w 4408923"/>
              <a:gd name="connsiteY8" fmla="*/ 3540207 h 6858000"/>
              <a:gd name="connsiteX9" fmla="*/ 387188 w 4408923"/>
              <a:gd name="connsiteY9" fmla="*/ 3538866 h 6858000"/>
              <a:gd name="connsiteX10" fmla="*/ 10193 w 4408923"/>
              <a:gd name="connsiteY10" fmla="*/ 3599167 h 6858000"/>
              <a:gd name="connsiteX11" fmla="*/ 0 w 4408923"/>
              <a:gd name="connsiteY11" fmla="*/ 36029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08923" h="6858000">
                <a:moveTo>
                  <a:pt x="0" y="0"/>
                </a:moveTo>
                <a:lnTo>
                  <a:pt x="4408923" y="0"/>
                </a:lnTo>
                <a:lnTo>
                  <a:pt x="4408923" y="6858000"/>
                </a:lnTo>
                <a:lnTo>
                  <a:pt x="0" y="6858000"/>
                </a:lnTo>
                <a:lnTo>
                  <a:pt x="0" y="6034725"/>
                </a:lnTo>
                <a:lnTo>
                  <a:pt x="208" y="6034804"/>
                </a:lnTo>
                <a:cubicBezTo>
                  <a:pt x="118918" y="6073701"/>
                  <a:pt x="245346" y="6095777"/>
                  <a:pt x="376702" y="6098185"/>
                </a:cubicBezTo>
                <a:cubicBezTo>
                  <a:pt x="1077218" y="6111027"/>
                  <a:pt x="1658225" y="5559734"/>
                  <a:pt x="1681141" y="4860459"/>
                </a:cubicBezTo>
                <a:cubicBezTo>
                  <a:pt x="1704060" y="4161093"/>
                  <a:pt x="1160249" y="3573003"/>
                  <a:pt x="460294" y="3540207"/>
                </a:cubicBezTo>
                <a:lnTo>
                  <a:pt x="387188" y="3538866"/>
                </a:lnTo>
                <a:cubicBezTo>
                  <a:pt x="255819" y="3540201"/>
                  <a:pt x="129216" y="3561243"/>
                  <a:pt x="10193" y="3599167"/>
                </a:cubicBezTo>
                <a:lnTo>
                  <a:pt x="0" y="3602972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36841" y="2533153"/>
            <a:ext cx="6121239" cy="2387600"/>
          </a:xfrm>
        </p:spPr>
        <p:txBody>
          <a:bodyPr anchor="b"/>
          <a:lstStyle>
            <a:lvl1pPr algn="l">
              <a:defRPr lang="en-GB" sz="6000" b="1" i="0" u="none" strike="noStrike" baseline="0" smtClean="0"/>
            </a:lvl1pPr>
          </a:lstStyle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A84B4-50EE-4E03-B6D7-AB5456BA3390}" type="slidenum">
              <a:rPr lang="et-EE" smtClean="0"/>
              <a:t>‹#›</a:t>
            </a:fld>
            <a:endParaRPr lang="et-EE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736839" y="5059254"/>
            <a:ext cx="6121239" cy="1559261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AA1E3C"/>
                </a:solidFill>
                <a:latin typeface="Helvetica" panose="020B0604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1" y="3538801"/>
            <a:ext cx="1974433" cy="256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37620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itel pilt parem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7783513" y="0"/>
            <a:ext cx="4408487" cy="6867525"/>
          </a:xfrm>
          <a:custGeom>
            <a:avLst/>
            <a:gdLst>
              <a:gd name="connsiteX0" fmla="*/ 0 w 4408487"/>
              <a:gd name="connsiteY0" fmla="*/ 0 h 6867525"/>
              <a:gd name="connsiteX1" fmla="*/ 4408487 w 4408487"/>
              <a:gd name="connsiteY1" fmla="*/ 0 h 6867525"/>
              <a:gd name="connsiteX2" fmla="*/ 4408487 w 4408487"/>
              <a:gd name="connsiteY2" fmla="*/ 6867525 h 6867525"/>
              <a:gd name="connsiteX3" fmla="*/ 0 w 4408487"/>
              <a:gd name="connsiteY3" fmla="*/ 6867525 h 6867525"/>
              <a:gd name="connsiteX4" fmla="*/ 0 w 4408487"/>
              <a:gd name="connsiteY4" fmla="*/ 6032186 h 6867525"/>
              <a:gd name="connsiteX5" fmla="*/ 108414 w 4408487"/>
              <a:gd name="connsiteY5" fmla="*/ 6062418 h 6867525"/>
              <a:gd name="connsiteX6" fmla="*/ 365715 w 4408487"/>
              <a:gd name="connsiteY6" fmla="*/ 6094106 h 6867525"/>
              <a:gd name="connsiteX7" fmla="*/ 1685089 w 4408487"/>
              <a:gd name="connsiteY7" fmla="*/ 4855586 h 6867525"/>
              <a:gd name="connsiteX8" fmla="*/ 456140 w 4408487"/>
              <a:gd name="connsiteY8" fmla="*/ 3527283 h 6867525"/>
              <a:gd name="connsiteX9" fmla="*/ 395862 w 4408487"/>
              <a:gd name="connsiteY9" fmla="*/ 3525881 h 6867525"/>
              <a:gd name="connsiteX10" fmla="*/ 15171 w 4408487"/>
              <a:gd name="connsiteY10" fmla="*/ 3582733 h 6867525"/>
              <a:gd name="connsiteX11" fmla="*/ 0 w 4408487"/>
              <a:gd name="connsiteY11" fmla="*/ 3588214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08487" h="6867525">
                <a:moveTo>
                  <a:pt x="0" y="0"/>
                </a:moveTo>
                <a:lnTo>
                  <a:pt x="4408487" y="0"/>
                </a:lnTo>
                <a:lnTo>
                  <a:pt x="4408487" y="6867525"/>
                </a:lnTo>
                <a:lnTo>
                  <a:pt x="0" y="6867525"/>
                </a:lnTo>
                <a:lnTo>
                  <a:pt x="0" y="6032186"/>
                </a:lnTo>
                <a:lnTo>
                  <a:pt x="108414" y="6062418"/>
                </a:lnTo>
                <a:cubicBezTo>
                  <a:pt x="191366" y="6081203"/>
                  <a:pt x="277410" y="6092051"/>
                  <a:pt x="365715" y="6094106"/>
                </a:cubicBezTo>
                <a:cubicBezTo>
                  <a:pt x="1071950" y="6110541"/>
                  <a:pt x="1660107" y="5558428"/>
                  <a:pt x="1685089" y="4855586"/>
                </a:cubicBezTo>
                <a:cubicBezTo>
                  <a:pt x="1710082" y="4152430"/>
                  <a:pt x="1162112" y="3560159"/>
                  <a:pt x="456140" y="3527283"/>
                </a:cubicBezTo>
                <a:lnTo>
                  <a:pt x="395862" y="3525881"/>
                </a:lnTo>
                <a:cubicBezTo>
                  <a:pt x="263387" y="3525881"/>
                  <a:pt x="135534" y="3545773"/>
                  <a:pt x="15171" y="3582733"/>
                </a:cubicBezTo>
                <a:lnTo>
                  <a:pt x="0" y="3588214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3103" y="2432434"/>
            <a:ext cx="6121239" cy="2387600"/>
          </a:xfrm>
        </p:spPr>
        <p:txBody>
          <a:bodyPr anchor="b"/>
          <a:lstStyle>
            <a:lvl1pPr algn="l">
              <a:defRPr lang="en-GB" sz="6000" b="1" i="0" u="none" strike="noStrike" baseline="0" smtClean="0"/>
            </a:lvl1pPr>
          </a:lstStyle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A84B4-50EE-4E03-B6D7-AB5456BA3390}" type="slidenum">
              <a:rPr lang="et-EE" smtClean="0"/>
              <a:t>‹#›</a:t>
            </a:fld>
            <a:endParaRPr lang="et-EE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33103" y="4989511"/>
            <a:ext cx="6121239" cy="1559261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AA1E3C"/>
                </a:solidFill>
                <a:latin typeface="Helvetica" panose="020B0604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355" y="3521459"/>
            <a:ext cx="1982054" cy="25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34863"/>
      </p:ext>
    </p:extLst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itel pilttaust tekst vasa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576000" y="0"/>
            <a:ext cx="11615999" cy="6858000"/>
          </a:xfrm>
          <a:custGeom>
            <a:avLst/>
            <a:gdLst>
              <a:gd name="connsiteX0" fmla="*/ 0 w 11615999"/>
              <a:gd name="connsiteY0" fmla="*/ 0 h 6858000"/>
              <a:gd name="connsiteX1" fmla="*/ 11615999 w 11615999"/>
              <a:gd name="connsiteY1" fmla="*/ 0 h 6858000"/>
              <a:gd name="connsiteX2" fmla="*/ 11615999 w 11615999"/>
              <a:gd name="connsiteY2" fmla="*/ 6858000 h 6858000"/>
              <a:gd name="connsiteX3" fmla="*/ 0 w 11615999"/>
              <a:gd name="connsiteY3" fmla="*/ 6858000 h 6858000"/>
              <a:gd name="connsiteX4" fmla="*/ 0 w 11615999"/>
              <a:gd name="connsiteY4" fmla="*/ 1594962 h 6858000"/>
              <a:gd name="connsiteX5" fmla="*/ 82764 w 11615999"/>
              <a:gd name="connsiteY5" fmla="*/ 1588262 h 6858000"/>
              <a:gd name="connsiteX6" fmla="*/ 509299 w 11615999"/>
              <a:gd name="connsiteY6" fmla="*/ 1095208 h 6858000"/>
              <a:gd name="connsiteX7" fmla="*/ 12380 w 11615999"/>
              <a:gd name="connsiteY7" fmla="*/ 560124 h 6858000"/>
              <a:gd name="connsiteX8" fmla="*/ 0 w 11615999"/>
              <a:gd name="connsiteY8" fmla="*/ 5598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15999" h="6858000">
                <a:moveTo>
                  <a:pt x="0" y="0"/>
                </a:moveTo>
                <a:lnTo>
                  <a:pt x="11615999" y="0"/>
                </a:lnTo>
                <a:lnTo>
                  <a:pt x="11615999" y="6858000"/>
                </a:lnTo>
                <a:lnTo>
                  <a:pt x="0" y="6858000"/>
                </a:lnTo>
                <a:lnTo>
                  <a:pt x="0" y="1594962"/>
                </a:lnTo>
                <a:lnTo>
                  <a:pt x="82764" y="1588262"/>
                </a:lnTo>
                <a:cubicBezTo>
                  <a:pt x="319087" y="1545109"/>
                  <a:pt x="501107" y="1343116"/>
                  <a:pt x="509299" y="1095208"/>
                </a:cubicBezTo>
                <a:cubicBezTo>
                  <a:pt x="518668" y="811736"/>
                  <a:pt x="297295" y="573361"/>
                  <a:pt x="12380" y="560124"/>
                </a:cubicBezTo>
                <a:lnTo>
                  <a:pt x="0" y="55989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559559"/>
            <a:ext cx="797581" cy="10372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000284" y="6179439"/>
            <a:ext cx="880369" cy="3084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7CE275A-E327-4030-B2D3-F354B9DDFA2B}" type="datetime3">
              <a:rPr lang="et-EE" sz="1404" smtClean="0">
                <a:solidFill>
                  <a:schemeClr val="bg2">
                    <a:lumMod val="95000"/>
                  </a:schemeClr>
                </a:solidFill>
              </a:rPr>
              <a:pPr/>
              <a:t>16/09/22</a:t>
            </a:fld>
            <a:endParaRPr lang="en-GB" sz="1404">
              <a:solidFill>
                <a:schemeClr val="bg2">
                  <a:lumMod val="9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3103" y="2327659"/>
            <a:ext cx="6121239" cy="2387600"/>
          </a:xfrm>
        </p:spPr>
        <p:txBody>
          <a:bodyPr anchor="b"/>
          <a:lstStyle>
            <a:lvl1pPr algn="l">
              <a:defRPr lang="en-GB" sz="6000" b="1" i="0" u="none" strike="noStrike" baseline="0" smtClean="0">
                <a:solidFill>
                  <a:schemeClr val="bg2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33103" y="4989511"/>
            <a:ext cx="6121239" cy="155926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2">
                    <a:lumMod val="95000"/>
                  </a:schemeClr>
                </a:solidFill>
                <a:latin typeface="Helvetica" panose="020B0604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794240691"/>
      </p:ext>
    </p:extLst>
  </p:cSld>
  <p:clrMapOvr>
    <a:masterClrMapping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itel pilttaust tekst par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6000" y="0"/>
            <a:ext cx="11615999" cy="6858000"/>
          </a:xfrm>
          <a:custGeom>
            <a:avLst/>
            <a:gdLst>
              <a:gd name="connsiteX0" fmla="*/ 0 w 11615999"/>
              <a:gd name="connsiteY0" fmla="*/ 0 h 6858000"/>
              <a:gd name="connsiteX1" fmla="*/ 11615999 w 11615999"/>
              <a:gd name="connsiteY1" fmla="*/ 0 h 6858000"/>
              <a:gd name="connsiteX2" fmla="*/ 11615999 w 11615999"/>
              <a:gd name="connsiteY2" fmla="*/ 6858000 h 6858000"/>
              <a:gd name="connsiteX3" fmla="*/ 0 w 11615999"/>
              <a:gd name="connsiteY3" fmla="*/ 6858000 h 6858000"/>
              <a:gd name="connsiteX4" fmla="*/ 0 w 11615999"/>
              <a:gd name="connsiteY4" fmla="*/ 1594962 h 6858000"/>
              <a:gd name="connsiteX5" fmla="*/ 82764 w 11615999"/>
              <a:gd name="connsiteY5" fmla="*/ 1588262 h 6858000"/>
              <a:gd name="connsiteX6" fmla="*/ 509299 w 11615999"/>
              <a:gd name="connsiteY6" fmla="*/ 1095208 h 6858000"/>
              <a:gd name="connsiteX7" fmla="*/ 12380 w 11615999"/>
              <a:gd name="connsiteY7" fmla="*/ 560124 h 6858000"/>
              <a:gd name="connsiteX8" fmla="*/ 0 w 11615999"/>
              <a:gd name="connsiteY8" fmla="*/ 5598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15999" h="6858000">
                <a:moveTo>
                  <a:pt x="0" y="0"/>
                </a:moveTo>
                <a:lnTo>
                  <a:pt x="11615999" y="0"/>
                </a:lnTo>
                <a:lnTo>
                  <a:pt x="11615999" y="6858000"/>
                </a:lnTo>
                <a:lnTo>
                  <a:pt x="0" y="6858000"/>
                </a:lnTo>
                <a:lnTo>
                  <a:pt x="0" y="1594962"/>
                </a:lnTo>
                <a:lnTo>
                  <a:pt x="82764" y="1588262"/>
                </a:lnTo>
                <a:cubicBezTo>
                  <a:pt x="319087" y="1545109"/>
                  <a:pt x="501107" y="1343116"/>
                  <a:pt x="509299" y="1095208"/>
                </a:cubicBezTo>
                <a:cubicBezTo>
                  <a:pt x="518668" y="811736"/>
                  <a:pt x="297295" y="573361"/>
                  <a:pt x="12380" y="560124"/>
                </a:cubicBezTo>
                <a:lnTo>
                  <a:pt x="0" y="55989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559559"/>
            <a:ext cx="797581" cy="10372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6792" y="6179439"/>
            <a:ext cx="880369" cy="3084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7CE275A-E327-4030-B2D3-F354B9DDFA2B}" type="datetime3">
              <a:rPr lang="et-EE" sz="1404" smtClean="0">
                <a:solidFill>
                  <a:schemeClr val="bg2">
                    <a:lumMod val="95000"/>
                  </a:schemeClr>
                </a:solidFill>
              </a:rPr>
              <a:pPr/>
              <a:t>16/09/22</a:t>
            </a:fld>
            <a:endParaRPr lang="en-GB" sz="1404">
              <a:solidFill>
                <a:schemeClr val="bg2">
                  <a:lumMod val="9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50513" y="2327659"/>
            <a:ext cx="6121239" cy="2387600"/>
          </a:xfrm>
        </p:spPr>
        <p:txBody>
          <a:bodyPr anchor="b"/>
          <a:lstStyle>
            <a:lvl1pPr algn="r">
              <a:defRPr lang="en-GB" sz="6000" b="1" i="0" u="none" strike="noStrike" baseline="0" smtClean="0">
                <a:solidFill>
                  <a:schemeClr val="bg2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550513" y="4989511"/>
            <a:ext cx="6121239" cy="1559261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2">
                    <a:lumMod val="95000"/>
                  </a:schemeClr>
                </a:solidFill>
                <a:latin typeface="Helvetica" panose="020B0604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038704683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itel vahele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20371" y="2573079"/>
            <a:ext cx="9051380" cy="861238"/>
          </a:xfrm>
        </p:spPr>
        <p:txBody>
          <a:bodyPr anchor="b"/>
          <a:lstStyle>
            <a:lvl1pPr algn="l">
              <a:defRPr lang="en-GB" sz="6000" b="1" i="0" u="none" strike="noStrike" baseline="0" smtClean="0">
                <a:solidFill>
                  <a:srgbClr val="AA1E3C"/>
                </a:solidFill>
                <a:latin typeface="Helvetica" panose="020B0604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620371" y="3452844"/>
            <a:ext cx="9051380" cy="794602"/>
          </a:xfrm>
        </p:spPr>
        <p:txBody>
          <a:bodyPr>
            <a:normAutofit/>
          </a:bodyPr>
          <a:lstStyle>
            <a:lvl1pPr marL="0" indent="0" algn="l">
              <a:buNone/>
              <a:defRPr sz="6000">
                <a:solidFill>
                  <a:srgbClr val="AA1E3C"/>
                </a:solidFill>
                <a:latin typeface="Helvetica" panose="020B0604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62" y="2169001"/>
            <a:ext cx="1972111" cy="256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446753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laid üks sisuk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/>
        </p:nvSpPr>
        <p:spPr>
          <a:xfrm>
            <a:off x="186071" y="6031614"/>
            <a:ext cx="572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t-EE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3A84B4-50EE-4E03-B6D7-AB5456BA3390}" type="slidenum">
              <a:rPr lang="et-EE" sz="1200" smtClean="0"/>
              <a:pPr/>
              <a:t>‹#›</a:t>
            </a:fld>
            <a:endParaRPr lang="et-EE" sz="120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186071" y="6482245"/>
            <a:ext cx="572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t-EE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3A84B4-50EE-4E03-B6D7-AB5456BA3390}" type="slidenum">
              <a:rPr lang="et-EE" sz="1200" smtClean="0"/>
              <a:pPr/>
              <a:t>‹#›</a:t>
            </a:fld>
            <a:endParaRPr lang="et-EE" sz="120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02488" y="1499191"/>
            <a:ext cx="10051312" cy="4885901"/>
          </a:xfrm>
        </p:spPr>
        <p:txBody>
          <a:bodyPr>
            <a:normAutofit/>
          </a:bodyPr>
          <a:lstStyle>
            <a:lvl1pPr marL="228594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1pPr>
            <a:lvl2pPr marL="685783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2pPr>
            <a:lvl3pPr marL="1142971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3pPr>
            <a:lvl4pPr marL="1600160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4pPr>
            <a:lvl5pPr marL="2057349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02488" y="457202"/>
            <a:ext cx="10051312" cy="425303"/>
          </a:xfrm>
        </p:spPr>
        <p:txBody>
          <a:bodyPr anchor="t">
            <a:noAutofit/>
          </a:bodyPr>
          <a:lstStyle>
            <a:lvl1pPr>
              <a:defRPr sz="3200">
                <a:solidFill>
                  <a:srgbClr val="A01E28"/>
                </a:solidFill>
                <a:latin typeface="Helvetica" panose="020B0604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4"/>
          </p:nvPr>
        </p:nvSpPr>
        <p:spPr>
          <a:xfrm>
            <a:off x="1302488" y="940987"/>
            <a:ext cx="10051312" cy="435932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rgbClr val="AA1E3C"/>
                </a:solidFill>
                <a:latin typeface="Helvetica" panose="020B0604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701399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laid kaks sisuka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02488" y="457202"/>
            <a:ext cx="10051312" cy="425303"/>
          </a:xfrm>
        </p:spPr>
        <p:txBody>
          <a:bodyPr anchor="t">
            <a:noAutofit/>
          </a:bodyPr>
          <a:lstStyle>
            <a:lvl1pPr>
              <a:defRPr sz="3200">
                <a:solidFill>
                  <a:srgbClr val="A01E28"/>
                </a:solidFill>
                <a:latin typeface="Helvetica" panose="020B0604020202030204" pitchFamily="34" charset="0"/>
              </a:defRPr>
            </a:lvl1pPr>
          </a:lstStyle>
          <a:p>
            <a:r>
              <a:rPr lang="et-EE" dirty="0" err="1"/>
              <a:t>kljahsdkljhalkjshd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02488" y="1499191"/>
            <a:ext cx="4860000" cy="4885901"/>
          </a:xfrm>
        </p:spPr>
        <p:txBody>
          <a:bodyPr>
            <a:normAutofit/>
          </a:bodyPr>
          <a:lstStyle>
            <a:lvl1pPr marL="228594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1pPr>
            <a:lvl2pPr marL="685783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2pPr>
            <a:lvl3pPr marL="1142971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3pPr>
            <a:lvl4pPr marL="1600160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4pPr>
            <a:lvl5pPr marL="2057349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186071" y="6031614"/>
            <a:ext cx="572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t-EE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3A84B4-50EE-4E03-B6D7-AB5456BA3390}" type="slidenum">
              <a:rPr lang="et-EE" sz="1200" smtClean="0"/>
              <a:pPr/>
              <a:t>‹#›</a:t>
            </a:fld>
            <a:endParaRPr lang="et-EE" sz="120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186071" y="6482245"/>
            <a:ext cx="572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t-EE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3A84B4-50EE-4E03-B6D7-AB5456BA3390}" type="slidenum">
              <a:rPr lang="et-EE" sz="1200" smtClean="0"/>
              <a:pPr/>
              <a:t>‹#›</a:t>
            </a:fld>
            <a:endParaRPr lang="et-EE" sz="120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6493800" y="1499191"/>
            <a:ext cx="4860000" cy="4885901"/>
          </a:xfrm>
        </p:spPr>
        <p:txBody>
          <a:bodyPr>
            <a:normAutofit/>
          </a:bodyPr>
          <a:lstStyle>
            <a:lvl1pPr marL="228594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1pPr>
            <a:lvl2pPr marL="685783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2pPr>
            <a:lvl3pPr marL="1142971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3pPr>
            <a:lvl4pPr marL="1600160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4pPr>
            <a:lvl5pPr marL="2057349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4"/>
          </p:nvPr>
        </p:nvSpPr>
        <p:spPr>
          <a:xfrm>
            <a:off x="1302488" y="940987"/>
            <a:ext cx="10051312" cy="435932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rgbClr val="AA1E3C"/>
                </a:solidFill>
                <a:latin typeface="Helvetica" panose="020B0604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081868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aid kolm sisuka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/>
        </p:nvSpPr>
        <p:spPr>
          <a:xfrm>
            <a:off x="186071" y="6031614"/>
            <a:ext cx="572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t-EE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3A84B4-50EE-4E03-B6D7-AB5456BA3390}" type="slidenum">
              <a:rPr lang="et-EE" sz="1200" smtClean="0"/>
              <a:pPr/>
              <a:t>‹#›</a:t>
            </a:fld>
            <a:endParaRPr lang="et-EE" sz="120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186071" y="6482245"/>
            <a:ext cx="572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t-EE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3A84B4-50EE-4E03-B6D7-AB5456BA3390}" type="slidenum">
              <a:rPr lang="et-EE" sz="1200" smtClean="0"/>
              <a:pPr/>
              <a:t>‹#›</a:t>
            </a:fld>
            <a:endParaRPr lang="et-EE" sz="120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02488" y="457202"/>
            <a:ext cx="10051312" cy="425303"/>
          </a:xfrm>
        </p:spPr>
        <p:txBody>
          <a:bodyPr anchor="t">
            <a:noAutofit/>
          </a:bodyPr>
          <a:lstStyle>
            <a:lvl1pPr>
              <a:defRPr sz="3200">
                <a:solidFill>
                  <a:srgbClr val="A01E28"/>
                </a:solidFill>
                <a:latin typeface="Helvetica" panose="020B0604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4"/>
          </p:nvPr>
        </p:nvSpPr>
        <p:spPr>
          <a:xfrm>
            <a:off x="1302488" y="940987"/>
            <a:ext cx="10051312" cy="435932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rgbClr val="AA1E3C"/>
                </a:solidFill>
                <a:latin typeface="Helvetica" panose="020B0604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1302487" y="1499191"/>
            <a:ext cx="3240000" cy="4885901"/>
          </a:xfrm>
        </p:spPr>
        <p:txBody>
          <a:bodyPr>
            <a:normAutofit/>
          </a:bodyPr>
          <a:lstStyle>
            <a:lvl1pPr marL="228594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1pPr>
            <a:lvl2pPr marL="685783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2pPr>
            <a:lvl3pPr marL="1142971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3pPr>
            <a:lvl4pPr marL="1600160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4pPr>
            <a:lvl5pPr marL="2057349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4708144" y="1499190"/>
            <a:ext cx="3240000" cy="4885901"/>
          </a:xfrm>
        </p:spPr>
        <p:txBody>
          <a:bodyPr>
            <a:normAutofit/>
          </a:bodyPr>
          <a:lstStyle>
            <a:lvl1pPr marL="228594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1pPr>
            <a:lvl2pPr marL="685783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2pPr>
            <a:lvl3pPr marL="1142971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3pPr>
            <a:lvl4pPr marL="1600160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4pPr>
            <a:lvl5pPr marL="2057349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6"/>
          </p:nvPr>
        </p:nvSpPr>
        <p:spPr>
          <a:xfrm>
            <a:off x="8113801" y="1499189"/>
            <a:ext cx="3240000" cy="4885901"/>
          </a:xfrm>
        </p:spPr>
        <p:txBody>
          <a:bodyPr>
            <a:normAutofit/>
          </a:bodyPr>
          <a:lstStyle>
            <a:lvl1pPr marL="228594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1pPr>
            <a:lvl2pPr marL="685783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2pPr>
            <a:lvl3pPr marL="1142971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3pPr>
            <a:lvl4pPr marL="1600160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4pPr>
            <a:lvl5pPr marL="2057349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206140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02488" y="365125"/>
            <a:ext cx="100513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2488" y="1825625"/>
            <a:ext cx="1005131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6072" y="6031614"/>
            <a:ext cx="452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C3A84B4-50EE-4E03-B6D7-AB5456BA3390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82438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52" r:id="rId7"/>
    <p:sldLayoutId id="2147483666" r:id="rId8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rgbClr val="A01E28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liis@turu-uuringute.ee" TargetMode="Externa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selgroog.ee/ru/" TargetMode="External"/><Relationship Id="rId2" Type="http://schemas.openxmlformats.org/officeDocument/2006/relationships/hyperlink" Target="https://selgroog.ee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6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5400" dirty="0" err="1"/>
              <a:t>Sõiduki</a:t>
            </a:r>
            <a:r>
              <a:rPr lang="en-GB" sz="5400" dirty="0"/>
              <a:t> </a:t>
            </a:r>
            <a:r>
              <a:rPr lang="en-GB" sz="5400" dirty="0" err="1"/>
              <a:t>juhtimine</a:t>
            </a:r>
            <a:r>
              <a:rPr lang="en-GB" sz="5400" dirty="0"/>
              <a:t> </a:t>
            </a:r>
            <a:r>
              <a:rPr lang="en-GB" sz="5400" b="0" dirty="0"/>
              <a:t>(</a:t>
            </a:r>
            <a:r>
              <a:rPr lang="en-GB" sz="5400" b="0" dirty="0" err="1"/>
              <a:t>sõidukiiruse</a:t>
            </a:r>
            <a:r>
              <a:rPr lang="en-GB" sz="5400" b="0" dirty="0"/>
              <a:t> </a:t>
            </a:r>
            <a:r>
              <a:rPr lang="en-GB" sz="5400" b="0" dirty="0" err="1"/>
              <a:t>valik</a:t>
            </a:r>
            <a:r>
              <a:rPr lang="en-GB" sz="5400" b="0" dirty="0"/>
              <a:t> </a:t>
            </a:r>
            <a:r>
              <a:rPr lang="en-GB" sz="5400" b="0" dirty="0" err="1"/>
              <a:t>ja</a:t>
            </a:r>
            <a:r>
              <a:rPr lang="en-GB" sz="5400" b="0" dirty="0"/>
              <a:t> </a:t>
            </a:r>
            <a:r>
              <a:rPr lang="en-GB" sz="5400" b="0" dirty="0" err="1"/>
              <a:t>joobes</a:t>
            </a:r>
            <a:r>
              <a:rPr lang="en-GB" sz="5400" b="0" dirty="0"/>
              <a:t> </a:t>
            </a:r>
            <a:r>
              <a:rPr lang="en-GB" sz="5400" b="0" dirty="0" err="1"/>
              <a:t>juhtimine</a:t>
            </a:r>
            <a:r>
              <a:rPr lang="en-GB" sz="5400" b="0" dirty="0"/>
              <a:t>)</a:t>
            </a:r>
          </a:p>
        </p:txBody>
      </p:sp>
      <p:sp>
        <p:nvSpPr>
          <p:cNvPr id="68" name="Subtitle 6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/>
              <a:t>Transpordiamet</a:t>
            </a:r>
            <a:endParaRPr lang="en-GB" dirty="0"/>
          </a:p>
          <a:p>
            <a:r>
              <a:rPr lang="en-GB" dirty="0"/>
              <a:t>08/202</a:t>
            </a:r>
            <a:r>
              <a:rPr lang="et-EE" dirty="0"/>
              <a:t>2</a:t>
            </a:r>
            <a:endParaRPr lang="en-GB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B15A3CAD-F55B-2243-B9EC-AA626463EE5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6" r="285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88540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u kohatäide 5">
            <a:extLst>
              <a:ext uri="{FF2B5EF4-FFF2-40B4-BE49-F238E27FC236}">
                <a16:creationId xmlns:a16="http://schemas.microsoft.com/office/drawing/2014/main" id="{9C4D6F19-FFA9-DBAC-70CB-D8706E898EF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01750" y="1534593"/>
            <a:ext cx="10052050" cy="48143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70177C-9A79-8046-B2DF-A409AA106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Sõidukiirus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2F245D-D9BB-4249-9781-CDD833DCEAA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Piirkiiruse ületamine erinevatel teedel (n=sõidukijuhid, %, muutus ajas)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840805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75B66-3002-BF4D-9F41-D0EE835CA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Sõidukiirus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0932FE2-577E-D147-AEE0-032562CFB79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Piirkiiruse ületamine(n=sõidukijuhid, %)</a:t>
            </a:r>
          </a:p>
        </p:txBody>
      </p:sp>
      <p:pic>
        <p:nvPicPr>
          <p:cNvPr id="7" name="Sisu kohatäide 6">
            <a:extLst>
              <a:ext uri="{FF2B5EF4-FFF2-40B4-BE49-F238E27FC236}">
                <a16:creationId xmlns:a16="http://schemas.microsoft.com/office/drawing/2014/main" id="{17C969D4-D54A-AE93-F674-6649FA4A001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301750" y="1526358"/>
            <a:ext cx="4860925" cy="4830808"/>
          </a:xfrm>
          <a:prstGeom prst="rect">
            <a:avLst/>
          </a:prstGeom>
        </p:spPr>
      </p:pic>
      <p:pic>
        <p:nvPicPr>
          <p:cNvPr id="11" name="Sisu kohatäide 10">
            <a:extLst>
              <a:ext uri="{FF2B5EF4-FFF2-40B4-BE49-F238E27FC236}">
                <a16:creationId xmlns:a16="http://schemas.microsoft.com/office/drawing/2014/main" id="{80AEAFC7-71C2-F91F-1434-385C2B1C831E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4"/>
          <a:stretch>
            <a:fillRect/>
          </a:stretch>
        </p:blipFill>
        <p:spPr>
          <a:xfrm>
            <a:off x="6494463" y="1527167"/>
            <a:ext cx="4859337" cy="482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496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DBC8CE-829D-B941-B43B-99AF4F986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Sõidukiirus</a:t>
            </a:r>
            <a:endParaRPr lang="et-E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277B0C-979F-AE4B-A9AC-3D612BAAC76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t-EE" dirty="0"/>
              <a:t>Kõige tüüpilisem on jälgida sõiduki kiirust </a:t>
            </a:r>
            <a:r>
              <a:rPr lang="et-EE" dirty="0">
                <a:solidFill>
                  <a:srgbClr val="A01E28"/>
                </a:solidFill>
              </a:rPr>
              <a:t>spidomeetrilt</a:t>
            </a:r>
            <a:r>
              <a:rPr lang="et-EE" dirty="0"/>
              <a:t> (96%), muude vahenditena kasutab ligi viiendik GPS-seadmeid (sagedamini mehed) ja kümnendik järgib teisi sõidukeid või mobiili </a:t>
            </a:r>
            <a:r>
              <a:rPr lang="et-EE" dirty="0" err="1"/>
              <a:t>äppi</a:t>
            </a:r>
            <a:r>
              <a:rPr lang="et-EE" dirty="0"/>
              <a:t> (sagedamini 15-34-aastased).</a:t>
            </a:r>
          </a:p>
          <a:p>
            <a:r>
              <a:rPr lang="et-EE" dirty="0"/>
              <a:t>Kui spidomeetri jälgijate osakaal on eelnevate aastatega võrreldes jäänud samaks, siis muid vahendeid on ajapikku hakatud enam lisaks jälgima.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373EC55-E4F8-DB4B-9574-F7D7B485500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Piirkiiruse ületamine – sõidukiiruse jälgimise vahend</a:t>
            </a:r>
          </a:p>
        </p:txBody>
      </p:sp>
      <p:pic>
        <p:nvPicPr>
          <p:cNvPr id="11" name="Sisu kohatäide 10">
            <a:extLst>
              <a:ext uri="{FF2B5EF4-FFF2-40B4-BE49-F238E27FC236}">
                <a16:creationId xmlns:a16="http://schemas.microsoft.com/office/drawing/2014/main" id="{7AB3CE9E-7BAA-BD40-F696-7D49C630CA75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6494463" y="1675892"/>
            <a:ext cx="4859337" cy="453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246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DBC8CE-829D-B941-B43B-99AF4F986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Sõidukiirus</a:t>
            </a:r>
            <a:endParaRPr lang="et-E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277B0C-979F-AE4B-A9AC-3D612BAAC7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t-EE" sz="1500" dirty="0"/>
              <a:t>Piirkiirust ületavatelt sõidukijuhtidelt uuriti, mis on selle põhjusteks.</a:t>
            </a:r>
          </a:p>
          <a:p>
            <a:r>
              <a:rPr lang="et-EE" sz="1500" dirty="0"/>
              <a:t>Kiiruseületamise peamiseks põhjuseks peetakse:</a:t>
            </a:r>
          </a:p>
          <a:p>
            <a:pPr lvl="1"/>
            <a:r>
              <a:rPr lang="et-EE" sz="1500" dirty="0">
                <a:solidFill>
                  <a:srgbClr val="A01E28"/>
                </a:solidFill>
              </a:rPr>
              <a:t>teiste liiklejate kiirusest tingitud kiirusevalikut (69%) - </a:t>
            </a:r>
            <a:r>
              <a:rPr lang="et-EE" sz="1500" dirty="0"/>
              <a:t>sagedamini tallinlased;</a:t>
            </a:r>
            <a:endParaRPr lang="et-EE" sz="1500" dirty="0">
              <a:solidFill>
                <a:srgbClr val="A01E28"/>
              </a:solidFill>
            </a:endParaRPr>
          </a:p>
          <a:p>
            <a:pPr lvl="1"/>
            <a:r>
              <a:rPr lang="et-EE" sz="1500" dirty="0">
                <a:solidFill>
                  <a:srgbClr val="A01E28"/>
                </a:solidFill>
              </a:rPr>
              <a:t>möödasõidu vajadust (62%) – </a:t>
            </a:r>
            <a:r>
              <a:rPr lang="et-EE" sz="1500" dirty="0"/>
              <a:t>sagedamini eestlased;</a:t>
            </a:r>
            <a:endParaRPr lang="et-EE" sz="1500" dirty="0">
              <a:solidFill>
                <a:srgbClr val="A01E28"/>
              </a:solidFill>
            </a:endParaRPr>
          </a:p>
          <a:p>
            <a:r>
              <a:rPr lang="et-EE" sz="1500" dirty="0"/>
              <a:t>Kiiruseületamise sagedasteks põhjusteks peetakse ka järgnevat:</a:t>
            </a:r>
          </a:p>
          <a:p>
            <a:pPr lvl="1"/>
            <a:r>
              <a:rPr lang="et-EE" sz="1500" dirty="0">
                <a:solidFill>
                  <a:schemeClr val="accent1"/>
                </a:solidFill>
              </a:rPr>
              <a:t>soodustavad sõidutingimused </a:t>
            </a:r>
            <a:r>
              <a:rPr lang="et-EE" sz="1500" dirty="0"/>
              <a:t>(51%) – sagedamini 15-24-aastased, nii osalised kui alalised kiiruseületajad.</a:t>
            </a:r>
          </a:p>
          <a:p>
            <a:pPr lvl="1"/>
            <a:r>
              <a:rPr lang="et-EE" sz="1500" dirty="0">
                <a:solidFill>
                  <a:schemeClr val="accent1"/>
                </a:solidFill>
              </a:rPr>
              <a:t>kogemata</a:t>
            </a:r>
            <a:r>
              <a:rPr lang="et-EE" sz="1500" dirty="0"/>
              <a:t> (38%) – sagedamini üle 74-aastased;</a:t>
            </a:r>
            <a:endParaRPr lang="et-EE" sz="1500" dirty="0">
              <a:solidFill>
                <a:schemeClr val="accent1"/>
              </a:solidFill>
            </a:endParaRPr>
          </a:p>
          <a:p>
            <a:r>
              <a:rPr lang="et-EE" sz="1500" dirty="0"/>
              <a:t>Muid põhjuseid toodi välja juba oluliselt vähesemate vastajate poolt. </a:t>
            </a:r>
          </a:p>
          <a:p>
            <a:endParaRPr lang="et-EE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373EC55-E4F8-DB4B-9574-F7D7B485500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Piirkiiruse ületamine – põhjused</a:t>
            </a:r>
          </a:p>
        </p:txBody>
      </p:sp>
      <p:pic>
        <p:nvPicPr>
          <p:cNvPr id="12" name="Sisu kohatäide 11">
            <a:extLst>
              <a:ext uri="{FF2B5EF4-FFF2-40B4-BE49-F238E27FC236}">
                <a16:creationId xmlns:a16="http://schemas.microsoft.com/office/drawing/2014/main" id="{3F80D9ED-AD16-7E1E-B26F-78041AF6A8C0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6494665" y="1500103"/>
            <a:ext cx="4858933" cy="4883319"/>
          </a:xfrm>
        </p:spPr>
      </p:pic>
    </p:spTree>
    <p:extLst>
      <p:ext uri="{BB962C8B-B14F-4D97-AF65-F5344CB8AC3E}">
        <p14:creationId xmlns:p14="http://schemas.microsoft.com/office/powerpoint/2010/main" val="497481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75B66-3002-BF4D-9F41-D0EE835CA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Sõidukiirus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0932FE2-577E-D147-AEE0-032562CFB79E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1302488" y="940987"/>
            <a:ext cx="10051312" cy="784446"/>
          </a:xfrm>
        </p:spPr>
        <p:txBody>
          <a:bodyPr>
            <a:normAutofit/>
          </a:bodyPr>
          <a:lstStyle/>
          <a:p>
            <a:r>
              <a:rPr lang="et-EE" dirty="0"/>
              <a:t>Piirkiiruse ületamine –</a:t>
            </a:r>
          </a:p>
          <a:p>
            <a:r>
              <a:rPr lang="et-EE" dirty="0"/>
              <a:t>liiklusohtlikesse olukordadesse sattumine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FA34BD-080E-EB40-AA03-C193456AC6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02488" y="1872311"/>
            <a:ext cx="4860000" cy="4512781"/>
          </a:xfrm>
        </p:spPr>
        <p:txBody>
          <a:bodyPr/>
          <a:lstStyle/>
          <a:p>
            <a:r>
              <a:rPr lang="et-EE" dirty="0">
                <a:solidFill>
                  <a:srgbClr val="A01E28"/>
                </a:solidFill>
              </a:rPr>
              <a:t>Piirkiiruse ületamise tõttu on viimase 12 kuu jooksul liiklusohtlikku olukorda sattunud 22% kiirust ületanud sõidukijuhtidest, s.o 100 - 140 tuhat sõidukijuhti.</a:t>
            </a:r>
          </a:p>
          <a:p>
            <a:r>
              <a:rPr lang="et-EE" dirty="0"/>
              <a:t>Eelmisel aastal on liiklusohtlikku olukorda sattunuid vähem, varasemalt samavõrd või rohkem.</a:t>
            </a:r>
          </a:p>
          <a:p>
            <a:r>
              <a:rPr lang="et-EE" dirty="0">
                <a:solidFill>
                  <a:srgbClr val="A01E28"/>
                </a:solidFill>
              </a:rPr>
              <a:t>Avarii on viimase 12 kuu jooksul teinud 0,6% kiirust ületanud sõidukijuhtidest, s.o kuni 7 000 sõidukijuhti</a:t>
            </a:r>
            <a:r>
              <a:rPr lang="et-EE" dirty="0"/>
              <a:t>.</a:t>
            </a:r>
          </a:p>
          <a:p>
            <a:r>
              <a:rPr lang="et-EE" dirty="0"/>
              <a:t>Liiklusohtlikku olukorda sattumise peamiseks põhjuseks peetakse </a:t>
            </a:r>
            <a:r>
              <a:rPr lang="et-EE" dirty="0" err="1">
                <a:solidFill>
                  <a:srgbClr val="A01E28"/>
                </a:solidFill>
              </a:rPr>
              <a:t>äkkpidurdust</a:t>
            </a:r>
            <a:r>
              <a:rPr lang="et-EE" dirty="0"/>
              <a:t>, et eessõitvale sõidukile mitte otsa sõita, sellega on kokku puutunud pea iga kuues.</a:t>
            </a:r>
          </a:p>
          <a:p>
            <a:r>
              <a:rPr lang="et-EE" dirty="0"/>
              <a:t>7% on sattunud liiklusohtlikku olukorda, kuna ei märganud õigeaegselt jalakäijat või jalgratturit, pea sama paljud ei märganud valgusfoori või liiklusmärki. Muid põhjuseid nimetati oluliselt vähem. </a:t>
            </a:r>
          </a:p>
          <a:p>
            <a:r>
              <a:rPr lang="et-EE" dirty="0"/>
              <a:t>Tulemused pole ajas oluliselt muutunud.</a:t>
            </a:r>
          </a:p>
          <a:p>
            <a:pPr marL="0" indent="0">
              <a:buNone/>
            </a:pPr>
            <a:endParaRPr lang="et-EE" dirty="0"/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46EAAEA5-74FF-6CD2-FDB0-7A6EBE80F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9515" y="457202"/>
            <a:ext cx="4944285" cy="618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00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B1391-FDFA-CC40-A645-0D99C4219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Sõidukijuhtide käitumine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6BEDC-17CB-204B-9EAB-BCC00F5457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02488" y="1670641"/>
            <a:ext cx="4860000" cy="4885901"/>
          </a:xfrm>
        </p:spPr>
        <p:txBody>
          <a:bodyPr/>
          <a:lstStyle/>
          <a:p>
            <a:r>
              <a:rPr lang="et-EE" dirty="0">
                <a:solidFill>
                  <a:srgbClr val="A01E28"/>
                </a:solidFill>
              </a:rPr>
              <a:t>Kui üks inimene ootab kõnniteel reguleerimata ülekäigurajal sõidutee ületamist, siis peatab sõiduki 99% sõidukijuhtidest </a:t>
            </a:r>
            <a:r>
              <a:rPr lang="et-EE" dirty="0"/>
              <a:t>– 82% teeb seda kindlasti ja 17% pigem kindlasti.</a:t>
            </a:r>
          </a:p>
          <a:p>
            <a:r>
              <a:rPr lang="et-EE" dirty="0"/>
              <a:t>Taustandemete lõikes tulemustes erinevusi ei esine.</a:t>
            </a:r>
          </a:p>
          <a:p>
            <a:r>
              <a:rPr lang="et-EE" dirty="0"/>
              <a:t>Peatuvate sõidukijuhtide osakaal kokku pole aastatega oluliselt muutunud, küll on tõusnud aastaga nende osakaal, kes väidavad, et nad peatuvad kindlasti.</a:t>
            </a:r>
          </a:p>
          <a:p>
            <a:endParaRPr lang="et-EE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5C24F59-0243-E64A-8C52-65DBC6D405F2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1302488" y="940987"/>
            <a:ext cx="10051312" cy="558204"/>
          </a:xfrm>
        </p:spPr>
        <p:txBody>
          <a:bodyPr>
            <a:normAutofit/>
          </a:bodyPr>
          <a:lstStyle/>
          <a:p>
            <a:r>
              <a:rPr lang="et-EE" dirty="0"/>
              <a:t>Peatumine reguleerimata ülekäigurajal, kui jalakäija ootab kõnniteel sõidutee ületamise võimalust</a:t>
            </a:r>
          </a:p>
        </p:txBody>
      </p:sp>
      <p:pic>
        <p:nvPicPr>
          <p:cNvPr id="7" name="Sisu kohatäide 6">
            <a:extLst>
              <a:ext uri="{FF2B5EF4-FFF2-40B4-BE49-F238E27FC236}">
                <a16:creationId xmlns:a16="http://schemas.microsoft.com/office/drawing/2014/main" id="{E62A56B7-39BF-FC6D-DB12-74003BF25C24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6595257" y="1530585"/>
            <a:ext cx="4657748" cy="482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832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CE7D5D-4DD2-414F-8BF8-EFB75EA2717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t-EE" dirty="0"/>
              <a:t>Elanikkonna teadlikkust peatumisteekonnast testiti kahe küsimusega, eraldi nii kuiva kui ka märja teekatte osas, seda juhul kui sõiduk sõidab 50 km/h. Vastusevariandid olid ette antud. Õigeks loeti </a:t>
            </a:r>
            <a:r>
              <a:rPr lang="et-EE" dirty="0">
                <a:solidFill>
                  <a:schemeClr val="accent1"/>
                </a:solidFill>
              </a:rPr>
              <a:t>kuiva </a:t>
            </a:r>
            <a:r>
              <a:rPr lang="et-EE" dirty="0">
                <a:solidFill>
                  <a:srgbClr val="A01E28"/>
                </a:solidFill>
              </a:rPr>
              <a:t>asfaldi puhul </a:t>
            </a:r>
            <a:r>
              <a:rPr lang="et-EE" dirty="0">
                <a:solidFill>
                  <a:schemeClr val="tx1"/>
                </a:solidFill>
              </a:rPr>
              <a:t>vastus</a:t>
            </a:r>
            <a:r>
              <a:rPr lang="et-EE" dirty="0">
                <a:solidFill>
                  <a:srgbClr val="A01E28"/>
                </a:solidFill>
              </a:rPr>
              <a:t> 28 meetrit</a:t>
            </a:r>
            <a:r>
              <a:rPr lang="et-EE" dirty="0">
                <a:solidFill>
                  <a:schemeClr val="tx1"/>
                </a:solidFill>
              </a:rPr>
              <a:t> ja </a:t>
            </a:r>
            <a:r>
              <a:rPr lang="et-EE" dirty="0">
                <a:solidFill>
                  <a:srgbClr val="A01E28"/>
                </a:solidFill>
              </a:rPr>
              <a:t>märja teekatte puhul </a:t>
            </a:r>
            <a:r>
              <a:rPr lang="et-EE" dirty="0">
                <a:solidFill>
                  <a:schemeClr val="tx1"/>
                </a:solidFill>
              </a:rPr>
              <a:t>vastus</a:t>
            </a:r>
            <a:r>
              <a:rPr lang="et-EE" dirty="0">
                <a:solidFill>
                  <a:srgbClr val="A01E28"/>
                </a:solidFill>
              </a:rPr>
              <a:t> 38 meetrit</a:t>
            </a:r>
            <a:r>
              <a:rPr lang="et-EE" dirty="0"/>
              <a:t>.</a:t>
            </a:r>
          </a:p>
          <a:p>
            <a:r>
              <a:rPr lang="et-EE" dirty="0">
                <a:solidFill>
                  <a:srgbClr val="A01E28"/>
                </a:solidFill>
              </a:rPr>
              <a:t>Õige vastuse andsid vastavalt 28% ja 25% elanikkonnast</a:t>
            </a:r>
            <a:r>
              <a:rPr lang="et-EE" dirty="0"/>
              <a:t>, sõidukijuhtide teadlikkus oli kõrgem - vastavalt 33% ja 29%. Kuival kui ka märjal teekattel peeti peatumisteekonda valdavalt lühemaks. </a:t>
            </a:r>
          </a:p>
          <a:p>
            <a:r>
              <a:rPr lang="et-EE" dirty="0"/>
              <a:t>Õige vastuse andsid sagedamini mehed ja eestikeelne elanikkond ning töösõite tegevad sõidukijuhid.</a:t>
            </a:r>
          </a:p>
          <a:p>
            <a:r>
              <a:rPr lang="et-EE" dirty="0"/>
              <a:t>Võrreldes eelmiste aastatega on teadlikkus peatumisteekonna pikkusest nii kuival kui märjal teekattel oluliselt muutunud nii kogu elanikkonnas kui ka sõidukijuhtide seas.</a:t>
            </a:r>
          </a:p>
          <a:p>
            <a:endParaRPr lang="et-EE" dirty="0"/>
          </a:p>
          <a:p>
            <a:endParaRPr lang="et-E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79CC85-CD73-2E4C-B268-C2BCBD1E5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Sõidukijuhtide teadlikkus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4B1E537-986C-2A46-84DD-7519C08CBDC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Teadlikkus peatumisteekonnast kuival ja märjal teekattel (Slaid 17)</a:t>
            </a:r>
          </a:p>
        </p:txBody>
      </p:sp>
    </p:spTree>
    <p:extLst>
      <p:ext uri="{BB962C8B-B14F-4D97-AF65-F5344CB8AC3E}">
        <p14:creationId xmlns:p14="http://schemas.microsoft.com/office/powerpoint/2010/main" val="2416978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B1391-FDFA-CC40-A645-0D99C4219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Sõidukijuhtide teadlikkus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5C24F59-0243-E64A-8C52-65DBC6D405F2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1302488" y="940987"/>
            <a:ext cx="10051312" cy="558204"/>
          </a:xfrm>
        </p:spPr>
        <p:txBody>
          <a:bodyPr>
            <a:normAutofit/>
          </a:bodyPr>
          <a:lstStyle/>
          <a:p>
            <a:r>
              <a:rPr lang="et-EE" dirty="0"/>
              <a:t>Teadlikkus peatumisteekonnast kuival ja märjal teekattel</a:t>
            </a:r>
          </a:p>
          <a:p>
            <a:endParaRPr lang="et-EE" dirty="0"/>
          </a:p>
          <a:p>
            <a:endParaRPr lang="et-EE" dirty="0"/>
          </a:p>
        </p:txBody>
      </p:sp>
      <p:pic>
        <p:nvPicPr>
          <p:cNvPr id="6" name="Sisu kohatäide 5">
            <a:extLst>
              <a:ext uri="{FF2B5EF4-FFF2-40B4-BE49-F238E27FC236}">
                <a16:creationId xmlns:a16="http://schemas.microsoft.com/office/drawing/2014/main" id="{3072E53A-9836-18D9-46F6-D32EDE68271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03338" y="1585454"/>
            <a:ext cx="4657748" cy="4712616"/>
          </a:xfrm>
          <a:prstGeom prst="rect">
            <a:avLst/>
          </a:prstGeom>
        </p:spPr>
      </p:pic>
      <p:pic>
        <p:nvPicPr>
          <p:cNvPr id="11" name="Sisu kohatäide 10">
            <a:extLst>
              <a:ext uri="{FF2B5EF4-FFF2-40B4-BE49-F238E27FC236}">
                <a16:creationId xmlns:a16="http://schemas.microsoft.com/office/drawing/2014/main" id="{974695DD-E7A3-03AF-E305-DEEAFC3F0441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6598306" y="1585454"/>
            <a:ext cx="4651651" cy="471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192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89BD6-1019-B54C-8125-6E00C8C9E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315" y="2956181"/>
            <a:ext cx="9051380" cy="861238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Sõiduki</a:t>
            </a:r>
            <a:r>
              <a:rPr lang="en-GB" dirty="0"/>
              <a:t> </a:t>
            </a:r>
            <a:r>
              <a:rPr lang="en-GB" dirty="0" err="1"/>
              <a:t>juhtimine</a:t>
            </a:r>
            <a:r>
              <a:rPr lang="en-GB" dirty="0"/>
              <a:t> </a:t>
            </a:r>
            <a:r>
              <a:rPr lang="en-GB" dirty="0" err="1"/>
              <a:t>joobes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654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A893B2-062E-7441-96F6-66CF6BEA0D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02488" y="1499191"/>
            <a:ext cx="10051312" cy="5051238"/>
          </a:xfrm>
        </p:spPr>
        <p:txBody>
          <a:bodyPr>
            <a:normAutofit/>
          </a:bodyPr>
          <a:lstStyle/>
          <a:p>
            <a:r>
              <a:rPr lang="et-EE" dirty="0"/>
              <a:t>Meeste teadmisi alkoholi mõjust testiti ka küsimusega: “Ligikaudu mitu tundi kulub 85 kg kaaluval tervel mehel täielikuks kainenemiseks peale 5%-</a:t>
            </a:r>
            <a:r>
              <a:rPr lang="et-EE" dirty="0" err="1"/>
              <a:t>se</a:t>
            </a:r>
            <a:r>
              <a:rPr lang="et-EE" dirty="0"/>
              <a:t> alkoholi sisaldusega pooleliitrise õlle tarbimist?” Õige vastus on </a:t>
            </a:r>
            <a:r>
              <a:rPr lang="et-EE" dirty="0">
                <a:solidFill>
                  <a:schemeClr val="accent1"/>
                </a:solidFill>
              </a:rPr>
              <a:t>2-3 tundi</a:t>
            </a:r>
            <a:r>
              <a:rPr lang="et-EE" dirty="0"/>
              <a:t>. Vastava vastuse andis </a:t>
            </a:r>
            <a:r>
              <a:rPr lang="et-EE" dirty="0">
                <a:solidFill>
                  <a:schemeClr val="accent1"/>
                </a:solidFill>
              </a:rPr>
              <a:t>29% meestest</a:t>
            </a:r>
            <a:r>
              <a:rPr lang="et-EE" dirty="0"/>
              <a:t>, 29% arvas, et kainenemisele kuluv aeg on lühem ja 31%, et see on pikem; üldse ei osanud vastata 15% meestest. Õige vastuse andnute osakaal on tavapärasel tasemel.</a:t>
            </a:r>
          </a:p>
          <a:p>
            <a:r>
              <a:rPr lang="et-EE" dirty="0"/>
              <a:t>N1iste teadmisi alkoholi mõjust testiti ka küsimusega: “Ligikaudu mitu tundi kulub 65 kg kaaluva naise täielikuks kainenemiseks peale 4,5%-</a:t>
            </a:r>
            <a:r>
              <a:rPr lang="et-EE" dirty="0" err="1"/>
              <a:t>se</a:t>
            </a:r>
            <a:r>
              <a:rPr lang="et-EE" dirty="0"/>
              <a:t> alkoholi sisaldusega pooleliitrise siidri tarbimist?”. Õige vastus on </a:t>
            </a:r>
            <a:r>
              <a:rPr lang="et-EE" dirty="0">
                <a:solidFill>
                  <a:schemeClr val="accent1"/>
                </a:solidFill>
              </a:rPr>
              <a:t>2-3 tundi</a:t>
            </a:r>
            <a:r>
              <a:rPr lang="et-EE" dirty="0"/>
              <a:t>. Õige vastuse andis </a:t>
            </a:r>
            <a:r>
              <a:rPr lang="et-EE" dirty="0">
                <a:solidFill>
                  <a:schemeClr val="accent1"/>
                </a:solidFill>
              </a:rPr>
              <a:t>21% naistest</a:t>
            </a:r>
            <a:r>
              <a:rPr lang="et-EE" dirty="0"/>
              <a:t>, pea kümnendik arvas, et kainenemisele kuluv aeg on lühem ja 38%, et see on pikem; üldse ei osanud vastata 32% naistest. Tulemused pole aastaga oluliselt muutunud.</a:t>
            </a:r>
          </a:p>
          <a:p>
            <a:r>
              <a:rPr lang="et-EE" dirty="0">
                <a:solidFill>
                  <a:schemeClr val="accent1"/>
                </a:solidFill>
              </a:rPr>
              <a:t>Sõidukijuhtide </a:t>
            </a:r>
            <a:r>
              <a:rPr lang="et-EE" dirty="0"/>
              <a:t>vastused ühtisid elanikkonna üldise teadlikkusega – kui õige vastuse andnute osakaal oli sõidukijuhtidest meest puhul elanikkonna keskmisega samal tasemel (õige vastuse andis 29% (+1%)), siis naiste puhul oluliselt kõrgem (õige vastuse andis 31% (+6%)).</a:t>
            </a:r>
          </a:p>
          <a:p>
            <a:endParaRPr lang="et-EE" dirty="0"/>
          </a:p>
          <a:p>
            <a:endParaRPr lang="et-EE" dirty="0"/>
          </a:p>
          <a:p>
            <a:endParaRPr lang="et-E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DBC8CE-829D-B941-B43B-99AF4F986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Sõiduki juhtimine joobes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373EC55-E4F8-DB4B-9574-F7D7B485500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Teadlikkus alkoholi mõjust (Slaid 20)</a:t>
            </a:r>
          </a:p>
        </p:txBody>
      </p:sp>
    </p:spTree>
    <p:extLst>
      <p:ext uri="{BB962C8B-B14F-4D97-AF65-F5344CB8AC3E}">
        <p14:creationId xmlns:p14="http://schemas.microsoft.com/office/powerpoint/2010/main" val="3923436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56A5F8-3261-6C4A-A2CF-CE6DC5657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960" y="457202"/>
            <a:ext cx="10051312" cy="425303"/>
          </a:xfrm>
        </p:spPr>
        <p:txBody>
          <a:bodyPr/>
          <a:lstStyle/>
          <a:p>
            <a:r>
              <a:rPr lang="et-EE" dirty="0"/>
              <a:t>Uuringu teemad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D85DF5-79FD-BF4E-B4FD-E65DCD9AD4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02488" y="1390705"/>
            <a:ext cx="4860000" cy="53588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dirty="0">
                <a:solidFill>
                  <a:schemeClr val="accent1"/>
                </a:solidFill>
              </a:rPr>
              <a:t>SÕIDUKIJUHTIDE TAUST</a:t>
            </a:r>
            <a:endParaRPr lang="et-EE" dirty="0"/>
          </a:p>
          <a:p>
            <a:r>
              <a:rPr lang="et-EE" dirty="0">
                <a:solidFill>
                  <a:srgbClr val="A01E28"/>
                </a:solidFill>
              </a:rPr>
              <a:t>Mootorsõiduki juhtimisõigus </a:t>
            </a:r>
            <a:r>
              <a:rPr lang="et-EE" dirty="0"/>
              <a:t>(küsimus T1 ja T2)</a:t>
            </a:r>
          </a:p>
          <a:p>
            <a:pPr lvl="1"/>
            <a:r>
              <a:rPr lang="et-EE" dirty="0"/>
              <a:t>Kilometraaž viimase 12 kuu jooksul (küsimus T3)</a:t>
            </a:r>
          </a:p>
          <a:p>
            <a:pPr lvl="1"/>
            <a:r>
              <a:rPr lang="et-EE" dirty="0"/>
              <a:t>Sõidukijuhi staaž (T4)</a:t>
            </a:r>
          </a:p>
          <a:p>
            <a:r>
              <a:rPr lang="et-EE" dirty="0">
                <a:solidFill>
                  <a:srgbClr val="A01E28"/>
                </a:solidFill>
              </a:rPr>
              <a:t>Töösõidud</a:t>
            </a:r>
            <a:r>
              <a:rPr lang="et-EE" dirty="0"/>
              <a:t> ja nende kilometraaž viimase 12 kuu jooksul (küsimus T5 ja T6)</a:t>
            </a:r>
            <a:endParaRPr lang="et-EE" dirty="0">
              <a:solidFill>
                <a:srgbClr val="A01E28"/>
              </a:solidFill>
            </a:endParaRPr>
          </a:p>
          <a:p>
            <a:pPr marL="0" indent="0">
              <a:buNone/>
            </a:pPr>
            <a:r>
              <a:rPr lang="et-EE" dirty="0">
                <a:solidFill>
                  <a:srgbClr val="A01E28"/>
                </a:solidFill>
              </a:rPr>
              <a:t>SÕIDUKIIRUSE VALIK</a:t>
            </a:r>
            <a:endParaRPr lang="et-EE" dirty="0"/>
          </a:p>
          <a:p>
            <a:r>
              <a:rPr lang="et-EE" dirty="0">
                <a:solidFill>
                  <a:srgbClr val="A01E28"/>
                </a:solidFill>
              </a:rPr>
              <a:t>Piirkiiruse ületamine</a:t>
            </a:r>
          </a:p>
          <a:p>
            <a:pPr lvl="1"/>
            <a:r>
              <a:rPr lang="et-EE" dirty="0"/>
              <a:t>Piirkiiruse ületamine (küsimus 4)</a:t>
            </a:r>
          </a:p>
          <a:p>
            <a:pPr lvl="2"/>
            <a:r>
              <a:rPr lang="et-EE" dirty="0"/>
              <a:t>Piirkiiruse jälgimise seade (küsimus 3)</a:t>
            </a:r>
          </a:p>
          <a:p>
            <a:pPr lvl="1"/>
            <a:r>
              <a:rPr lang="et-EE" dirty="0"/>
              <a:t>Piirkiiruse ületamise põhjused (küsimus 5)</a:t>
            </a:r>
          </a:p>
          <a:p>
            <a:pPr lvl="1"/>
            <a:r>
              <a:rPr lang="et-EE" dirty="0"/>
              <a:t>Piirkiiruse ületamise tõttu liiklusohtlikesse olukordadesse sattumine (küsimus 6)</a:t>
            </a:r>
          </a:p>
          <a:p>
            <a:r>
              <a:rPr lang="et-EE" dirty="0">
                <a:solidFill>
                  <a:srgbClr val="A01E28"/>
                </a:solidFill>
              </a:rPr>
              <a:t>Sõidukijuhtide käitumine ja teadlikkus </a:t>
            </a:r>
          </a:p>
          <a:p>
            <a:pPr lvl="1"/>
            <a:r>
              <a:rPr lang="et-EE" dirty="0"/>
              <a:t>Peatumine reguleerimata ülekäigurajal, kui jalakäija ootab kõnniteel sõidutee ületamise võimalust (küsimus 7)</a:t>
            </a:r>
          </a:p>
          <a:p>
            <a:pPr lvl="1"/>
            <a:r>
              <a:rPr lang="et-EE" dirty="0"/>
              <a:t>Teadlikkus peatumisteekonnast kuival ja märjal teekattel (küsimus 1 ja 2)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88B232-5537-494E-92DF-66E65C4EFB0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493800" y="1390705"/>
            <a:ext cx="4860000" cy="48859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sz="1300" dirty="0">
                <a:solidFill>
                  <a:schemeClr val="accent1"/>
                </a:solidFill>
              </a:rPr>
              <a:t>SÕIDUKI JOOBES JUHTIMINE </a:t>
            </a:r>
          </a:p>
          <a:p>
            <a:r>
              <a:rPr lang="et-EE" sz="1300" dirty="0">
                <a:solidFill>
                  <a:schemeClr val="accent1"/>
                </a:solidFill>
              </a:rPr>
              <a:t>Teadlikkus alkoholi mõjust </a:t>
            </a:r>
            <a:r>
              <a:rPr lang="et-EE" sz="1300" dirty="0"/>
              <a:t>(küsimus 18-19)</a:t>
            </a:r>
          </a:p>
          <a:p>
            <a:pPr lvl="1"/>
            <a:r>
              <a:rPr lang="et-EE" sz="1300" dirty="0"/>
              <a:t>Alkomeetri kasutamine (küsimus 20)</a:t>
            </a:r>
          </a:p>
          <a:p>
            <a:r>
              <a:rPr lang="et-EE" sz="1300" dirty="0" err="1">
                <a:solidFill>
                  <a:srgbClr val="A01E28"/>
                </a:solidFill>
              </a:rPr>
              <a:t>Alko</a:t>
            </a:r>
            <a:r>
              <a:rPr lang="et-EE" sz="1300" dirty="0">
                <a:solidFill>
                  <a:srgbClr val="A01E28"/>
                </a:solidFill>
              </a:rPr>
              <a:t>- ja </a:t>
            </a:r>
            <a:r>
              <a:rPr lang="et-EE" sz="1300" dirty="0" err="1">
                <a:solidFill>
                  <a:srgbClr val="A01E28"/>
                </a:solidFill>
              </a:rPr>
              <a:t>narkojoobes</a:t>
            </a:r>
            <a:r>
              <a:rPr lang="et-EE" sz="1300" dirty="0">
                <a:solidFill>
                  <a:srgbClr val="A01E28"/>
                </a:solidFill>
              </a:rPr>
              <a:t> sõiduki juhtimine</a:t>
            </a:r>
          </a:p>
          <a:p>
            <a:pPr lvl="1"/>
            <a:r>
              <a:rPr lang="et-EE" sz="1300" dirty="0" err="1"/>
              <a:t>Alko</a:t>
            </a:r>
            <a:r>
              <a:rPr lang="et-EE" sz="1300" dirty="0"/>
              <a:t>- ja </a:t>
            </a:r>
            <a:r>
              <a:rPr lang="et-EE" sz="1300" dirty="0" err="1"/>
              <a:t>narkojoobes</a:t>
            </a:r>
            <a:r>
              <a:rPr lang="et-EE" sz="1300" dirty="0"/>
              <a:t> juhiga sõidukis viibimine (küsimus 14)</a:t>
            </a:r>
          </a:p>
          <a:p>
            <a:pPr lvl="1"/>
            <a:r>
              <a:rPr lang="et-EE" sz="1300" dirty="0" err="1"/>
              <a:t>Alko</a:t>
            </a:r>
            <a:r>
              <a:rPr lang="et-EE" sz="1300" dirty="0"/>
              <a:t>- ja </a:t>
            </a:r>
            <a:r>
              <a:rPr lang="et-EE" sz="1300" dirty="0" err="1"/>
              <a:t>narkojoobes</a:t>
            </a:r>
            <a:r>
              <a:rPr lang="et-EE" sz="1300" dirty="0"/>
              <a:t> sõiduki juhtimine (küsimus 21)</a:t>
            </a:r>
          </a:p>
          <a:p>
            <a:pPr lvl="2"/>
            <a:r>
              <a:rPr lang="et-EE" sz="1300" dirty="0" err="1"/>
              <a:t>Alko</a:t>
            </a:r>
            <a:r>
              <a:rPr lang="et-EE" sz="1300" dirty="0"/>
              <a:t>- ja </a:t>
            </a:r>
            <a:r>
              <a:rPr lang="et-EE" sz="1300" dirty="0" err="1"/>
              <a:t>narkojoobes</a:t>
            </a:r>
            <a:r>
              <a:rPr lang="et-EE" sz="1300" dirty="0"/>
              <a:t> liiklusohtlikku olukorda sattumine (küsimus 22)</a:t>
            </a:r>
          </a:p>
          <a:p>
            <a:pPr lvl="2"/>
            <a:r>
              <a:rPr lang="et-EE" sz="1300" dirty="0"/>
              <a:t>Politsei poolt joobes sõidukijuhtimise kontrollimine (küsimus 23)</a:t>
            </a:r>
          </a:p>
          <a:p>
            <a:r>
              <a:rPr lang="et-EE" sz="1300" dirty="0" err="1">
                <a:solidFill>
                  <a:srgbClr val="A01E28"/>
                </a:solidFill>
              </a:rPr>
              <a:t>Alko</a:t>
            </a:r>
            <a:r>
              <a:rPr lang="et-EE" sz="1300" dirty="0">
                <a:solidFill>
                  <a:srgbClr val="A01E28"/>
                </a:solidFill>
              </a:rPr>
              <a:t>- ja </a:t>
            </a:r>
            <a:r>
              <a:rPr lang="et-EE" sz="1300" dirty="0" err="1">
                <a:solidFill>
                  <a:srgbClr val="A01E28"/>
                </a:solidFill>
              </a:rPr>
              <a:t>narkojoobes</a:t>
            </a:r>
            <a:r>
              <a:rPr lang="et-EE" sz="1300" dirty="0">
                <a:solidFill>
                  <a:srgbClr val="A01E28"/>
                </a:solidFill>
              </a:rPr>
              <a:t> sõidukijuhtide takistamine </a:t>
            </a:r>
          </a:p>
          <a:p>
            <a:pPr lvl="1"/>
            <a:r>
              <a:rPr lang="et-EE" sz="1300" dirty="0"/>
              <a:t>Joobes juhist teavitamine politseile (küsimus 15)</a:t>
            </a:r>
          </a:p>
          <a:p>
            <a:pPr lvl="1"/>
            <a:r>
              <a:rPr lang="et-EE" sz="1300" dirty="0"/>
              <a:t>Joobes juhi takistamine (küsimus 16 ja 17)</a:t>
            </a:r>
          </a:p>
          <a:p>
            <a:r>
              <a:rPr lang="et-EE" sz="1300" dirty="0">
                <a:solidFill>
                  <a:srgbClr val="A01E28"/>
                </a:solidFill>
              </a:rPr>
              <a:t>Joobes juhtimise kampaania </a:t>
            </a:r>
          </a:p>
          <a:p>
            <a:pPr lvl="1"/>
            <a:r>
              <a:rPr lang="et-EE" sz="1300" dirty="0"/>
              <a:t>Spontaanne kampaania märkamine ja kampaanialehe külastamine (küsimus 24-25, 29)</a:t>
            </a:r>
          </a:p>
          <a:p>
            <a:pPr lvl="1"/>
            <a:r>
              <a:rPr lang="et-EE" sz="1300" dirty="0"/>
              <a:t>Aidatud kampaania märkamine (küsimus 26-28) </a:t>
            </a:r>
            <a:endParaRPr lang="et-EE" sz="1300" dirty="0">
              <a:solidFill>
                <a:srgbClr val="A01E28"/>
              </a:solidFill>
            </a:endParaRPr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2856827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E7DC4-28D8-FA42-8E39-5D011A87D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Sõiduki juhtimine joobes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568FEE2-3A4A-554F-ACA8-E85A30EE904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Teadlikkus alkoholi mõjust</a:t>
            </a:r>
          </a:p>
        </p:txBody>
      </p:sp>
      <p:pic>
        <p:nvPicPr>
          <p:cNvPr id="6" name="Sisu kohatäide 5">
            <a:extLst>
              <a:ext uri="{FF2B5EF4-FFF2-40B4-BE49-F238E27FC236}">
                <a16:creationId xmlns:a16="http://schemas.microsoft.com/office/drawing/2014/main" id="{84F5B6B2-4301-9D9E-8628-AC69B5C6B61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09435" y="1533634"/>
            <a:ext cx="4645555" cy="4816257"/>
          </a:xfrm>
          <a:prstGeom prst="rect">
            <a:avLst/>
          </a:prstGeom>
        </p:spPr>
      </p:pic>
      <p:pic>
        <p:nvPicPr>
          <p:cNvPr id="11" name="Sisu kohatäide 10">
            <a:extLst>
              <a:ext uri="{FF2B5EF4-FFF2-40B4-BE49-F238E27FC236}">
                <a16:creationId xmlns:a16="http://schemas.microsoft.com/office/drawing/2014/main" id="{A5177C03-1045-23BB-1C0A-79CB26F62FAB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6601354" y="1533634"/>
            <a:ext cx="4645555" cy="481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561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E7DC4-28D8-FA42-8E39-5D011A87D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Sõiduki juhtimine joobes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23A01A-4B5B-4849-A121-04BF71413C6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t-EE" dirty="0">
                <a:solidFill>
                  <a:schemeClr val="accent1"/>
                </a:solidFill>
              </a:rPr>
              <a:t>Alkomeetrit kasutab 22% sõidukijuhtidest</a:t>
            </a:r>
            <a:r>
              <a:rPr lang="et-EE" dirty="0"/>
              <a:t>; sagedamini mehed, kuni 35-aastased, eestikeelsed, piirkonniti Põhja- ja Lääne-Eesti sõidukijuhid, samuti kiiruseületajad.</a:t>
            </a:r>
          </a:p>
          <a:p>
            <a:r>
              <a:rPr lang="et-EE" dirty="0"/>
              <a:t>Alkomeetri kasutajate osakaal pole aastaga oluliselt muutunud.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568FEE2-3A4A-554F-ACA8-E85A30EE904E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noFill/>
        </p:spPr>
        <p:txBody>
          <a:bodyPr/>
          <a:lstStyle/>
          <a:p>
            <a:r>
              <a:rPr lang="et-EE" dirty="0">
                <a:solidFill>
                  <a:schemeClr val="accent1"/>
                </a:solidFill>
              </a:rPr>
              <a:t>Teadlikkus alkoholi mõjust – alkomeetri kasutamine</a:t>
            </a:r>
          </a:p>
        </p:txBody>
      </p:sp>
      <p:pic>
        <p:nvPicPr>
          <p:cNvPr id="7" name="Sisu kohatäide 6">
            <a:extLst>
              <a:ext uri="{FF2B5EF4-FFF2-40B4-BE49-F238E27FC236}">
                <a16:creationId xmlns:a16="http://schemas.microsoft.com/office/drawing/2014/main" id="{80BD2A2F-CE07-82A7-8D35-300FDA8924E7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6601354" y="1533634"/>
            <a:ext cx="4645555" cy="481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749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22A653-7424-844C-BFF2-A1D3AD93F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Sõiduki juhtimine joobes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330390B-DF0A-254C-A36D-8CB736C7071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Alko- ja narkojoobes sõidukis viibimine ja sõiduki juhtimine</a:t>
            </a:r>
          </a:p>
          <a:p>
            <a:endParaRPr lang="et-EE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52FAA013-3F2A-E040-9613-0F7DB1700A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02488" y="1499191"/>
            <a:ext cx="4860000" cy="5358809"/>
          </a:xfrm>
        </p:spPr>
        <p:txBody>
          <a:bodyPr>
            <a:normAutofit/>
          </a:bodyPr>
          <a:lstStyle/>
          <a:p>
            <a:r>
              <a:rPr lang="et-EE" dirty="0"/>
              <a:t>Sõidukis, mille </a:t>
            </a:r>
            <a:r>
              <a:rPr lang="et-EE" dirty="0">
                <a:solidFill>
                  <a:schemeClr val="accent1"/>
                </a:solidFill>
              </a:rPr>
              <a:t>juht on olnud </a:t>
            </a:r>
            <a:r>
              <a:rPr lang="et-EE" dirty="0" err="1">
                <a:solidFill>
                  <a:schemeClr val="accent1"/>
                </a:solidFill>
              </a:rPr>
              <a:t>alko</a:t>
            </a:r>
            <a:r>
              <a:rPr lang="et-EE" dirty="0">
                <a:solidFill>
                  <a:schemeClr val="accent1"/>
                </a:solidFill>
              </a:rPr>
              <a:t>- või narkojoobes, on viibinud </a:t>
            </a:r>
            <a:r>
              <a:rPr lang="et-EE" dirty="0"/>
              <a:t>viimase 12 kuu jooksul </a:t>
            </a:r>
            <a:r>
              <a:rPr lang="et-EE" dirty="0">
                <a:solidFill>
                  <a:schemeClr val="accent1"/>
                </a:solidFill>
              </a:rPr>
              <a:t>3,8% </a:t>
            </a:r>
            <a:r>
              <a:rPr lang="et-EE" dirty="0"/>
              <a:t>Eesti vähemalt 15-aastasest elanikkonnast, s.o 95% tõenäosusega </a:t>
            </a:r>
            <a:r>
              <a:rPr lang="et-EE" dirty="0">
                <a:solidFill>
                  <a:schemeClr val="accent1"/>
                </a:solidFill>
              </a:rPr>
              <a:t>31 – 52 tuhat elanikku, </a:t>
            </a:r>
            <a:r>
              <a:rPr lang="et-EE" dirty="0"/>
              <a:t>s.h pea pooled neist on viibinud joobes juhiga sõidukis korduvalt. Võrreldes eelmiste aastatega on joobes juhiga samas sõidukis viibinute osakaal veidi tõusnud, olles siiski madalamal tasemel kui enne 2019. aastat.</a:t>
            </a:r>
          </a:p>
          <a:p>
            <a:r>
              <a:rPr lang="et-EE" dirty="0"/>
              <a:t>Sõidukis, mille juht on olnud </a:t>
            </a:r>
            <a:r>
              <a:rPr lang="et-EE" dirty="0" err="1"/>
              <a:t>alko</a:t>
            </a:r>
            <a:r>
              <a:rPr lang="et-EE" dirty="0"/>
              <a:t>- või narkojoobes, on viibinud sagedamini kuni 25-aastased ja tallinlased (Slaid 23).</a:t>
            </a:r>
          </a:p>
          <a:p>
            <a:r>
              <a:rPr lang="et-EE" dirty="0">
                <a:solidFill>
                  <a:schemeClr val="accent1"/>
                </a:solidFill>
              </a:rPr>
              <a:t>Alko- või narkojoobes on juhtinud sõidukit </a:t>
            </a:r>
            <a:r>
              <a:rPr lang="et-EE" dirty="0"/>
              <a:t>viimase 12 kuu jooksul </a:t>
            </a:r>
            <a:r>
              <a:rPr lang="et-EE" dirty="0">
                <a:solidFill>
                  <a:schemeClr val="accent1"/>
                </a:solidFill>
              </a:rPr>
              <a:t>1,4%, </a:t>
            </a:r>
            <a:r>
              <a:rPr lang="et-EE" dirty="0"/>
              <a:t>Eesti vähemalt 15-aastastest viimase 12 kuu jooksul mootorsõidukit juhtinutest, s.o 95% tõenäosusega </a:t>
            </a:r>
            <a:r>
              <a:rPr lang="et-EE" dirty="0">
                <a:solidFill>
                  <a:schemeClr val="accent1"/>
                </a:solidFill>
              </a:rPr>
              <a:t> 8 - 22 tuhat elanikku</a:t>
            </a:r>
            <a:r>
              <a:rPr lang="et-EE" dirty="0"/>
              <a:t>. Ligi neljandik neist on juhtinud sõidukit joobes enam kui ühel korral. Joobes sõidukit juhtinute osakaal sõidukijuhtide seas on vaadeldava aja madalaim.</a:t>
            </a:r>
          </a:p>
          <a:p>
            <a:r>
              <a:rPr lang="et-EE" dirty="0"/>
              <a:t>Joobes sõidukit juhtinute seas on sagedamini 25-34-aastaseid ja Lääne-Eesti elanikke (Slaid 23).</a:t>
            </a:r>
          </a:p>
          <a:p>
            <a:r>
              <a:rPr lang="et-EE" dirty="0"/>
              <a:t>Viimase 12 kuu jooksul ei ole liiklusohtlikku olukorda või liiklusõnnetusse alkoholi või narkootilise aine mõju all juhtides sattunud ükski sõidukijuht, 2021. aastal oli neid 8% ja 2020. aastal 22%.</a:t>
            </a:r>
          </a:p>
          <a:p>
            <a:endParaRPr lang="et-EE" dirty="0"/>
          </a:p>
        </p:txBody>
      </p:sp>
      <p:pic>
        <p:nvPicPr>
          <p:cNvPr id="7" name="Sisu kohatäide 6">
            <a:extLst>
              <a:ext uri="{FF2B5EF4-FFF2-40B4-BE49-F238E27FC236}">
                <a16:creationId xmlns:a16="http://schemas.microsoft.com/office/drawing/2014/main" id="{6729D73B-EAB2-865D-AD6B-D234133113E3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6528640" y="1498600"/>
            <a:ext cx="4790982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8362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isu kohatäide 12">
            <a:extLst>
              <a:ext uri="{FF2B5EF4-FFF2-40B4-BE49-F238E27FC236}">
                <a16:creationId xmlns:a16="http://schemas.microsoft.com/office/drawing/2014/main" id="{DBA607BE-AA67-D0CC-CBD5-0C4EEE99913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21035" y="1612888"/>
            <a:ext cx="4822354" cy="4657748"/>
          </a:xfrm>
          <a:prstGeom prst="rect">
            <a:avLst/>
          </a:prstGeom>
        </p:spPr>
      </p:pic>
      <p:pic>
        <p:nvPicPr>
          <p:cNvPr id="14" name="Sisu kohatäide 11">
            <a:extLst>
              <a:ext uri="{FF2B5EF4-FFF2-40B4-BE49-F238E27FC236}">
                <a16:creationId xmlns:a16="http://schemas.microsoft.com/office/drawing/2014/main" id="{D8F8FEC8-ACD2-EC76-47F2-663900290451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6512954" y="1612888"/>
            <a:ext cx="4822354" cy="46577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3376F1-6C6B-874E-9FBB-6494CC9DE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Sõiduki juhtimine joobes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4AA279-C633-844C-A5B9-619037A76691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noFill/>
        </p:spPr>
        <p:txBody>
          <a:bodyPr/>
          <a:lstStyle/>
          <a:p>
            <a:r>
              <a:rPr lang="et-EE" dirty="0" err="1"/>
              <a:t>Alko</a:t>
            </a:r>
            <a:r>
              <a:rPr lang="et-EE" dirty="0"/>
              <a:t>- ja </a:t>
            </a:r>
            <a:r>
              <a:rPr lang="et-EE" dirty="0" err="1"/>
              <a:t>narkojoobes</a:t>
            </a:r>
            <a:r>
              <a:rPr lang="et-EE" dirty="0"/>
              <a:t> sõidukis viibijad ja sõiduki juhtijad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8F56540-669F-AD47-93E4-D18B1DA6F4A1}"/>
              </a:ext>
            </a:extLst>
          </p:cNvPr>
          <p:cNvCxnSpPr>
            <a:cxnSpLocks/>
          </p:cNvCxnSpPr>
          <p:nvPr/>
        </p:nvCxnSpPr>
        <p:spPr>
          <a:xfrm>
            <a:off x="3193541" y="1919671"/>
            <a:ext cx="0" cy="4529271"/>
          </a:xfrm>
          <a:prstGeom prst="line">
            <a:avLst/>
          </a:prstGeom>
          <a:ln>
            <a:solidFill>
              <a:schemeClr val="accent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C27D6BD-F53B-B044-9E67-AEC7A9EA6CC6}"/>
              </a:ext>
            </a:extLst>
          </p:cNvPr>
          <p:cNvCxnSpPr>
            <a:cxnSpLocks/>
          </p:cNvCxnSpPr>
          <p:nvPr/>
        </p:nvCxnSpPr>
        <p:spPr>
          <a:xfrm>
            <a:off x="8075406" y="1919671"/>
            <a:ext cx="0" cy="4575765"/>
          </a:xfrm>
          <a:prstGeom prst="line">
            <a:avLst/>
          </a:prstGeom>
          <a:ln>
            <a:solidFill>
              <a:schemeClr val="accent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593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3F365-9F9B-464D-875B-E2D010541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Sõiduki juhtimine joobes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3B3A7-409D-AB4D-82EB-882EA756457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t-EE" dirty="0">
                <a:solidFill>
                  <a:schemeClr val="accent1"/>
                </a:solidFill>
              </a:rPr>
              <a:t>57% sõidukijuhtidest on viimase 12 kuu jooksul politsei poolt peatatud, et kontrollida nende võimalikku joobes sõidukijuhtimist</a:t>
            </a:r>
            <a:r>
              <a:rPr lang="et-EE" dirty="0"/>
              <a:t>, s.h 31% on kontrollitud korduvalt.</a:t>
            </a:r>
          </a:p>
          <a:p>
            <a:r>
              <a:rPr lang="et-EE" dirty="0"/>
              <a:t>Eelmistel aastatel puutus joobes sõidukijuhi kontrolliga kokku pea samavõrd sõidukijuhte, s.h oli kokkupuude valdavalt korduv.</a:t>
            </a:r>
          </a:p>
          <a:p>
            <a:r>
              <a:rPr lang="et-EE" dirty="0"/>
              <a:t>Sagedamini on kontrollitud mehi ja maapiirkondade sõidukijuhte.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5AD352B-8EEB-0441-9697-51081263289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Politsei poolt joobes sõidukijuhtimise kontrollimine</a:t>
            </a:r>
          </a:p>
        </p:txBody>
      </p:sp>
      <p:pic>
        <p:nvPicPr>
          <p:cNvPr id="8" name="Sisu kohatäide 7">
            <a:extLst>
              <a:ext uri="{FF2B5EF4-FFF2-40B4-BE49-F238E27FC236}">
                <a16:creationId xmlns:a16="http://schemas.microsoft.com/office/drawing/2014/main" id="{B3E060D4-408A-E837-3218-98852CA8999F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6601354" y="1533634"/>
            <a:ext cx="4645555" cy="481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100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DBC8CE-829D-B941-B43B-99AF4F986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Sõiduki juhtimine joobes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373EC55-E4F8-DB4B-9574-F7D7B485500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Alko- ja narkojoobes sõidukijuhtide takistamine – teavitamine politseile (Slaid 26)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73B090-A450-D74E-AD4F-685211A8EDA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t-EE" dirty="0">
                <a:solidFill>
                  <a:srgbClr val="A01E28"/>
                </a:solidFill>
              </a:rPr>
              <a:t>Alko- või narkojoobes juhist oleks valmis politseile teada andma 67% elanikkonnast tingimusteta, 17%-l on küll põhimõtteline valmisolek teavitamiseks, kuid nad jätaksid selle tegemata juhul, kui tegu oleks enda tuttavaga. Seega oleks </a:t>
            </a:r>
            <a:r>
              <a:rPr lang="et-EE" dirty="0" err="1">
                <a:solidFill>
                  <a:srgbClr val="A01E28"/>
                </a:solidFill>
              </a:rPr>
              <a:t>teavitajaid</a:t>
            </a:r>
            <a:r>
              <a:rPr lang="et-EE" dirty="0">
                <a:solidFill>
                  <a:srgbClr val="A01E28"/>
                </a:solidFill>
              </a:rPr>
              <a:t> kokku 83%, sõidukijuhtide seas on </a:t>
            </a:r>
            <a:r>
              <a:rPr lang="et-EE" dirty="0" err="1">
                <a:solidFill>
                  <a:srgbClr val="A01E28"/>
                </a:solidFill>
              </a:rPr>
              <a:t>teavitajaid</a:t>
            </a:r>
            <a:r>
              <a:rPr lang="et-EE" dirty="0">
                <a:solidFill>
                  <a:srgbClr val="A01E28"/>
                </a:solidFill>
              </a:rPr>
              <a:t> kokku 84%. </a:t>
            </a:r>
            <a:r>
              <a:rPr lang="et-EE" dirty="0"/>
              <a:t>Joobes juhist ei annaks politseile teada 6% elanikest ja kümnendik ei tea, kuidas nad antud olukorras käituksid. </a:t>
            </a:r>
          </a:p>
          <a:p>
            <a:r>
              <a:rPr lang="et-EE" dirty="0"/>
              <a:t>Tõenäoliste </a:t>
            </a:r>
            <a:r>
              <a:rPr lang="et-EE" dirty="0" err="1"/>
              <a:t>teavitajate</a:t>
            </a:r>
            <a:r>
              <a:rPr lang="et-EE" dirty="0"/>
              <a:t> osakaal on tasapisi tõusnud, sõidukijuhtide seas pigem jäänud samale tasemele.</a:t>
            </a:r>
          </a:p>
          <a:p>
            <a:r>
              <a:rPr lang="et-EE" dirty="0"/>
              <a:t>Kõigist joobes juhtidest annaks politseile teada sagedamini naised.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2041894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DBC8CE-829D-B941-B43B-99AF4F986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Sõiduki juhtimine joobes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373EC55-E4F8-DB4B-9574-F7D7B485500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 err="1"/>
              <a:t>Alko</a:t>
            </a:r>
            <a:r>
              <a:rPr lang="et-EE" dirty="0"/>
              <a:t>- ja </a:t>
            </a:r>
            <a:r>
              <a:rPr lang="et-EE" dirty="0" err="1"/>
              <a:t>narkojoobes</a:t>
            </a:r>
            <a:r>
              <a:rPr lang="et-EE" dirty="0"/>
              <a:t> sõidukijuhtide takistamine – teavitamine politseile</a:t>
            </a:r>
          </a:p>
        </p:txBody>
      </p:sp>
      <p:pic>
        <p:nvPicPr>
          <p:cNvPr id="6" name="Sisu kohatäide 5">
            <a:extLst>
              <a:ext uri="{FF2B5EF4-FFF2-40B4-BE49-F238E27FC236}">
                <a16:creationId xmlns:a16="http://schemas.microsoft.com/office/drawing/2014/main" id="{4227DC50-D037-D1B0-0F99-99F0BE6DDF7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63890" y="1498600"/>
            <a:ext cx="9927770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7760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DBC8CE-829D-B941-B43B-99AF4F986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Sõiduki juhtimine joobes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373EC55-E4F8-DB4B-9574-F7D7B485500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Alko- ja narkojoobes sõidukijuhtide takistamine (Slaid 28)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73B090-A450-D74E-AD4F-685211A8EDA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t-EE" dirty="0"/>
              <a:t>Analoogne joobes juhist politseile teavitamisele on elanikkonna jagunemine ka tõenäolise joobes juhi takistamise püüdluse osas – 66% püüaks takistada kõiki ja 22% vaid oma tuttavaid. Seega on </a:t>
            </a:r>
            <a:r>
              <a:rPr lang="et-EE" dirty="0">
                <a:solidFill>
                  <a:schemeClr val="accent1"/>
                </a:solidFill>
              </a:rPr>
              <a:t>88</a:t>
            </a:r>
            <a:r>
              <a:rPr lang="et-EE" dirty="0">
                <a:solidFill>
                  <a:srgbClr val="A01E28"/>
                </a:solidFill>
              </a:rPr>
              <a:t>% elanikkonnast valmis takistama joobes inimest sõiduki rooli minemast. </a:t>
            </a:r>
            <a:r>
              <a:rPr lang="et-EE" dirty="0"/>
              <a:t>Takistada pole proovinud või vajadust olnud 7% elanikkonnast ja 4% ei soovinud vastata. </a:t>
            </a:r>
          </a:p>
          <a:p>
            <a:r>
              <a:rPr lang="et-EE" dirty="0"/>
              <a:t>Aastatega on takistada püüdjate osakaal tasapisi kasvanud</a:t>
            </a:r>
          </a:p>
          <a:p>
            <a:r>
              <a:rPr lang="et-EE" dirty="0"/>
              <a:t>Sõidukijuhtide valmisolek joobes juhti takistada on veidi kõrgem kui elanikkonnas keskmiselt (+2%), lisaks on viimastel aastatel taas suurenenud nende osakaal, kes oleks valmis takistama kõiki, mitte ainult oma tuttavaid, kuigi </a:t>
            </a:r>
            <a:r>
              <a:rPr lang="et-EE" dirty="0" err="1"/>
              <a:t>teavitajate</a:t>
            </a:r>
            <a:r>
              <a:rPr lang="et-EE" dirty="0"/>
              <a:t> osakaal tervikuna pole oluliselt muutunud.</a:t>
            </a:r>
          </a:p>
          <a:p>
            <a:pPr marL="0" indent="0">
              <a:buNone/>
            </a:pPr>
            <a:endParaRPr lang="et-EE" dirty="0"/>
          </a:p>
          <a:p>
            <a:r>
              <a:rPr lang="et-EE" dirty="0">
                <a:solidFill>
                  <a:srgbClr val="A01E28"/>
                </a:solidFill>
              </a:rPr>
              <a:t>Reaalselt on joobes juhti takistanud või püüdnud takistada 43% elanikkonnast</a:t>
            </a:r>
            <a:r>
              <a:rPr lang="et-EE" dirty="0"/>
              <a:t>, s.h võõraid on valmis takistama 14%.</a:t>
            </a:r>
          </a:p>
          <a:p>
            <a:r>
              <a:rPr lang="et-EE" dirty="0"/>
              <a:t>Takistanute osakaal pole aastatega oluliselt muutunud.</a:t>
            </a:r>
          </a:p>
          <a:p>
            <a:r>
              <a:rPr lang="et-EE" dirty="0"/>
              <a:t>Sagedamini on takistanud või püüdnud takistada joobes inimest autorooli istuma kuni 25-aastased, eestlased ja maapiirkondade elanikud.</a:t>
            </a:r>
          </a:p>
          <a:p>
            <a:r>
              <a:rPr lang="et-EE" dirty="0"/>
              <a:t>Sõidukijuhtidest on ka reaalselt joobes juhti takistanud 44%, samas on see näitaja aastatega vähenemas.</a:t>
            </a:r>
          </a:p>
          <a:p>
            <a:endParaRPr lang="et-EE" dirty="0"/>
          </a:p>
          <a:p>
            <a:endParaRPr lang="et-EE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2394603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6EF58-9CF0-F84A-AB1D-A5537D1B8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Sõiduki juhtimine joobes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B9D06B5-5985-C14B-A479-8A895573EA7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 err="1"/>
              <a:t>Alko</a:t>
            </a:r>
            <a:r>
              <a:rPr lang="et-EE" dirty="0"/>
              <a:t>- ja </a:t>
            </a:r>
            <a:r>
              <a:rPr lang="et-EE" dirty="0" err="1"/>
              <a:t>narkojoobes</a:t>
            </a:r>
            <a:r>
              <a:rPr lang="et-EE" dirty="0"/>
              <a:t> sõidukijuhtide takistamine</a:t>
            </a:r>
          </a:p>
        </p:txBody>
      </p:sp>
      <p:pic>
        <p:nvPicPr>
          <p:cNvPr id="6" name="Sisu kohatäide 5">
            <a:extLst>
              <a:ext uri="{FF2B5EF4-FFF2-40B4-BE49-F238E27FC236}">
                <a16:creationId xmlns:a16="http://schemas.microsoft.com/office/drawing/2014/main" id="{92A6B5E2-E646-41AE-53A5-63CEE0FFBEE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05948" y="1498600"/>
            <a:ext cx="4652529" cy="4886325"/>
          </a:xfrm>
          <a:prstGeom prst="rect">
            <a:avLst/>
          </a:prstGeom>
        </p:spPr>
      </p:pic>
      <p:pic>
        <p:nvPicPr>
          <p:cNvPr id="9" name="Sisu kohatäide 8">
            <a:extLst>
              <a:ext uri="{FF2B5EF4-FFF2-40B4-BE49-F238E27FC236}">
                <a16:creationId xmlns:a16="http://schemas.microsoft.com/office/drawing/2014/main" id="{2E0C9EE2-F2EF-699E-93D7-399FF7AB6304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6528699" y="1498600"/>
            <a:ext cx="4790865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864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DBC8CE-829D-B941-B43B-99AF4F986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Sõiduki juhtimine joobes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373EC55-E4F8-DB4B-9574-F7D7B485500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Joobes juhtimise kampaania – spontaanne märkamine ja kodulehe külastamine (Slaid 31-32)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73B090-A450-D74E-AD4F-685211A8EDA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t-EE" dirty="0">
                <a:solidFill>
                  <a:srgbClr val="A01E28"/>
                </a:solidFill>
              </a:rPr>
              <a:t>Sel aastal arvas joobes juhtimise liiklusohutuskampaaniat “Sul on selgroogu!“ märganud olevat 55% elanikkonnast (spontaanne märkamine), sõidukijuhtidest arvas antud kampaaniat näinud olevat 58% </a:t>
            </a:r>
            <a:r>
              <a:rPr lang="et-EE" dirty="0"/>
              <a:t>(Slaid 31).</a:t>
            </a:r>
          </a:p>
          <a:p>
            <a:r>
              <a:rPr lang="et-EE" dirty="0"/>
              <a:t>Keskmisest enam arvasid seda kampaaniat näinud olevat kuni 34-aastased, eestlased ja maapiirkondade elanikud; keskmisest vähem aga üle 50-aastased ja mitte-eestlased, Ida-Virumaa elanikud (Slaid 32). </a:t>
            </a:r>
          </a:p>
          <a:p>
            <a:endParaRPr lang="et-EE" dirty="0"/>
          </a:p>
          <a:p>
            <a:r>
              <a:rPr lang="et-EE" dirty="0"/>
              <a:t>Iga kampaaniat märganud inimene märkas seda keskmiselt 1,8-s erinevas teabekanalis. Kampaania märkamise peamisteks kanaliteks peeti plakateid teede/tänavate ääres (33%) ja televisiooni (28%). Oluliselt harvemini arvati kampaaniat märgatud olevat internetist, raadiost, trükimeedias kui ka plakatitel tanklates (kümnendik või vähem elanikkonnast) (Slaid 31).</a:t>
            </a:r>
          </a:p>
          <a:p>
            <a:r>
              <a:rPr lang="et-EE" dirty="0"/>
              <a:t>Sõidukijuhid märkasid kampaaniat kõigis teabekanalites pea samavõrd kui elanikkond tervikuna.</a:t>
            </a:r>
          </a:p>
          <a:p>
            <a:endParaRPr lang="et-EE" dirty="0"/>
          </a:p>
          <a:p>
            <a:r>
              <a:rPr lang="et-EE" dirty="0">
                <a:solidFill>
                  <a:schemeClr val="accent1"/>
                </a:solidFill>
              </a:rPr>
              <a:t>Kampaanialehte selgroog.ee on külastanud 1,3% Eesti vähemalt 15-aastasest elanikkonnast, s.o 95% tõenäosusega        6 900 – 22 500 elanikku </a:t>
            </a:r>
            <a:r>
              <a:rPr lang="et-EE" dirty="0"/>
              <a:t>(ca 2000 elanikku enam eelmise aastaga võrreldes). Ka sõidukijuhtidest on vastavat kampaanialehte külastanud 1,5%. </a:t>
            </a:r>
          </a:p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052268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365942-B2C3-6242-8EAC-D7B65DE55F1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Üldkogum</a:t>
            </a:r>
            <a:r>
              <a:rPr lang="en-GB" dirty="0"/>
              <a:t>: </a:t>
            </a:r>
            <a:r>
              <a:rPr lang="en-GB" dirty="0" err="1"/>
              <a:t>üle</a:t>
            </a:r>
            <a:r>
              <a:rPr lang="en-GB" dirty="0"/>
              <a:t> 15-aastane </a:t>
            </a:r>
            <a:r>
              <a:rPr lang="en-GB" dirty="0" err="1"/>
              <a:t>Eesti</a:t>
            </a:r>
            <a:r>
              <a:rPr lang="en-GB" dirty="0"/>
              <a:t> </a:t>
            </a:r>
            <a:r>
              <a:rPr lang="en-GB" dirty="0" err="1"/>
              <a:t>elanikkond</a:t>
            </a:r>
            <a:r>
              <a:rPr lang="en-GB" dirty="0"/>
              <a:t> (</a:t>
            </a:r>
            <a:r>
              <a:rPr lang="en-GB" dirty="0" err="1"/>
              <a:t>Eesti</a:t>
            </a:r>
            <a:r>
              <a:rPr lang="en-GB" dirty="0"/>
              <a:t> </a:t>
            </a:r>
            <a:r>
              <a:rPr lang="en-GB" dirty="0" err="1"/>
              <a:t>Statistikaameti</a:t>
            </a:r>
            <a:r>
              <a:rPr lang="en-GB" dirty="0"/>
              <a:t> </a:t>
            </a:r>
            <a:r>
              <a:rPr lang="en-GB" dirty="0" err="1"/>
              <a:t>andemetel</a:t>
            </a:r>
            <a:r>
              <a:rPr lang="en-GB" dirty="0"/>
              <a:t>) </a:t>
            </a:r>
          </a:p>
          <a:p>
            <a:r>
              <a:rPr lang="en-GB" dirty="0" err="1"/>
              <a:t>Meetod</a:t>
            </a:r>
            <a:r>
              <a:rPr lang="en-GB" dirty="0"/>
              <a:t>: </a:t>
            </a:r>
            <a:r>
              <a:rPr lang="en-GB" dirty="0" err="1"/>
              <a:t>Omnibuss</a:t>
            </a:r>
            <a:r>
              <a:rPr lang="en-GB" dirty="0"/>
              <a:t> (50% </a:t>
            </a:r>
            <a:r>
              <a:rPr lang="en-GB" dirty="0" err="1"/>
              <a:t>telefoni-intervjuud</a:t>
            </a:r>
            <a:r>
              <a:rPr lang="en-GB" dirty="0"/>
              <a:t>, 50% </a:t>
            </a:r>
            <a:r>
              <a:rPr lang="en-GB" dirty="0" err="1"/>
              <a:t>Turu-uuringute</a:t>
            </a:r>
            <a:r>
              <a:rPr lang="en-GB" dirty="0"/>
              <a:t> AS </a:t>
            </a:r>
            <a:r>
              <a:rPr lang="en-GB" dirty="0" err="1"/>
              <a:t>veebipaneel</a:t>
            </a:r>
            <a:r>
              <a:rPr lang="en-GB" dirty="0"/>
              <a:t>).</a:t>
            </a:r>
          </a:p>
          <a:p>
            <a:r>
              <a:rPr lang="en-GB" dirty="0" err="1"/>
              <a:t>Valimi</a:t>
            </a:r>
            <a:r>
              <a:rPr lang="en-GB" dirty="0"/>
              <a:t> </a:t>
            </a:r>
            <a:r>
              <a:rPr lang="en-GB" dirty="0" err="1"/>
              <a:t>koostamine</a:t>
            </a:r>
            <a:r>
              <a:rPr lang="en-GB" dirty="0"/>
              <a:t>: </a:t>
            </a:r>
            <a:r>
              <a:rPr lang="en-GB" dirty="0" err="1"/>
              <a:t>kasutati</a:t>
            </a:r>
            <a:r>
              <a:rPr lang="en-GB" dirty="0"/>
              <a:t> </a:t>
            </a:r>
            <a:r>
              <a:rPr lang="en-GB" dirty="0" err="1"/>
              <a:t>üldkogumi</a:t>
            </a:r>
            <a:r>
              <a:rPr lang="en-GB" dirty="0"/>
              <a:t> </a:t>
            </a:r>
            <a:r>
              <a:rPr lang="en-GB" dirty="0" err="1"/>
              <a:t>proportsionaalset</a:t>
            </a:r>
            <a:r>
              <a:rPr lang="en-GB" dirty="0"/>
              <a:t> </a:t>
            </a:r>
            <a:r>
              <a:rPr lang="en-GB" dirty="0" err="1"/>
              <a:t>mudelit</a:t>
            </a:r>
            <a:r>
              <a:rPr lang="en-GB" dirty="0"/>
              <a:t>, </a:t>
            </a:r>
            <a:r>
              <a:rPr lang="en-GB" dirty="0" err="1"/>
              <a:t>hiljem</a:t>
            </a:r>
            <a:r>
              <a:rPr lang="en-GB" dirty="0"/>
              <a:t> </a:t>
            </a:r>
            <a:r>
              <a:rPr lang="en-GB" dirty="0" err="1"/>
              <a:t>tulemused</a:t>
            </a:r>
            <a:r>
              <a:rPr lang="en-GB" dirty="0"/>
              <a:t> </a:t>
            </a:r>
            <a:r>
              <a:rPr lang="en-GB" dirty="0" err="1"/>
              <a:t>kaaluti</a:t>
            </a:r>
            <a:r>
              <a:rPr lang="en-GB" dirty="0"/>
              <a:t> </a:t>
            </a:r>
            <a:r>
              <a:rPr lang="en-GB" dirty="0" err="1"/>
              <a:t>üldkogumile</a:t>
            </a:r>
            <a:r>
              <a:rPr lang="en-GB" dirty="0"/>
              <a:t> </a:t>
            </a:r>
            <a:r>
              <a:rPr lang="en-GB" dirty="0" err="1"/>
              <a:t>vastavaks</a:t>
            </a:r>
            <a:r>
              <a:rPr lang="en-GB" dirty="0"/>
              <a:t> </a:t>
            </a:r>
            <a:r>
              <a:rPr lang="en-GB" dirty="0" err="1"/>
              <a:t>soo</a:t>
            </a:r>
            <a:r>
              <a:rPr lang="en-GB" dirty="0"/>
              <a:t>, </a:t>
            </a:r>
            <a:r>
              <a:rPr lang="en-GB" dirty="0" err="1"/>
              <a:t>vanusegruppide</a:t>
            </a:r>
            <a:r>
              <a:rPr lang="en-GB" dirty="0"/>
              <a:t>, </a:t>
            </a:r>
            <a:r>
              <a:rPr lang="en-GB" dirty="0" err="1"/>
              <a:t>rahvuse</a:t>
            </a:r>
            <a:r>
              <a:rPr lang="en-GB" dirty="0"/>
              <a:t>, </a:t>
            </a:r>
            <a:r>
              <a:rPr lang="en-GB" dirty="0" err="1"/>
              <a:t>hariduse</a:t>
            </a:r>
            <a:r>
              <a:rPr lang="en-GB" dirty="0"/>
              <a:t>, </a:t>
            </a:r>
            <a:r>
              <a:rPr lang="en-GB" dirty="0" err="1"/>
              <a:t>piirkonna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asulatüübi</a:t>
            </a:r>
            <a:r>
              <a:rPr lang="en-GB" dirty="0"/>
              <a:t> </a:t>
            </a:r>
            <a:r>
              <a:rPr lang="en-GB" dirty="0" err="1"/>
              <a:t>järgi</a:t>
            </a:r>
            <a:r>
              <a:rPr lang="en-GB" dirty="0"/>
              <a:t>. </a:t>
            </a:r>
          </a:p>
          <a:p>
            <a:r>
              <a:rPr lang="en-GB" dirty="0" err="1"/>
              <a:t>Planeeritud</a:t>
            </a:r>
            <a:r>
              <a:rPr lang="en-GB" dirty="0"/>
              <a:t> </a:t>
            </a:r>
            <a:r>
              <a:rPr lang="en-GB" dirty="0" err="1"/>
              <a:t>valim</a:t>
            </a:r>
            <a:r>
              <a:rPr lang="en-GB" dirty="0"/>
              <a:t>: 1000</a:t>
            </a:r>
          </a:p>
          <a:p>
            <a:r>
              <a:rPr lang="en-GB" dirty="0" err="1"/>
              <a:t>Valimiviga</a:t>
            </a:r>
            <a:r>
              <a:rPr lang="en-GB" dirty="0"/>
              <a:t>: 1000 </a:t>
            </a:r>
            <a:r>
              <a:rPr lang="en-GB" dirty="0" err="1"/>
              <a:t>vastaja</a:t>
            </a:r>
            <a:r>
              <a:rPr lang="en-GB" dirty="0"/>
              <a:t> </a:t>
            </a:r>
            <a:r>
              <a:rPr lang="en-GB" dirty="0" err="1"/>
              <a:t>puhul</a:t>
            </a:r>
            <a:r>
              <a:rPr lang="en-GB" dirty="0"/>
              <a:t> ±3,1%, </a:t>
            </a:r>
            <a:r>
              <a:rPr lang="en-GB" dirty="0" err="1"/>
              <a:t>väiksemate</a:t>
            </a:r>
            <a:r>
              <a:rPr lang="en-GB" dirty="0"/>
              <a:t> </a:t>
            </a:r>
            <a:r>
              <a:rPr lang="en-GB" dirty="0" err="1"/>
              <a:t>gruppide</a:t>
            </a:r>
            <a:r>
              <a:rPr lang="en-GB" dirty="0"/>
              <a:t> </a:t>
            </a:r>
            <a:r>
              <a:rPr lang="en-GB" dirty="0" err="1"/>
              <a:t>vaatlemisel</a:t>
            </a:r>
            <a:r>
              <a:rPr lang="en-GB" dirty="0"/>
              <a:t> </a:t>
            </a:r>
            <a:r>
              <a:rPr lang="en-GB" dirty="0" err="1"/>
              <a:t>võib</a:t>
            </a:r>
            <a:r>
              <a:rPr lang="en-GB" dirty="0"/>
              <a:t> </a:t>
            </a:r>
            <a:r>
              <a:rPr lang="en-GB" dirty="0" err="1"/>
              <a:t>viga</a:t>
            </a:r>
            <a:r>
              <a:rPr lang="en-GB" dirty="0"/>
              <a:t> olla </a:t>
            </a:r>
            <a:r>
              <a:rPr lang="en-GB" dirty="0" err="1"/>
              <a:t>suurem</a:t>
            </a:r>
            <a:endParaRPr lang="en-GB" dirty="0"/>
          </a:p>
          <a:p>
            <a:r>
              <a:rPr lang="en-GB" dirty="0" err="1"/>
              <a:t>Küsitluse</a:t>
            </a:r>
            <a:r>
              <a:rPr lang="en-GB" dirty="0"/>
              <a:t> </a:t>
            </a:r>
            <a:r>
              <a:rPr lang="en-GB" dirty="0" err="1"/>
              <a:t>pikkus</a:t>
            </a:r>
            <a:r>
              <a:rPr lang="en-GB" dirty="0"/>
              <a:t>: 5 </a:t>
            </a:r>
            <a:r>
              <a:rPr lang="en-GB" dirty="0" err="1"/>
              <a:t>lehekülge</a:t>
            </a:r>
            <a:endParaRPr lang="en-GB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D0BDCE-934C-8244-91CB-81CEF3A56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Uuringu</a:t>
            </a:r>
            <a:r>
              <a:rPr lang="en-GB"/>
              <a:t> </a:t>
            </a:r>
            <a:r>
              <a:rPr lang="en-GB" err="1"/>
              <a:t>metoodika</a:t>
            </a:r>
            <a:r>
              <a:rPr lang="en-GB"/>
              <a:t> </a:t>
            </a:r>
            <a:r>
              <a:rPr lang="en-GB" err="1"/>
              <a:t>ja</a:t>
            </a:r>
            <a:r>
              <a:rPr lang="en-GB"/>
              <a:t> </a:t>
            </a:r>
            <a:r>
              <a:rPr lang="en-GB" err="1"/>
              <a:t>vastutajad</a:t>
            </a:r>
            <a:endParaRPr lang="en-GB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AF2FB9D-7BE4-5040-B0C4-4FCC1C204D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062894"/>
              </p:ext>
            </p:extLst>
          </p:nvPr>
        </p:nvGraphicFramePr>
        <p:xfrm>
          <a:off x="1647471" y="3680775"/>
          <a:ext cx="8205580" cy="3049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1395">
                  <a:extLst>
                    <a:ext uri="{9D8B030D-6E8A-4147-A177-3AD203B41FA5}">
                      <a16:colId xmlns:a16="http://schemas.microsoft.com/office/drawing/2014/main" val="3252374032"/>
                    </a:ext>
                  </a:extLst>
                </a:gridCol>
                <a:gridCol w="2051395">
                  <a:extLst>
                    <a:ext uri="{9D8B030D-6E8A-4147-A177-3AD203B41FA5}">
                      <a16:colId xmlns:a16="http://schemas.microsoft.com/office/drawing/2014/main" val="2192519203"/>
                    </a:ext>
                  </a:extLst>
                </a:gridCol>
                <a:gridCol w="2051395">
                  <a:extLst>
                    <a:ext uri="{9D8B030D-6E8A-4147-A177-3AD203B41FA5}">
                      <a16:colId xmlns:a16="http://schemas.microsoft.com/office/drawing/2014/main" val="1659556557"/>
                    </a:ext>
                  </a:extLst>
                </a:gridCol>
                <a:gridCol w="2051395">
                  <a:extLst>
                    <a:ext uri="{9D8B030D-6E8A-4147-A177-3AD203B41FA5}">
                      <a16:colId xmlns:a16="http://schemas.microsoft.com/office/drawing/2014/main" val="724087640"/>
                    </a:ext>
                  </a:extLst>
                </a:gridCol>
              </a:tblGrid>
              <a:tr h="388856"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bg1"/>
                          </a:solidFill>
                          <a:latin typeface="+mn-lt"/>
                        </a:rPr>
                        <a:t>Aasta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bg1"/>
                          </a:solidFill>
                          <a:latin typeface="+mn-lt"/>
                        </a:rPr>
                        <a:t>Üldkogum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bg1"/>
                          </a:solidFill>
                          <a:latin typeface="+mn-lt"/>
                        </a:rPr>
                        <a:t>Küsitlusperiood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bg1"/>
                          </a:solidFill>
                          <a:latin typeface="+mn-lt"/>
                        </a:rPr>
                        <a:t>Tegelik valim </a:t>
                      </a:r>
                    </a:p>
                    <a:p>
                      <a:pPr algn="ctr"/>
                      <a:r>
                        <a:rPr lang="et-EE" sz="1100" dirty="0">
                          <a:solidFill>
                            <a:schemeClr val="bg1"/>
                          </a:solidFill>
                          <a:latin typeface="+mn-lt"/>
                        </a:rPr>
                        <a:t>(vastajate arv)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1363816"/>
                  </a:ext>
                </a:extLst>
              </a:tr>
              <a:tr h="291396"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2014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1 133 355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10.09 - 05.10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1007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4617235"/>
                  </a:ext>
                </a:extLst>
              </a:tr>
              <a:tr h="291396"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2015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1 107 791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8.09</a:t>
                      </a:r>
                      <a:r>
                        <a:rPr lang="et-EE" sz="11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- 21.09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1003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6854785"/>
                  </a:ext>
                </a:extLst>
              </a:tr>
              <a:tr h="291396"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1 103 677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07.09 - 20.09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1000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2558841"/>
                  </a:ext>
                </a:extLst>
              </a:tr>
              <a:tr h="291396"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1 102 953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09.08 - 22.08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1006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6096416"/>
                  </a:ext>
                </a:extLst>
              </a:tr>
              <a:tr h="291396"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1 100 881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07.08 - 27.08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1005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1209137"/>
                  </a:ext>
                </a:extLst>
              </a:tr>
              <a:tr h="291396"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1 102 616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06.08 - 21.08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1043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3168544"/>
                  </a:ext>
                </a:extLst>
              </a:tr>
              <a:tr h="291396"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1 102 616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12.08 - 24.08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1003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300298"/>
                  </a:ext>
                </a:extLst>
              </a:tr>
              <a:tr h="291396"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1</a:t>
                      </a:r>
                      <a:r>
                        <a:rPr lang="et-EE" sz="1100" dirty="0"/>
                        <a:t> 111 597 </a:t>
                      </a:r>
                      <a:endParaRPr lang="et-EE" sz="11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5.08 - 13.08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1003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4950496"/>
                  </a:ext>
                </a:extLst>
              </a:tr>
              <a:tr h="291396"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1 111 597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4.08 -.17.08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1003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30862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1588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DBC8CE-829D-B941-B43B-99AF4F986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Sõiduki juhtimine joobes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373EC55-E4F8-DB4B-9574-F7D7B485500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Joobes juhtimise kampaania – aidatud märkamine (Slaid 31-33)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B48214-B694-6847-917D-0FF5AD32760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t-EE" dirty="0"/>
              <a:t>Et mõista täpsemalt, kui paljudeni kampaania erinevates teabekanalites jõudis, esitati vastajatele konkreetseid kampaania elemente (heli- ja videoklipp, plakat) ja uuriti, kas nad on neid märganud. Sellise nn aidatud kujul kampaania </a:t>
            </a:r>
            <a:r>
              <a:rPr lang="et-EE" dirty="0" err="1"/>
              <a:t>märkajate</a:t>
            </a:r>
            <a:r>
              <a:rPr lang="et-EE" dirty="0"/>
              <a:t> osakaal on 69% elanikkonnast (Slaid 31). Sõidukit juhtinute seas on aidatud kujul kampaania </a:t>
            </a:r>
            <a:r>
              <a:rPr lang="et-EE" dirty="0" err="1"/>
              <a:t>märkajaid</a:t>
            </a:r>
            <a:r>
              <a:rPr lang="et-EE" dirty="0"/>
              <a:t> 71%.</a:t>
            </a:r>
          </a:p>
          <a:p>
            <a:r>
              <a:rPr lang="et-EE" dirty="0"/>
              <a:t>Sarnaselt spontaansele tuntusele on ka aidatud kujul vastavat kampaaniat märganud sagedamini noored, kuni 34-aastased ja eestlased ja maapiirkondade elanikud. Harvemini on aidatud kujul kampaaniat märganud aga 50-64-aastased, samuti mitte-eestlased ja piirkonniti Ida-Virumaa elanikud (Slaid 32).</a:t>
            </a:r>
          </a:p>
          <a:p>
            <a:r>
              <a:rPr lang="et-EE" dirty="0"/>
              <a:t>Aidatud kujul on kõikidest meediakanalitest reklaami märkamine oluliselt kõrgem kui spontaanse märkamise puhul.</a:t>
            </a:r>
          </a:p>
          <a:p>
            <a:r>
              <a:rPr lang="et-EE" dirty="0"/>
              <a:t>Aidatud märkamise puhul on antud kampaaniat märgatud kõige enam välireklaamidena/plakatitel (61%), seejärel aga võrdselt video- ja audioreklaamidena (39%) (Slaid 31). </a:t>
            </a:r>
          </a:p>
          <a:p>
            <a:r>
              <a:rPr lang="et-EE" dirty="0"/>
              <a:t>Kõikidest kanalitest on kampaaniat aidatult märganud keskmisest enam sõidukijuhid, eestlased ja kuni 34-aastased; plakatitel ka</a:t>
            </a:r>
            <a:r>
              <a:rPr lang="et-EE" dirty="0">
                <a:solidFill>
                  <a:schemeClr val="accent1"/>
                </a:solidFill>
              </a:rPr>
              <a:t> </a:t>
            </a:r>
            <a:r>
              <a:rPr lang="et-EE" dirty="0"/>
              <a:t>Lääne-Eesti elanikud. Keskmisest vähem on kampaaniat märganute seas 50-64-aastaseid, mitte-eestiasi ja Ida-Virumaa ning suurlinnade  elanikke (Slaidid 32 ja 33).</a:t>
            </a:r>
          </a:p>
        </p:txBody>
      </p:sp>
    </p:spTree>
    <p:extLst>
      <p:ext uri="{BB962C8B-B14F-4D97-AF65-F5344CB8AC3E}">
        <p14:creationId xmlns:p14="http://schemas.microsoft.com/office/powerpoint/2010/main" val="34896763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E7918-5A4F-4143-A356-3E730ADFB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Sõiduki juhtimine joobes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ED865E1-568A-A14B-A71D-6D53DAD9D80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Joobes juhtimise kampaania – märkamine (%)</a:t>
            </a:r>
          </a:p>
        </p:txBody>
      </p:sp>
      <p:pic>
        <p:nvPicPr>
          <p:cNvPr id="6" name="Sisu kohatäide 5">
            <a:extLst>
              <a:ext uri="{FF2B5EF4-FFF2-40B4-BE49-F238E27FC236}">
                <a16:creationId xmlns:a16="http://schemas.microsoft.com/office/drawing/2014/main" id="{FF9CC1E0-B36B-7E4F-68C4-825E69C7F93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11890" y="1551923"/>
            <a:ext cx="4840644" cy="4779678"/>
          </a:xfrm>
          <a:prstGeom prst="rect">
            <a:avLst/>
          </a:prstGeom>
        </p:spPr>
      </p:pic>
      <p:pic>
        <p:nvPicPr>
          <p:cNvPr id="7" name="Sisu kohatäide 6">
            <a:extLst>
              <a:ext uri="{FF2B5EF4-FFF2-40B4-BE49-F238E27FC236}">
                <a16:creationId xmlns:a16="http://schemas.microsoft.com/office/drawing/2014/main" id="{27082D2C-7194-5F64-12F1-4A9E00AF38FF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6509906" y="1603744"/>
            <a:ext cx="4828450" cy="467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7153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isu kohatäide 9">
            <a:extLst>
              <a:ext uri="{FF2B5EF4-FFF2-40B4-BE49-F238E27FC236}">
                <a16:creationId xmlns:a16="http://schemas.microsoft.com/office/drawing/2014/main" id="{BE5DB835-D50F-FE82-D3B2-E54695E05E06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6494463" y="1635382"/>
            <a:ext cx="4859337" cy="4612761"/>
          </a:xfrm>
          <a:prstGeom prst="rect">
            <a:avLst/>
          </a:prstGeom>
        </p:spPr>
      </p:pic>
      <p:pic>
        <p:nvPicPr>
          <p:cNvPr id="6" name="Sisu kohatäide 5">
            <a:extLst>
              <a:ext uri="{FF2B5EF4-FFF2-40B4-BE49-F238E27FC236}">
                <a16:creationId xmlns:a16="http://schemas.microsoft.com/office/drawing/2014/main" id="{A7F783F6-BE8E-6F22-882F-48E44162EC9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314939" y="1603744"/>
            <a:ext cx="4834547" cy="4676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5E7918-5A4F-4143-A356-3E730ADFB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939" y="438775"/>
            <a:ext cx="10051312" cy="425303"/>
          </a:xfrm>
        </p:spPr>
        <p:txBody>
          <a:bodyPr/>
          <a:lstStyle/>
          <a:p>
            <a:r>
              <a:rPr lang="et-EE" dirty="0"/>
              <a:t>Sõiduki juhtimine joobes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ED865E1-568A-A14B-A71D-6D53DAD9D805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noFill/>
        </p:spPr>
        <p:txBody>
          <a:bodyPr/>
          <a:lstStyle/>
          <a:p>
            <a:r>
              <a:rPr lang="et-EE" dirty="0"/>
              <a:t>Joobes juhtimise kampaania – märkajad (n=kõik, %)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58408AA-3A94-B54B-B870-B58EF9AA9582}"/>
              </a:ext>
            </a:extLst>
          </p:cNvPr>
          <p:cNvCxnSpPr>
            <a:cxnSpLocks/>
          </p:cNvCxnSpPr>
          <p:nvPr/>
        </p:nvCxnSpPr>
        <p:spPr>
          <a:xfrm>
            <a:off x="4491468" y="1816477"/>
            <a:ext cx="0" cy="4711700"/>
          </a:xfrm>
          <a:prstGeom prst="line">
            <a:avLst/>
          </a:prstGeom>
          <a:ln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37E2A81-A1D6-0E41-81EB-E877AE0BE7E5}"/>
              </a:ext>
            </a:extLst>
          </p:cNvPr>
          <p:cNvCxnSpPr>
            <a:cxnSpLocks/>
          </p:cNvCxnSpPr>
          <p:nvPr/>
        </p:nvCxnSpPr>
        <p:spPr>
          <a:xfrm>
            <a:off x="10054958" y="1816477"/>
            <a:ext cx="0" cy="47117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9614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isu kohatäide 6">
            <a:extLst>
              <a:ext uri="{FF2B5EF4-FFF2-40B4-BE49-F238E27FC236}">
                <a16:creationId xmlns:a16="http://schemas.microsoft.com/office/drawing/2014/main" id="{1D513BD9-7E20-085C-1D83-FAFE3A129F6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DDBC8CE-829D-B941-B43B-99AF4F986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Sõiduki juhtimine joobes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373EC55-E4F8-DB4B-9574-F7D7B485500E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noFill/>
        </p:spPr>
        <p:txBody>
          <a:bodyPr/>
          <a:lstStyle/>
          <a:p>
            <a:r>
              <a:rPr lang="et-EE" dirty="0"/>
              <a:t>Joobes juhtimise kampaania - aidatud märkamise kanal (n=kõik, %)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E89FBAA-A4A2-7748-9AD6-752DEF6F67C8}"/>
              </a:ext>
            </a:extLst>
          </p:cNvPr>
          <p:cNvCxnSpPr>
            <a:cxnSpLocks/>
          </p:cNvCxnSpPr>
          <p:nvPr/>
        </p:nvCxnSpPr>
        <p:spPr>
          <a:xfrm>
            <a:off x="3844244" y="1831975"/>
            <a:ext cx="0" cy="47117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7E4069A-05C2-CE4B-8D81-95B9BDBFAE68}"/>
              </a:ext>
            </a:extLst>
          </p:cNvPr>
          <p:cNvCxnSpPr>
            <a:cxnSpLocks/>
          </p:cNvCxnSpPr>
          <p:nvPr/>
        </p:nvCxnSpPr>
        <p:spPr>
          <a:xfrm>
            <a:off x="6677981" y="1831975"/>
            <a:ext cx="0" cy="47117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6F8DB87-6931-0449-A767-FD6D349E070E}"/>
              </a:ext>
            </a:extLst>
          </p:cNvPr>
          <p:cNvCxnSpPr>
            <a:cxnSpLocks/>
          </p:cNvCxnSpPr>
          <p:nvPr/>
        </p:nvCxnSpPr>
        <p:spPr>
          <a:xfrm>
            <a:off x="10139553" y="1831975"/>
            <a:ext cx="0" cy="47117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6321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89BD6-1019-B54C-8125-6E00C8C9E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1940" y="3055933"/>
            <a:ext cx="9051380" cy="861238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Ankeet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7314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B1391-FDFA-CC40-A645-0D99C4219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Ankeet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F84B18E-622F-E649-8E04-7B9124E9260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t-EE" sz="1100" dirty="0"/>
              <a:t>KÕIK:</a:t>
            </a:r>
          </a:p>
          <a:p>
            <a:pPr marL="0" indent="0">
              <a:buNone/>
            </a:pPr>
            <a:r>
              <a:rPr lang="et-EE" sz="1100" b="1" dirty="0"/>
              <a:t>T1. Kas Teil on mootorsõiduki juhiluba?</a:t>
            </a:r>
          </a:p>
          <a:p>
            <a:pPr lvl="1"/>
            <a:r>
              <a:rPr lang="et-EE" sz="1100" dirty="0"/>
              <a:t>Jah</a:t>
            </a:r>
          </a:p>
          <a:p>
            <a:pPr lvl="1"/>
            <a:r>
              <a:rPr lang="et-EE" sz="1100" dirty="0"/>
              <a:t>Ei			</a:t>
            </a:r>
          </a:p>
          <a:p>
            <a:pPr lvl="1"/>
            <a:r>
              <a:rPr lang="et-EE" sz="1100" dirty="0"/>
              <a:t>Ei oska öelda</a:t>
            </a:r>
          </a:p>
          <a:p>
            <a:pPr marL="0" indent="0">
              <a:buNone/>
            </a:pPr>
            <a:r>
              <a:rPr lang="et-EE" sz="1100" dirty="0"/>
              <a:t>T1=1</a:t>
            </a:r>
          </a:p>
          <a:p>
            <a:pPr marL="0" indent="0">
              <a:buNone/>
            </a:pPr>
            <a:r>
              <a:rPr lang="et-EE" sz="1100" b="1" dirty="0"/>
              <a:t>T2. Mis kategoora mootorsõiduki juhtimisõigus Teil on? </a:t>
            </a:r>
            <a:r>
              <a:rPr lang="et-EE" sz="1100" dirty="0"/>
              <a:t>VÕIB MITU VASTUST!</a:t>
            </a:r>
          </a:p>
          <a:p>
            <a:pPr lvl="1"/>
            <a:r>
              <a:rPr lang="et-EE" sz="1100" dirty="0"/>
              <a:t>A – kategooria (mootorrattas)</a:t>
            </a:r>
          </a:p>
          <a:p>
            <a:pPr lvl="1"/>
            <a:r>
              <a:rPr lang="et-EE" sz="1100" dirty="0" err="1"/>
              <a:t>B</a:t>
            </a:r>
            <a:r>
              <a:rPr lang="et-EE" sz="1100" dirty="0"/>
              <a:t> – kategooria (sõiduauto)</a:t>
            </a:r>
          </a:p>
          <a:p>
            <a:pPr lvl="1"/>
            <a:r>
              <a:rPr lang="et-EE" sz="1100" dirty="0"/>
              <a:t>C – kategooria (veoauto)</a:t>
            </a:r>
          </a:p>
          <a:p>
            <a:pPr lvl="1"/>
            <a:r>
              <a:rPr lang="et-EE" sz="1100" dirty="0"/>
              <a:t>D – kategooria (buss)</a:t>
            </a:r>
          </a:p>
          <a:p>
            <a:pPr lvl="1"/>
            <a:r>
              <a:rPr lang="et-EE" sz="1100" dirty="0"/>
              <a:t>muu kategooria (näiteks mopeed)</a:t>
            </a:r>
          </a:p>
          <a:p>
            <a:pPr lvl="1"/>
            <a:r>
              <a:rPr lang="et-EE" sz="1100" dirty="0"/>
              <a:t>Ei oska öelda</a:t>
            </a:r>
          </a:p>
          <a:p>
            <a:pPr marL="0" indent="0">
              <a:buNone/>
            </a:pPr>
            <a:r>
              <a:rPr lang="et-EE" sz="1100" dirty="0"/>
              <a:t>T1=1</a:t>
            </a:r>
          </a:p>
          <a:p>
            <a:pPr marL="0" indent="0">
              <a:buNone/>
            </a:pPr>
            <a:r>
              <a:rPr lang="et-EE" sz="1100" b="1" dirty="0"/>
              <a:t>T3. Kui suur on olnud Teie viimase 12 kuu kilometraaž mootorsõidukijuhina?</a:t>
            </a:r>
          </a:p>
          <a:p>
            <a:pPr lvl="1"/>
            <a:r>
              <a:rPr lang="et-EE" sz="1100" dirty="0"/>
              <a:t>Ei ole juhtinud mootorsõidukit viimase 12 kuu jooksul (0 km)</a:t>
            </a:r>
          </a:p>
          <a:p>
            <a:pPr lvl="1"/>
            <a:r>
              <a:rPr lang="et-EE" sz="1100" dirty="0"/>
              <a:t>1 - 5 000km</a:t>
            </a:r>
          </a:p>
          <a:p>
            <a:pPr lvl="1"/>
            <a:r>
              <a:rPr lang="et-EE" sz="1100" dirty="0"/>
              <a:t>5 001 - 10 000 km</a:t>
            </a:r>
          </a:p>
          <a:p>
            <a:pPr lvl="1"/>
            <a:r>
              <a:rPr lang="et-EE" sz="1100" dirty="0"/>
              <a:t>10 001 - 15 000 km</a:t>
            </a:r>
          </a:p>
          <a:p>
            <a:pPr lvl="1"/>
            <a:r>
              <a:rPr lang="et-EE" sz="1100" dirty="0"/>
              <a:t>15 001 - 20 000 km</a:t>
            </a:r>
          </a:p>
          <a:p>
            <a:pPr lvl="1"/>
            <a:r>
              <a:rPr lang="et-EE" sz="1100" dirty="0"/>
              <a:t>üle 20 000 km</a:t>
            </a:r>
          </a:p>
          <a:p>
            <a:pPr lvl="1"/>
            <a:r>
              <a:rPr lang="et-EE" sz="1100" dirty="0"/>
              <a:t>Ei oska öelda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B4083D-0CF2-8740-B0DF-AD433881ED72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sz="1100" dirty="0"/>
              <a:t>T4-T6 KUI T1=1 JA T3=2-99 (SÕIDUKIJUHT: JUHILOAGA, ON JUHTINUD VIIMASE 12 KUU JOOKSUL)</a:t>
            </a:r>
          </a:p>
          <a:p>
            <a:pPr marL="0" indent="0">
              <a:buNone/>
            </a:pPr>
            <a:r>
              <a:rPr lang="en-US" sz="1100" b="1" dirty="0"/>
              <a:t>T4. </a:t>
            </a:r>
            <a:r>
              <a:rPr lang="en-US" sz="1100" b="1" dirty="0" err="1"/>
              <a:t>Kui</a:t>
            </a:r>
            <a:r>
              <a:rPr lang="en-US" sz="1100" b="1" dirty="0"/>
              <a:t> </a:t>
            </a:r>
            <a:r>
              <a:rPr lang="en-US" sz="1100" b="1" dirty="0" err="1"/>
              <a:t>pikk</a:t>
            </a:r>
            <a:r>
              <a:rPr lang="en-US" sz="1100" b="1" dirty="0"/>
              <a:t> on </a:t>
            </a:r>
            <a:r>
              <a:rPr lang="en-US" sz="1100" b="1" dirty="0" err="1"/>
              <a:t>Teie</a:t>
            </a:r>
            <a:r>
              <a:rPr lang="en-US" sz="1100" b="1" dirty="0"/>
              <a:t> </a:t>
            </a:r>
            <a:r>
              <a:rPr lang="en-US" sz="1100" b="1" dirty="0" err="1"/>
              <a:t>sõidukijuhi</a:t>
            </a:r>
            <a:r>
              <a:rPr lang="en-US" sz="1100" b="1" dirty="0"/>
              <a:t> </a:t>
            </a:r>
            <a:r>
              <a:rPr lang="en-US" sz="1100" b="1" dirty="0" err="1"/>
              <a:t>staaž</a:t>
            </a:r>
            <a:r>
              <a:rPr lang="en-US" sz="1100" b="1" dirty="0"/>
              <a:t> (</a:t>
            </a:r>
            <a:r>
              <a:rPr lang="en-US" sz="1100" b="1" dirty="0" err="1"/>
              <a:t>aastates</a:t>
            </a:r>
            <a:r>
              <a:rPr lang="en-US" sz="1100" b="1" dirty="0"/>
              <a:t>)?   </a:t>
            </a:r>
            <a:endParaRPr lang="en-US" sz="1100" dirty="0"/>
          </a:p>
          <a:p>
            <a:pPr lvl="1"/>
            <a:r>
              <a:rPr lang="et-EE" sz="1100" dirty="0"/>
              <a:t>Alla 5 aasta             </a:t>
            </a:r>
            <a:endParaRPr lang="en-US" sz="1100" dirty="0"/>
          </a:p>
          <a:p>
            <a:pPr lvl="1"/>
            <a:r>
              <a:rPr lang="et-EE" sz="1100" dirty="0"/>
              <a:t>6 - 10 aastat            </a:t>
            </a:r>
            <a:endParaRPr lang="en-US" sz="1100" dirty="0"/>
          </a:p>
          <a:p>
            <a:pPr lvl="1"/>
            <a:r>
              <a:rPr lang="et-EE" sz="1100" dirty="0"/>
              <a:t>11 - 20 aastat          </a:t>
            </a:r>
            <a:endParaRPr lang="en-US" sz="1100" dirty="0"/>
          </a:p>
          <a:p>
            <a:pPr lvl="1"/>
            <a:r>
              <a:rPr lang="et-EE" sz="1100" dirty="0"/>
              <a:t>21 - 40 aastat          </a:t>
            </a:r>
            <a:endParaRPr lang="en-US" sz="1100" dirty="0"/>
          </a:p>
          <a:p>
            <a:pPr lvl="1"/>
            <a:r>
              <a:rPr lang="et-EE" sz="1100" dirty="0"/>
              <a:t>40+ aastat</a:t>
            </a:r>
            <a:endParaRPr lang="en-US" sz="1100" dirty="0"/>
          </a:p>
          <a:p>
            <a:pPr lvl="1"/>
            <a:r>
              <a:rPr lang="et-EE" sz="1100" dirty="0"/>
              <a:t>Ei oska öelda    </a:t>
            </a:r>
            <a:endParaRPr lang="en-US" sz="1100" dirty="0"/>
          </a:p>
          <a:p>
            <a:pPr marL="0" indent="0">
              <a:buNone/>
            </a:pPr>
            <a:r>
              <a:rPr lang="en-US" sz="1100" b="1" dirty="0"/>
              <a:t>T5. </a:t>
            </a:r>
            <a:r>
              <a:rPr lang="en-US" sz="1100" b="1" dirty="0" err="1"/>
              <a:t>Kas</a:t>
            </a:r>
            <a:r>
              <a:rPr lang="en-US" sz="1100" b="1" dirty="0"/>
              <a:t> </a:t>
            </a:r>
            <a:r>
              <a:rPr lang="en-US" sz="1100" b="1" dirty="0" err="1"/>
              <a:t>Te</a:t>
            </a:r>
            <a:r>
              <a:rPr lang="en-US" sz="1100" b="1" dirty="0"/>
              <a:t> </a:t>
            </a:r>
            <a:r>
              <a:rPr lang="en-US" sz="1100" b="1" dirty="0" err="1"/>
              <a:t>olete</a:t>
            </a:r>
            <a:r>
              <a:rPr lang="en-US" sz="1100" b="1" dirty="0"/>
              <a:t> </a:t>
            </a:r>
            <a:r>
              <a:rPr lang="en-US" sz="1100" b="1" dirty="0" err="1"/>
              <a:t>teinud</a:t>
            </a:r>
            <a:r>
              <a:rPr lang="en-US" sz="1100" b="1" dirty="0"/>
              <a:t> </a:t>
            </a:r>
            <a:r>
              <a:rPr lang="en-US" sz="1100" b="1" dirty="0" err="1"/>
              <a:t>viimase</a:t>
            </a:r>
            <a:r>
              <a:rPr lang="en-US" sz="1100" b="1" dirty="0"/>
              <a:t> 12 </a:t>
            </a:r>
            <a:r>
              <a:rPr lang="en-US" sz="1100" b="1" dirty="0" err="1"/>
              <a:t>kuu</a:t>
            </a:r>
            <a:r>
              <a:rPr lang="en-US" sz="1100" b="1" dirty="0"/>
              <a:t> </a:t>
            </a:r>
            <a:r>
              <a:rPr lang="en-US" sz="1100" b="1" dirty="0" err="1"/>
              <a:t>jooksul</a:t>
            </a:r>
            <a:r>
              <a:rPr lang="en-US" sz="1100" b="1" dirty="0"/>
              <a:t> </a:t>
            </a:r>
            <a:r>
              <a:rPr lang="nl-NL" sz="1100" b="1" dirty="0"/>
              <a:t>s</a:t>
            </a:r>
            <a:r>
              <a:rPr lang="pt-PT" sz="1100" b="1" dirty="0" err="1"/>
              <a:t>õ</a:t>
            </a:r>
            <a:r>
              <a:rPr lang="en-US" sz="1100" b="1" dirty="0" err="1"/>
              <a:t>idukijuhina</a:t>
            </a:r>
            <a:r>
              <a:rPr lang="en-US" sz="1100" b="1" dirty="0"/>
              <a:t> </a:t>
            </a:r>
            <a:r>
              <a:rPr lang="en-US" sz="1100" b="1" dirty="0" err="1"/>
              <a:t>töös</a:t>
            </a:r>
            <a:r>
              <a:rPr lang="pt-PT" sz="1100" b="1" dirty="0" err="1"/>
              <a:t>õ</a:t>
            </a:r>
            <a:r>
              <a:rPr lang="en-US" sz="1100" b="1" dirty="0" err="1"/>
              <a:t>ite</a:t>
            </a:r>
            <a:r>
              <a:rPr lang="en-US" sz="1100" b="1" dirty="0"/>
              <a:t> (</a:t>
            </a:r>
            <a:r>
              <a:rPr lang="en-US" sz="1100" b="1" dirty="0" err="1"/>
              <a:t>kas</a:t>
            </a:r>
            <a:r>
              <a:rPr lang="en-US" sz="1100" b="1" dirty="0"/>
              <a:t> </a:t>
            </a:r>
            <a:r>
              <a:rPr lang="en-US" sz="1100" b="1" dirty="0" err="1"/>
              <a:t>siis</a:t>
            </a:r>
            <a:r>
              <a:rPr lang="en-US" sz="1100" b="1" dirty="0"/>
              <a:t> </a:t>
            </a:r>
            <a:r>
              <a:rPr lang="en-US" sz="1100" b="1" dirty="0" err="1"/>
              <a:t>isikliku</a:t>
            </a:r>
            <a:r>
              <a:rPr lang="en-US" sz="1100" b="1" dirty="0"/>
              <a:t> </a:t>
            </a:r>
            <a:r>
              <a:rPr lang="en-US" sz="1100" b="1" dirty="0" err="1"/>
              <a:t>autoga</a:t>
            </a:r>
            <a:r>
              <a:rPr lang="en-US" sz="1100" b="1" dirty="0"/>
              <a:t> v</a:t>
            </a:r>
            <a:r>
              <a:rPr lang="pt-PT" sz="1100" b="1" dirty="0" err="1"/>
              <a:t>õ</a:t>
            </a:r>
            <a:r>
              <a:rPr lang="en-US" sz="1100" b="1" dirty="0" err="1"/>
              <a:t>i</a:t>
            </a:r>
            <a:r>
              <a:rPr lang="en-US" sz="1100" b="1" dirty="0"/>
              <a:t> </a:t>
            </a:r>
            <a:r>
              <a:rPr lang="en-US" sz="1100" b="1" dirty="0" err="1"/>
              <a:t>tööautoga</a:t>
            </a:r>
            <a:r>
              <a:rPr lang="en-US" sz="1100" b="1" dirty="0"/>
              <a:t>)?</a:t>
            </a:r>
            <a:endParaRPr lang="en-US" sz="1100" dirty="0"/>
          </a:p>
          <a:p>
            <a:pPr lvl="1"/>
            <a:r>
              <a:rPr lang="de-DE" sz="1100" dirty="0" err="1"/>
              <a:t>Jah</a:t>
            </a:r>
            <a:endParaRPr lang="en-US" sz="1100" dirty="0"/>
          </a:p>
          <a:p>
            <a:pPr lvl="1"/>
            <a:r>
              <a:rPr lang="de-DE" sz="1100" dirty="0"/>
              <a:t>Ei</a:t>
            </a:r>
            <a:endParaRPr lang="en-US" sz="1100" dirty="0"/>
          </a:p>
          <a:p>
            <a:pPr marL="0" indent="0">
              <a:buNone/>
            </a:pPr>
            <a:r>
              <a:rPr lang="et-EE" sz="1100" dirty="0"/>
              <a:t>T5=1</a:t>
            </a:r>
            <a:endParaRPr lang="en-US" sz="1100" dirty="0"/>
          </a:p>
          <a:p>
            <a:pPr marL="0" indent="0">
              <a:buNone/>
            </a:pPr>
            <a:r>
              <a:rPr lang="et-EE" sz="1100" b="1" dirty="0"/>
              <a:t>T6. Kui suur on olnud Teie viimase 12 kuu kilometraaž sõidukijuhina töö või tööülesannete täitmisel?</a:t>
            </a:r>
            <a:endParaRPr lang="en-US" sz="1100" dirty="0"/>
          </a:p>
          <a:p>
            <a:pPr lvl="1"/>
            <a:r>
              <a:rPr lang="et-EE" sz="1100" dirty="0"/>
              <a:t>1 - 5 000km</a:t>
            </a:r>
            <a:endParaRPr lang="en-US" sz="1100" dirty="0"/>
          </a:p>
          <a:p>
            <a:pPr lvl="1"/>
            <a:r>
              <a:rPr lang="et-EE" sz="1100" dirty="0"/>
              <a:t>5 001 - 10 000 km</a:t>
            </a:r>
            <a:endParaRPr lang="en-US" sz="1100" dirty="0"/>
          </a:p>
          <a:p>
            <a:pPr lvl="1"/>
            <a:r>
              <a:rPr lang="et-EE" sz="1100" dirty="0"/>
              <a:t>10 001 - 15 000 km</a:t>
            </a:r>
            <a:endParaRPr lang="en-US" sz="1100" dirty="0"/>
          </a:p>
          <a:p>
            <a:pPr lvl="1"/>
            <a:r>
              <a:rPr lang="et-EE" sz="1100" dirty="0"/>
              <a:t>15 001 - 20 000 km</a:t>
            </a:r>
            <a:endParaRPr lang="en-US" sz="1100" dirty="0"/>
          </a:p>
          <a:p>
            <a:pPr lvl="1"/>
            <a:r>
              <a:rPr lang="et-EE" sz="1100" dirty="0"/>
              <a:t>üle 20 000 km</a:t>
            </a:r>
            <a:endParaRPr lang="en-US" sz="1100" dirty="0"/>
          </a:p>
          <a:p>
            <a:pPr lvl="1"/>
            <a:r>
              <a:rPr lang="et-EE" sz="1100" dirty="0"/>
              <a:t>Ei oska öelda </a:t>
            </a:r>
            <a:endParaRPr lang="en-US" sz="1100" dirty="0"/>
          </a:p>
          <a:p>
            <a:endParaRPr lang="et-EE" dirty="0"/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3DA3DA6C-3288-88B8-B6BF-B114771A045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Taust</a:t>
            </a:r>
          </a:p>
        </p:txBody>
      </p:sp>
    </p:spTree>
    <p:extLst>
      <p:ext uri="{BB962C8B-B14F-4D97-AF65-F5344CB8AC3E}">
        <p14:creationId xmlns:p14="http://schemas.microsoft.com/office/powerpoint/2010/main" val="3400857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B1391-FDFA-CC40-A645-0D99C4219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Ankeet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7C4925-6294-9A44-B2A9-CC3A021F8B4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sz="1100" dirty="0"/>
              <a:t>K32 KUI T1=1 ja T3=2-7 (SÕIDUKIJUHT):</a:t>
            </a:r>
          </a:p>
          <a:p>
            <a:pPr marL="0" indent="0">
              <a:buNone/>
            </a:pPr>
            <a:r>
              <a:rPr lang="et-EE" sz="1100" b="1" dirty="0"/>
              <a:t>1. Ligikaudu mitu meetrit on sõiduauto peatumisteekond sõites kuival asfaldil kiirusega 50 km/h, kui juhi reageerimiskiirus on 1 sekund? </a:t>
            </a:r>
            <a:r>
              <a:rPr lang="et-EE" sz="1100" dirty="0"/>
              <a:t>(õige variant: 28 m)</a:t>
            </a:r>
          </a:p>
          <a:p>
            <a:pPr lvl="1"/>
            <a:r>
              <a:rPr lang="et-EE" sz="1100" dirty="0"/>
              <a:t>8 m</a:t>
            </a:r>
          </a:p>
          <a:p>
            <a:pPr lvl="1"/>
            <a:r>
              <a:rPr lang="et-EE" sz="1100" dirty="0"/>
              <a:t>18 m </a:t>
            </a:r>
          </a:p>
          <a:p>
            <a:pPr lvl="1"/>
            <a:r>
              <a:rPr lang="et-EE" sz="1100" dirty="0"/>
              <a:t>28 m</a:t>
            </a:r>
          </a:p>
          <a:p>
            <a:pPr lvl="1"/>
            <a:r>
              <a:rPr lang="et-EE" sz="1100" dirty="0"/>
              <a:t>38 m</a:t>
            </a:r>
          </a:p>
          <a:p>
            <a:pPr lvl="1"/>
            <a:r>
              <a:rPr lang="et-EE" sz="1100" dirty="0"/>
              <a:t>ei oska öelda</a:t>
            </a:r>
          </a:p>
          <a:p>
            <a:pPr marL="0" indent="0">
              <a:buNone/>
            </a:pPr>
            <a:r>
              <a:rPr lang="et-EE" sz="1100" b="1" dirty="0"/>
              <a:t>2. Ligikaudu mitu meetrit on sõiduauto peatumisteekond sõites märjal teekattel kiirusega 50 km/h, kui juhi reageerimiskiirus on 1 sekund? </a:t>
            </a:r>
            <a:r>
              <a:rPr lang="et-EE" sz="1100" dirty="0"/>
              <a:t>(õige variant: 38 m)</a:t>
            </a:r>
          </a:p>
          <a:p>
            <a:pPr lvl="1"/>
            <a:r>
              <a:rPr lang="et-EE" sz="1100" dirty="0"/>
              <a:t>18 m </a:t>
            </a:r>
          </a:p>
          <a:p>
            <a:pPr lvl="1"/>
            <a:r>
              <a:rPr lang="et-EE" sz="1100" dirty="0"/>
              <a:t>28 m</a:t>
            </a:r>
          </a:p>
          <a:p>
            <a:pPr lvl="1"/>
            <a:r>
              <a:rPr lang="et-EE" sz="1100" dirty="0"/>
              <a:t>38 m</a:t>
            </a:r>
          </a:p>
          <a:p>
            <a:pPr lvl="1"/>
            <a:r>
              <a:rPr lang="et-EE" sz="1100" dirty="0"/>
              <a:t>48 m</a:t>
            </a:r>
          </a:p>
          <a:p>
            <a:pPr lvl="1"/>
            <a:r>
              <a:rPr lang="et-EE" sz="1100" dirty="0"/>
              <a:t>ei oska öelda</a:t>
            </a:r>
          </a:p>
          <a:p>
            <a:pPr marL="0" indent="0">
              <a:buNone/>
            </a:pPr>
            <a:endParaRPr lang="et-EE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54DCFED-8EF3-B54F-B9AD-6E391D85AB3D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sz="1100" dirty="0"/>
              <a:t>K3-7 KUI T1=1 ja T3=2-7 (SÕIDUKIJUHT):</a:t>
            </a:r>
            <a:endParaRPr lang="et-EE" sz="1100" b="1" dirty="0"/>
          </a:p>
          <a:p>
            <a:pPr marL="0" indent="0">
              <a:buNone/>
            </a:pPr>
            <a:r>
              <a:rPr lang="et-EE" sz="1100" b="1" dirty="0"/>
              <a:t>3.</a:t>
            </a:r>
            <a:r>
              <a:rPr lang="et-EE" sz="1100" dirty="0"/>
              <a:t> </a:t>
            </a:r>
            <a:r>
              <a:rPr lang="et-EE" sz="1100" b="1" dirty="0"/>
              <a:t> Mille järgi hindate sõidukit juhtides selle sõidukiirust? </a:t>
            </a:r>
            <a:r>
              <a:rPr lang="et-EE" sz="1100" dirty="0"/>
              <a:t>VÕIB MITU VASTUST!</a:t>
            </a:r>
            <a:endParaRPr lang="en-US" sz="1100" dirty="0"/>
          </a:p>
          <a:p>
            <a:pPr lvl="1"/>
            <a:r>
              <a:rPr lang="et-EE" sz="1100" dirty="0"/>
              <a:t>Spidomeeter</a:t>
            </a:r>
            <a:endParaRPr lang="en-US" sz="1100" dirty="0"/>
          </a:p>
          <a:p>
            <a:pPr lvl="1"/>
            <a:r>
              <a:rPr lang="et-EE" sz="1100" dirty="0"/>
              <a:t>GPS</a:t>
            </a:r>
            <a:endParaRPr lang="en-US" sz="1100" dirty="0"/>
          </a:p>
          <a:p>
            <a:pPr lvl="1"/>
            <a:r>
              <a:rPr lang="et-EE" sz="1100" dirty="0"/>
              <a:t>Mobiili </a:t>
            </a:r>
            <a:r>
              <a:rPr lang="et-EE" sz="1100" dirty="0" err="1"/>
              <a:t>äpp</a:t>
            </a:r>
            <a:endParaRPr lang="en-US" sz="1100" dirty="0"/>
          </a:p>
          <a:p>
            <a:pPr lvl="1"/>
            <a:r>
              <a:rPr lang="et-EE" sz="1100" dirty="0"/>
              <a:t>Teised sõidukid</a:t>
            </a:r>
            <a:endParaRPr lang="en-US" sz="1100" dirty="0"/>
          </a:p>
          <a:p>
            <a:pPr lvl="1"/>
            <a:r>
              <a:rPr lang="et-EE" sz="1100" dirty="0"/>
              <a:t>Muu, mis? ____________</a:t>
            </a:r>
            <a:endParaRPr lang="en-US" sz="1100" dirty="0"/>
          </a:p>
          <a:p>
            <a:pPr marL="0" indent="0">
              <a:buNone/>
            </a:pPr>
            <a:r>
              <a:rPr lang="et-EE" sz="1100" b="1" dirty="0"/>
              <a:t>4. Mitu km/h Te tavaliselt ületate kehtestatud kiiruspiirangut…?</a:t>
            </a:r>
          </a:p>
          <a:p>
            <a:pPr marL="0" indent="0">
              <a:buNone/>
            </a:pPr>
            <a:r>
              <a:rPr lang="et-EE" sz="1100" dirty="0"/>
              <a:t>Ei ületa kiirust / 1-5 km/h / 6-10 km/h / Üle 11 km/h / Ei oska öelda</a:t>
            </a:r>
          </a:p>
          <a:p>
            <a:pPr lvl="1"/>
            <a:r>
              <a:rPr lang="et-EE" sz="1100" dirty="0"/>
              <a:t>Linnadevahelistel põhiteedel </a:t>
            </a:r>
          </a:p>
          <a:p>
            <a:pPr lvl="1"/>
            <a:r>
              <a:rPr lang="et-EE" sz="1100" dirty="0"/>
              <a:t>Kohalikel (väiksematel) maanteedel  </a:t>
            </a:r>
          </a:p>
          <a:p>
            <a:pPr lvl="1"/>
            <a:r>
              <a:rPr lang="et-EE" sz="1100" dirty="0"/>
              <a:t>Linnades, asulates</a:t>
            </a:r>
          </a:p>
          <a:p>
            <a:pPr marL="0" indent="0">
              <a:buNone/>
            </a:pPr>
            <a:endParaRPr lang="et-EE" dirty="0"/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3AAB97D1-6670-AA6F-259F-2EC8AC7AEF0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Sõidukiirus</a:t>
            </a:r>
          </a:p>
        </p:txBody>
      </p:sp>
    </p:spTree>
    <p:extLst>
      <p:ext uri="{BB962C8B-B14F-4D97-AF65-F5344CB8AC3E}">
        <p14:creationId xmlns:p14="http://schemas.microsoft.com/office/powerpoint/2010/main" val="26877326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B1391-FDFA-CC40-A645-0D99C4219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Ankeet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5153D4-F066-5C43-BCAE-317CD9E35DC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t-EE" dirty="0"/>
          </a:p>
          <a:p>
            <a:endParaRPr lang="et-EE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376E564-CA1B-5443-9C60-F5B6E7F50569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sz="1100" dirty="0"/>
              <a:t>K6 KUI K25=2-4 (ÜLETAB KEHTESTATUD KIIRUSEPIIRANGUT)</a:t>
            </a:r>
          </a:p>
          <a:p>
            <a:pPr marL="0" indent="0">
              <a:buNone/>
            </a:pPr>
            <a:r>
              <a:rPr lang="et-EE" sz="1100" b="1" dirty="0"/>
              <a:t>6. Kas ja millistesse liiklusohtlikesse olukordadesse Te olete viimase 12 kuu jooksul kiiruse ületamise tõttu sattunud?</a:t>
            </a:r>
          </a:p>
          <a:p>
            <a:pPr lvl="1"/>
            <a:r>
              <a:rPr lang="et-EE" sz="1100" dirty="0"/>
              <a:t>Pidurdasin äkiliselt, et eessõitvale sõidukile mitte otsa sõita</a:t>
            </a:r>
          </a:p>
          <a:p>
            <a:pPr lvl="1"/>
            <a:r>
              <a:rPr lang="et-EE" sz="1100" dirty="0"/>
              <a:t>Ei märganud õigeaegselt jalakäijat või jalgratturit</a:t>
            </a:r>
          </a:p>
          <a:p>
            <a:pPr lvl="1"/>
            <a:r>
              <a:rPr lang="et-EE" sz="1100" dirty="0"/>
              <a:t>Ei märganud õigeaegselt valgusfoori märguannet või liiklusmärki</a:t>
            </a:r>
          </a:p>
          <a:p>
            <a:pPr lvl="1"/>
            <a:r>
              <a:rPr lang="et-EE" sz="1100" dirty="0"/>
              <a:t>Sõiduk hakkas kurvis libisema</a:t>
            </a:r>
          </a:p>
          <a:p>
            <a:pPr lvl="1"/>
            <a:r>
              <a:rPr lang="et-EE" sz="1100" dirty="0"/>
              <a:t>Tegin avarii (sõitsin teisele autole sisse või toimus muu liiklusõnnetus)</a:t>
            </a:r>
          </a:p>
          <a:p>
            <a:pPr lvl="1"/>
            <a:r>
              <a:rPr lang="et-EE" sz="1100" dirty="0"/>
              <a:t>Muu, mis? _____________</a:t>
            </a:r>
          </a:p>
          <a:p>
            <a:pPr lvl="1"/>
            <a:r>
              <a:rPr lang="et-EE" sz="1100" dirty="0"/>
              <a:t>Ei ole kiiruse ületamise tõttu liiklusohtlikku olukorda sattunud </a:t>
            </a:r>
          </a:p>
          <a:p>
            <a:pPr marL="0" indent="0">
              <a:buNone/>
            </a:pPr>
            <a:r>
              <a:rPr lang="et-EE" sz="1100" b="1" dirty="0"/>
              <a:t>7. Kas Te peatute reguleerimata ülekäiguraja ees juhul, kui üks inimene ootab kõnniteel sõidutee ületamise võimalust?</a:t>
            </a:r>
          </a:p>
          <a:p>
            <a:pPr lvl="1"/>
            <a:r>
              <a:rPr lang="et-EE" sz="1100" dirty="0"/>
              <a:t>kindlasti peatute</a:t>
            </a:r>
          </a:p>
          <a:p>
            <a:pPr lvl="1"/>
            <a:r>
              <a:rPr lang="et-EE" sz="1100" dirty="0"/>
              <a:t>pigem peatute</a:t>
            </a:r>
          </a:p>
          <a:p>
            <a:pPr lvl="1"/>
            <a:r>
              <a:rPr lang="et-EE" sz="1100" dirty="0"/>
              <a:t>pigem ei peatu</a:t>
            </a:r>
          </a:p>
          <a:p>
            <a:pPr lvl="1"/>
            <a:r>
              <a:rPr lang="et-EE" sz="1100" dirty="0"/>
              <a:t>kindlasti ei peatu</a:t>
            </a:r>
          </a:p>
          <a:p>
            <a:pPr lvl="1"/>
            <a:r>
              <a:rPr lang="et-EE" sz="1100" dirty="0"/>
              <a:t>ei oska öelda</a:t>
            </a:r>
          </a:p>
          <a:p>
            <a:endParaRPr lang="et-EE" dirty="0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D98A0604-C6A9-EC44-A5A4-91B8D5F3D710}"/>
              </a:ext>
            </a:extLst>
          </p:cNvPr>
          <p:cNvSpPr txBox="1">
            <a:spLocks/>
          </p:cNvSpPr>
          <p:nvPr/>
        </p:nvSpPr>
        <p:spPr>
          <a:xfrm>
            <a:off x="1302488" y="1499191"/>
            <a:ext cx="4860000" cy="488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t-EE" sz="1100" b="1" dirty="0"/>
              <a:t>5. </a:t>
            </a:r>
            <a:r>
              <a:rPr lang="en-US" sz="1100" b="1" dirty="0" err="1"/>
              <a:t>Millistel</a:t>
            </a:r>
            <a:r>
              <a:rPr lang="en-US" sz="1100" b="1" dirty="0"/>
              <a:t> </a:t>
            </a:r>
            <a:r>
              <a:rPr lang="en-US" sz="1100" b="1" dirty="0" err="1"/>
              <a:t>põhjustel</a:t>
            </a:r>
            <a:r>
              <a:rPr lang="en-US" sz="1100" b="1" dirty="0"/>
              <a:t> </a:t>
            </a:r>
            <a:r>
              <a:rPr lang="en-US" sz="1100" b="1" dirty="0" err="1"/>
              <a:t>Te</a:t>
            </a:r>
            <a:r>
              <a:rPr lang="en-US" sz="1100" b="1" dirty="0"/>
              <a:t> </a:t>
            </a:r>
            <a:r>
              <a:rPr lang="en-US" sz="1100" b="1" dirty="0" err="1"/>
              <a:t>viimase</a:t>
            </a:r>
            <a:r>
              <a:rPr lang="en-US" sz="1100" b="1" dirty="0"/>
              <a:t> 12 </a:t>
            </a:r>
            <a:r>
              <a:rPr lang="en-US" sz="1100" b="1" dirty="0" err="1"/>
              <a:t>kuu</a:t>
            </a:r>
            <a:r>
              <a:rPr lang="en-US" sz="1100" b="1" dirty="0"/>
              <a:t> </a:t>
            </a:r>
            <a:r>
              <a:rPr lang="en-US" sz="1100" b="1" dirty="0" err="1"/>
              <a:t>jooksul</a:t>
            </a:r>
            <a:r>
              <a:rPr lang="en-US" sz="1100" b="1" dirty="0"/>
              <a:t> </a:t>
            </a:r>
            <a:r>
              <a:rPr lang="en-US" sz="1100" b="1" dirty="0" err="1"/>
              <a:t>olete</a:t>
            </a:r>
            <a:r>
              <a:rPr lang="en-US" sz="1100" b="1" dirty="0"/>
              <a:t> </a:t>
            </a:r>
            <a:r>
              <a:rPr lang="en-US" sz="1100" b="1" dirty="0" err="1"/>
              <a:t>kehtestatud</a:t>
            </a:r>
            <a:r>
              <a:rPr lang="en-US" sz="1100" b="1" dirty="0"/>
              <a:t> </a:t>
            </a:r>
            <a:r>
              <a:rPr lang="en-US" sz="1100" b="1" dirty="0" err="1"/>
              <a:t>kiiruspiirangut</a:t>
            </a:r>
            <a:r>
              <a:rPr lang="en-US" sz="1100" b="1" dirty="0"/>
              <a:t> </a:t>
            </a:r>
            <a:r>
              <a:rPr lang="en-US" sz="1100" b="1" dirty="0" err="1"/>
              <a:t>ületanud</a:t>
            </a:r>
            <a:r>
              <a:rPr lang="en-US" sz="1100" b="1" dirty="0"/>
              <a:t>? </a:t>
            </a:r>
            <a:r>
              <a:rPr lang="en-US" sz="1100" dirty="0"/>
              <a:t>VÕIB MITU VASTUST!</a:t>
            </a:r>
            <a:endParaRPr lang="et-EE" sz="1100" dirty="0"/>
          </a:p>
          <a:p>
            <a:pPr lvl="1"/>
            <a:r>
              <a:rPr lang="et-EE" sz="1100" dirty="0"/>
              <a:t>Kiiruspiirangu ületamist soodustavad sõidutingimused (ilm ja teeseisund on head, hõre liiklus vms) </a:t>
            </a:r>
          </a:p>
          <a:p>
            <a:pPr lvl="1"/>
            <a:r>
              <a:rPr lang="et-EE" sz="1100" dirty="0"/>
              <a:t>Teiste liiklejate kiirusest tingitud kiirusvalik, ühtlases liiklusvoos sõitmine</a:t>
            </a:r>
          </a:p>
          <a:p>
            <a:pPr lvl="1"/>
            <a:r>
              <a:rPr lang="et-EE" sz="1100" dirty="0"/>
              <a:t>Kiire sõidu nautimine  </a:t>
            </a:r>
          </a:p>
          <a:p>
            <a:pPr lvl="1"/>
            <a:r>
              <a:rPr lang="et-EE" sz="1100" dirty="0"/>
              <a:t>Kogemata  </a:t>
            </a:r>
          </a:p>
          <a:p>
            <a:pPr lvl="1"/>
            <a:r>
              <a:rPr lang="et-EE" sz="1100" dirty="0"/>
              <a:t>Kiirustamine kohtumisele, praamile </a:t>
            </a:r>
            <a:r>
              <a:rPr lang="et-EE" sz="1100" dirty="0" err="1"/>
              <a:t>vmt</a:t>
            </a:r>
            <a:r>
              <a:rPr lang="et-EE" sz="1100" dirty="0"/>
              <a:t>  </a:t>
            </a:r>
          </a:p>
          <a:p>
            <a:pPr lvl="1"/>
            <a:r>
              <a:rPr lang="et-EE" sz="1100" dirty="0"/>
              <a:t>Kehtestatud kiiruspiirang ei vasta tegelikele liiklustingimustele</a:t>
            </a:r>
          </a:p>
          <a:p>
            <a:pPr lvl="1"/>
            <a:r>
              <a:rPr lang="et-EE" sz="1100" dirty="0"/>
              <a:t>Kuni +10 km/h on üldiselt aktsepteeritav (heaks kiidetud)  </a:t>
            </a:r>
          </a:p>
          <a:p>
            <a:pPr lvl="1"/>
            <a:r>
              <a:rPr lang="et-EE" sz="1100" dirty="0"/>
              <a:t>Kuni +20 km/h on üldiselt aktsepteeritav (heaks kiidetud)  </a:t>
            </a:r>
          </a:p>
          <a:p>
            <a:pPr lvl="1"/>
            <a:r>
              <a:rPr lang="et-EE" sz="1100" dirty="0"/>
              <a:t>Auto võimekuse proovimine  </a:t>
            </a:r>
          </a:p>
          <a:p>
            <a:pPr lvl="1"/>
            <a:r>
              <a:rPr lang="et-EE" sz="1100" dirty="0"/>
              <a:t>Vahelejäämise väike risk  </a:t>
            </a:r>
          </a:p>
          <a:p>
            <a:pPr lvl="1"/>
            <a:r>
              <a:rPr lang="et-EE" sz="1100" dirty="0"/>
              <a:t>Möödasõit  </a:t>
            </a:r>
          </a:p>
          <a:p>
            <a:pPr lvl="1"/>
            <a:r>
              <a:rPr lang="et-EE" sz="1100" dirty="0"/>
              <a:t>Kõrvaliste (tähelepanu häirinud) tegevustega tegelemine</a:t>
            </a:r>
          </a:p>
          <a:p>
            <a:pPr lvl="1"/>
            <a:r>
              <a:rPr lang="et-EE" sz="1100" dirty="0"/>
              <a:t>Muu põhjus, mis? ___________</a:t>
            </a:r>
          </a:p>
          <a:p>
            <a:pPr marL="0" indent="0">
              <a:buFontTx/>
              <a:buNone/>
            </a:pPr>
            <a:endParaRPr lang="et-EE" sz="1200" dirty="0"/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87D0FB22-2375-02FD-2B46-BDE10D9382AB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1302488" y="940987"/>
            <a:ext cx="10051312" cy="435932"/>
          </a:xfrm>
        </p:spPr>
        <p:txBody>
          <a:bodyPr/>
          <a:lstStyle/>
          <a:p>
            <a:r>
              <a:rPr lang="et-EE" dirty="0"/>
              <a:t>Sõidukiirus</a:t>
            </a:r>
          </a:p>
        </p:txBody>
      </p:sp>
    </p:spTree>
    <p:extLst>
      <p:ext uri="{BB962C8B-B14F-4D97-AF65-F5344CB8AC3E}">
        <p14:creationId xmlns:p14="http://schemas.microsoft.com/office/powerpoint/2010/main" val="42907934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B1391-FDFA-CC40-A645-0D99C4219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Ankeet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07E43AF-6369-F247-A25D-E939FECB98E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sz="1100" dirty="0"/>
              <a:t>KÕIK</a:t>
            </a:r>
          </a:p>
          <a:p>
            <a:pPr marL="0" indent="0">
              <a:buNone/>
            </a:pPr>
            <a:r>
              <a:rPr lang="et-EE" sz="1100" b="1" dirty="0"/>
              <a:t>14. Kas ja kui sageli Te olete viimase 12 kuu jooksul viibinud sõidukis, mida juhtis </a:t>
            </a:r>
            <a:r>
              <a:rPr lang="et-EE" sz="1100" b="1" dirty="0" err="1"/>
              <a:t>alko</a:t>
            </a:r>
            <a:r>
              <a:rPr lang="et-EE" sz="1100" b="1" dirty="0"/>
              <a:t>- või </a:t>
            </a:r>
            <a:r>
              <a:rPr lang="et-EE" sz="1100" b="1" dirty="0" err="1"/>
              <a:t>narkojoobes</a:t>
            </a:r>
            <a:r>
              <a:rPr lang="et-EE" sz="1100" b="1" dirty="0"/>
              <a:t> juht?</a:t>
            </a:r>
          </a:p>
          <a:p>
            <a:pPr lvl="1"/>
            <a:r>
              <a:rPr lang="et-EE" sz="1100" dirty="0"/>
              <a:t>Mitte kordagi</a:t>
            </a:r>
          </a:p>
          <a:p>
            <a:pPr lvl="1"/>
            <a:r>
              <a:rPr lang="et-EE" sz="1100" dirty="0"/>
              <a:t>Ühel korral</a:t>
            </a:r>
          </a:p>
          <a:p>
            <a:pPr lvl="1"/>
            <a:r>
              <a:rPr lang="et-EE" sz="1100" dirty="0"/>
              <a:t>Enam kui korra</a:t>
            </a:r>
          </a:p>
          <a:p>
            <a:pPr lvl="1"/>
            <a:r>
              <a:rPr lang="et-EE" sz="1100" dirty="0"/>
              <a:t>Ei oska öelda</a:t>
            </a:r>
            <a:endParaRPr lang="et-EE" sz="1200" dirty="0"/>
          </a:p>
          <a:p>
            <a:pPr marL="0" indent="0">
              <a:buNone/>
            </a:pPr>
            <a:r>
              <a:rPr lang="et-EE" sz="1100" b="1" dirty="0"/>
              <a:t>15. Kas Te olete nõus joobes juhist politseile teatama?</a:t>
            </a:r>
          </a:p>
          <a:p>
            <a:pPr lvl="1"/>
            <a:r>
              <a:rPr lang="et-EE" sz="1100" dirty="0"/>
              <a:t>Ei</a:t>
            </a:r>
          </a:p>
          <a:p>
            <a:pPr lvl="1"/>
            <a:r>
              <a:rPr lang="et-EE" sz="1100" dirty="0"/>
              <a:t>Jah, kuid tuttavaid politseile üles ei anna</a:t>
            </a:r>
          </a:p>
          <a:p>
            <a:pPr lvl="1"/>
            <a:r>
              <a:rPr lang="et-EE" sz="1100" dirty="0"/>
              <a:t>Jah, teavitan kõigist</a:t>
            </a:r>
          </a:p>
          <a:p>
            <a:pPr lvl="1"/>
            <a:r>
              <a:rPr lang="et-EE" sz="1100" dirty="0"/>
              <a:t>Ei oska öelda</a:t>
            </a:r>
          </a:p>
          <a:p>
            <a:pPr lvl="1"/>
            <a:endParaRPr lang="et-EE" sz="11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FDEF840-8B63-AD49-ADF2-D838915D5EAE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sz="1100" b="1" dirty="0"/>
              <a:t>16. Kas Te püüaksite takistada inimest, kes soovib sõidukit juhtida </a:t>
            </a:r>
            <a:r>
              <a:rPr lang="et-EE" sz="1100" b="1" dirty="0" err="1"/>
              <a:t>alko</a:t>
            </a:r>
            <a:r>
              <a:rPr lang="et-EE" sz="1100" b="1" dirty="0"/>
              <a:t>- või </a:t>
            </a:r>
            <a:r>
              <a:rPr lang="et-EE" sz="1100" b="1" dirty="0" err="1"/>
              <a:t>narkojoobes</a:t>
            </a:r>
            <a:r>
              <a:rPr lang="et-EE" sz="1100" b="1" dirty="0"/>
              <a:t>?</a:t>
            </a:r>
          </a:p>
          <a:p>
            <a:pPr lvl="1"/>
            <a:r>
              <a:rPr lang="et-EE" sz="1100" dirty="0"/>
              <a:t>Ei</a:t>
            </a:r>
          </a:p>
          <a:p>
            <a:pPr lvl="1"/>
            <a:r>
              <a:rPr lang="et-EE" sz="1100" dirty="0"/>
              <a:t>Jah, </a:t>
            </a:r>
            <a:r>
              <a:rPr lang="et-EE" sz="1100" dirty="0" err="1"/>
              <a:t>takistatkin</a:t>
            </a:r>
            <a:r>
              <a:rPr lang="et-EE" sz="1100" dirty="0"/>
              <a:t> vaid tuttavaid</a:t>
            </a:r>
          </a:p>
          <a:p>
            <a:pPr lvl="1"/>
            <a:r>
              <a:rPr lang="et-EE" sz="1100" dirty="0"/>
              <a:t>Jah, takistaksin kõiki (ka võõraid)</a:t>
            </a:r>
          </a:p>
          <a:p>
            <a:pPr lvl="1"/>
            <a:r>
              <a:rPr lang="et-EE" sz="1100" dirty="0"/>
              <a:t>Ei oska öelda</a:t>
            </a:r>
          </a:p>
          <a:p>
            <a:pPr marL="0" indent="0">
              <a:buNone/>
            </a:pPr>
            <a:r>
              <a:rPr lang="et-EE" sz="1100" b="1" dirty="0"/>
              <a:t>17. Kas Te olete takistanud või püüdnud takistada inimest, kes soovib sõidukit juhtida </a:t>
            </a:r>
            <a:r>
              <a:rPr lang="et-EE" sz="1100" b="1" dirty="0" err="1"/>
              <a:t>alko</a:t>
            </a:r>
            <a:r>
              <a:rPr lang="et-EE" sz="1100" b="1" dirty="0"/>
              <a:t>- või </a:t>
            </a:r>
            <a:r>
              <a:rPr lang="et-EE" sz="1100" b="1" dirty="0" err="1"/>
              <a:t>narkojoobes</a:t>
            </a:r>
            <a:r>
              <a:rPr lang="et-EE" sz="1100" b="1" dirty="0"/>
              <a:t>? </a:t>
            </a:r>
            <a:r>
              <a:rPr lang="et-EE" sz="1100" dirty="0"/>
              <a:t>VÕIB MITU VASTUST!</a:t>
            </a:r>
          </a:p>
          <a:p>
            <a:pPr lvl="1"/>
            <a:r>
              <a:rPr lang="et-EE" sz="1100" dirty="0"/>
              <a:t>Ei</a:t>
            </a:r>
          </a:p>
          <a:p>
            <a:pPr lvl="1"/>
            <a:r>
              <a:rPr lang="et-EE" sz="1100" dirty="0"/>
              <a:t>Jah, olen takistanud või püüdnud takistada tuttavaid</a:t>
            </a:r>
          </a:p>
          <a:p>
            <a:pPr lvl="1"/>
            <a:r>
              <a:rPr lang="et-EE" sz="1100" dirty="0"/>
              <a:t>Jah, olen takistanud või püüdnud takistada võõraid inimesi</a:t>
            </a:r>
          </a:p>
          <a:p>
            <a:pPr lvl="1"/>
            <a:r>
              <a:rPr lang="et-EE" sz="1100" dirty="0"/>
              <a:t>Ei oska öelda</a:t>
            </a:r>
          </a:p>
          <a:p>
            <a:pPr lvl="1"/>
            <a:endParaRPr lang="et-EE" sz="1200" dirty="0"/>
          </a:p>
          <a:p>
            <a:pPr marL="0" indent="0">
              <a:buNone/>
            </a:pPr>
            <a:r>
              <a:rPr lang="et-EE" sz="1200" dirty="0"/>
              <a:t>	</a:t>
            </a:r>
          </a:p>
          <a:p>
            <a:endParaRPr lang="et-EE" dirty="0"/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550AF682-97F5-8950-0C77-EE27DF5ADF2B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1302488" y="940987"/>
            <a:ext cx="10051312" cy="435932"/>
          </a:xfrm>
        </p:spPr>
        <p:txBody>
          <a:bodyPr/>
          <a:lstStyle/>
          <a:p>
            <a:r>
              <a:rPr lang="et-EE" dirty="0"/>
              <a:t>Sõiduki juhtimine joobes</a:t>
            </a:r>
          </a:p>
        </p:txBody>
      </p:sp>
    </p:spTree>
    <p:extLst>
      <p:ext uri="{BB962C8B-B14F-4D97-AF65-F5344CB8AC3E}">
        <p14:creationId xmlns:p14="http://schemas.microsoft.com/office/powerpoint/2010/main" val="519888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B1391-FDFA-CC40-A645-0D99C4219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Ankeet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F84B18E-622F-E649-8E04-7B9124E9260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t-EE" dirty="0"/>
          </a:p>
          <a:p>
            <a:endParaRPr lang="et-E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B4083D-0CF2-8740-B0DF-AD433881ED72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100" dirty="0"/>
              <a:t>K21 KUI K20=2-6 </a:t>
            </a:r>
          </a:p>
          <a:p>
            <a:pPr marL="0" indent="0">
              <a:buNone/>
            </a:pPr>
            <a:r>
              <a:rPr lang="et-EE" sz="1100" b="1" dirty="0"/>
              <a:t>21. Kas ja kui sageli Te olete viimase 12 kuu jooksul ise juhtinud sõidukit alkoholi või narkootilise aine mõju all? </a:t>
            </a:r>
          </a:p>
          <a:p>
            <a:pPr lvl="1"/>
            <a:r>
              <a:rPr lang="et-EE" sz="1100" dirty="0"/>
              <a:t>Mitte kordagi </a:t>
            </a:r>
          </a:p>
          <a:p>
            <a:pPr lvl="1"/>
            <a:r>
              <a:rPr lang="et-EE" sz="1100" dirty="0"/>
              <a:t>Ühel korral</a:t>
            </a:r>
          </a:p>
          <a:p>
            <a:pPr lvl="1"/>
            <a:r>
              <a:rPr lang="et-EE" sz="1100" dirty="0"/>
              <a:t>Enam kui korra</a:t>
            </a:r>
          </a:p>
          <a:p>
            <a:pPr marL="0" indent="0">
              <a:buNone/>
            </a:pPr>
            <a:r>
              <a:rPr lang="et-EE" sz="1100" b="1" dirty="0"/>
              <a:t>22. Millistesse liiklusohtlikesse olukordadesse või liiklusõnnetusse olete viimase 12 kuu jooksul sattunud alkoholi või narkootilise aine mõju all juhtimise tõttu? </a:t>
            </a:r>
            <a:r>
              <a:rPr lang="et-EE" sz="1100" dirty="0"/>
              <a:t>VÕIB MITU VASTUST!</a:t>
            </a:r>
          </a:p>
          <a:p>
            <a:pPr lvl="1"/>
            <a:r>
              <a:rPr lang="et-EE" sz="1100" dirty="0"/>
              <a:t>Ei mäletanud lühemaid või pikemaid lõike teekonnast</a:t>
            </a:r>
          </a:p>
          <a:p>
            <a:pPr lvl="1"/>
            <a:r>
              <a:rPr lang="et-EE" sz="1100" dirty="0"/>
              <a:t>Sõiduk kaldus oma sõidurajalt kõrvale </a:t>
            </a:r>
          </a:p>
          <a:p>
            <a:pPr lvl="1"/>
            <a:r>
              <a:rPr lang="et-EE" sz="1100" dirty="0"/>
              <a:t>Pidurdasin äkitselt, et eessõitvale sõidukile mitte otsa sõita</a:t>
            </a:r>
          </a:p>
          <a:p>
            <a:pPr lvl="1"/>
            <a:r>
              <a:rPr lang="et-EE" sz="1100" dirty="0"/>
              <a:t>Ei märganud õigeaegselt jalakäijat või jalgratturit</a:t>
            </a:r>
          </a:p>
          <a:p>
            <a:pPr lvl="1"/>
            <a:r>
              <a:rPr lang="et-EE" sz="1100" dirty="0"/>
              <a:t>Ei märganud õigeaegselt valgusfoori märguannet või liiklusmärki</a:t>
            </a:r>
          </a:p>
          <a:p>
            <a:pPr lvl="1"/>
            <a:r>
              <a:rPr lang="et-EE" sz="1100" dirty="0"/>
              <a:t>Tegin avarii (sõitsin teelt välja või teisele autole sisse või muu õnnetus)</a:t>
            </a:r>
          </a:p>
          <a:p>
            <a:pPr lvl="1"/>
            <a:r>
              <a:rPr lang="et-EE" sz="1100" dirty="0"/>
              <a:t>Muu, mis?______________</a:t>
            </a:r>
          </a:p>
          <a:p>
            <a:pPr lvl="1"/>
            <a:r>
              <a:rPr lang="et-EE" sz="1100" dirty="0"/>
              <a:t>Ei ole joobes liiklusohtlikku olukorda sattunud</a:t>
            </a:r>
          </a:p>
          <a:p>
            <a:pPr marL="0" indent="0">
              <a:buNone/>
            </a:pPr>
            <a:r>
              <a:rPr lang="en-US" sz="1100" b="1" dirty="0"/>
              <a:t>23.</a:t>
            </a:r>
            <a:r>
              <a:rPr lang="et-EE" sz="1100" dirty="0"/>
              <a:t> </a:t>
            </a:r>
            <a:r>
              <a:rPr lang="et-EE" sz="1100" b="1" dirty="0"/>
              <a:t> </a:t>
            </a:r>
            <a:r>
              <a:rPr lang="en-US" sz="1100" b="1" dirty="0" err="1"/>
              <a:t>Kas</a:t>
            </a:r>
            <a:r>
              <a:rPr lang="en-US" sz="1100" b="1" dirty="0"/>
              <a:t> ja </a:t>
            </a:r>
            <a:r>
              <a:rPr lang="en-US" sz="1100" b="1" dirty="0" err="1"/>
              <a:t>kui</a:t>
            </a:r>
            <a:r>
              <a:rPr lang="en-US" sz="1100" b="1" dirty="0"/>
              <a:t> </a:t>
            </a:r>
            <a:r>
              <a:rPr lang="en-US" sz="1100" b="1" dirty="0" err="1"/>
              <a:t>isageli</a:t>
            </a:r>
            <a:r>
              <a:rPr lang="en-US" sz="1100" b="1" dirty="0"/>
              <a:t> on </a:t>
            </a:r>
            <a:r>
              <a:rPr lang="en-US" sz="1100" b="1" dirty="0" err="1"/>
              <a:t>viimase</a:t>
            </a:r>
            <a:r>
              <a:rPr lang="en-US" sz="1100" b="1" dirty="0"/>
              <a:t> 12 </a:t>
            </a:r>
            <a:r>
              <a:rPr lang="en-US" sz="1100" b="1" dirty="0" err="1"/>
              <a:t>kuu</a:t>
            </a:r>
            <a:r>
              <a:rPr lang="en-US" sz="1100" b="1" dirty="0"/>
              <a:t> </a:t>
            </a:r>
            <a:r>
              <a:rPr lang="en-US" sz="1100" b="1" dirty="0" err="1"/>
              <a:t>jooksul</a:t>
            </a:r>
            <a:r>
              <a:rPr lang="en-US" sz="1100" b="1" dirty="0"/>
              <a:t> </a:t>
            </a:r>
            <a:r>
              <a:rPr lang="en-US" sz="1100" b="1" dirty="0" err="1"/>
              <a:t>politsei</a:t>
            </a:r>
            <a:r>
              <a:rPr lang="en-US" sz="1100" b="1" dirty="0"/>
              <a:t> </a:t>
            </a:r>
            <a:r>
              <a:rPr lang="en-US" sz="1100" b="1" dirty="0" err="1"/>
              <a:t>Teid</a:t>
            </a:r>
            <a:r>
              <a:rPr lang="en-US" sz="1100" b="1" dirty="0"/>
              <a:t> </a:t>
            </a:r>
            <a:r>
              <a:rPr lang="en-US" sz="1100" b="1" dirty="0" err="1"/>
              <a:t>peatanud</a:t>
            </a:r>
            <a:r>
              <a:rPr lang="en-US" sz="1100" b="1" dirty="0"/>
              <a:t> ja </a:t>
            </a:r>
            <a:r>
              <a:rPr lang="en-US" sz="1100" b="1" dirty="0" err="1"/>
              <a:t>kontrollinud</a:t>
            </a:r>
            <a:r>
              <a:rPr lang="en-US" sz="1100" b="1" dirty="0"/>
              <a:t> </a:t>
            </a:r>
            <a:r>
              <a:rPr lang="en-US" sz="1100" b="1" dirty="0" err="1"/>
              <a:t>joobes</a:t>
            </a:r>
            <a:r>
              <a:rPr lang="en-US" sz="1100" b="1" dirty="0"/>
              <a:t> </a:t>
            </a:r>
            <a:r>
              <a:rPr lang="en-US" sz="1100" b="1" dirty="0" err="1"/>
              <a:t>sõidukijuhtimise</a:t>
            </a:r>
            <a:r>
              <a:rPr lang="en-US" sz="1100" b="1" dirty="0"/>
              <a:t> </a:t>
            </a:r>
            <a:r>
              <a:rPr lang="en-US" sz="1100" b="1" dirty="0" err="1"/>
              <a:t>vastast</a:t>
            </a:r>
            <a:r>
              <a:rPr lang="en-US" sz="1100" b="1" dirty="0"/>
              <a:t> </a:t>
            </a:r>
            <a:r>
              <a:rPr lang="en-US" sz="1100" b="1" dirty="0" err="1"/>
              <a:t>järelevalvet</a:t>
            </a:r>
            <a:r>
              <a:rPr lang="en-US" sz="1100" b="1" dirty="0"/>
              <a:t> </a:t>
            </a:r>
            <a:r>
              <a:rPr lang="en-US" sz="1100" b="1" dirty="0" err="1"/>
              <a:t>teostades</a:t>
            </a:r>
            <a:r>
              <a:rPr lang="en-US" sz="1100" b="1" dirty="0"/>
              <a:t>?</a:t>
            </a:r>
            <a:endParaRPr lang="en-US" sz="1100" dirty="0"/>
          </a:p>
          <a:p>
            <a:pPr lvl="1" eaLnBrk="0" fontAlgn="base" hangingPunct="0"/>
            <a:r>
              <a:rPr lang="et-EE" sz="1100" dirty="0"/>
              <a:t>Mitte kordagi</a:t>
            </a:r>
            <a:endParaRPr lang="en-US" sz="1100" dirty="0"/>
          </a:p>
          <a:p>
            <a:pPr lvl="1" eaLnBrk="0" fontAlgn="base" hangingPunct="0"/>
            <a:r>
              <a:rPr lang="et-EE" sz="1100" dirty="0"/>
              <a:t>Ühel korral</a:t>
            </a:r>
            <a:endParaRPr lang="en-US" sz="1100" dirty="0"/>
          </a:p>
          <a:p>
            <a:pPr lvl="1" eaLnBrk="0" fontAlgn="base" hangingPunct="0"/>
            <a:r>
              <a:rPr lang="et-EE" sz="1100" dirty="0"/>
              <a:t>Enam kui korra</a:t>
            </a:r>
            <a:endParaRPr lang="en-US" sz="1100" dirty="0"/>
          </a:p>
          <a:p>
            <a:pPr lvl="1" eaLnBrk="0" fontAlgn="base" hangingPunct="0"/>
            <a:r>
              <a:rPr lang="et-EE" sz="1100" i="1" dirty="0"/>
              <a:t>Ei oska öelda</a:t>
            </a:r>
            <a:endParaRPr lang="et-EE" sz="1100" dirty="0"/>
          </a:p>
          <a:p>
            <a:endParaRPr lang="et-EE" sz="110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EF7D87E-3010-3544-A27C-3AE95DB7D371}"/>
              </a:ext>
            </a:extLst>
          </p:cNvPr>
          <p:cNvSpPr txBox="1">
            <a:spLocks/>
          </p:cNvSpPr>
          <p:nvPr/>
        </p:nvSpPr>
        <p:spPr>
          <a:xfrm>
            <a:off x="1302488" y="1499191"/>
            <a:ext cx="4860000" cy="48859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t-EE" sz="1200" dirty="0"/>
              <a:t>K18 KÜSIDA MEESTELT</a:t>
            </a:r>
          </a:p>
          <a:p>
            <a:pPr marL="0" indent="0">
              <a:buFontTx/>
              <a:buNone/>
            </a:pPr>
            <a:r>
              <a:rPr lang="et-EE" sz="1200" b="1" dirty="0"/>
              <a:t>18. Ligikaudu mitu tundi kulub 85 kg kaaluval tervel mehel täielikuks kainenemiseks peale 5% kangusega pooleliitrise õlle tarbimist?</a:t>
            </a:r>
          </a:p>
          <a:p>
            <a:pPr lvl="1"/>
            <a:r>
              <a:rPr lang="et-EE" sz="1200" dirty="0"/>
              <a:t>Kuni 1 tund</a:t>
            </a:r>
          </a:p>
          <a:p>
            <a:pPr lvl="1"/>
            <a:r>
              <a:rPr lang="et-EE" sz="1200" dirty="0"/>
              <a:t>1-2 tundi</a:t>
            </a:r>
          </a:p>
          <a:p>
            <a:pPr lvl="1"/>
            <a:r>
              <a:rPr lang="et-EE" sz="1200" dirty="0"/>
              <a:t>2-3 tundi</a:t>
            </a:r>
          </a:p>
          <a:p>
            <a:pPr lvl="1"/>
            <a:r>
              <a:rPr lang="et-EE" sz="1200" dirty="0"/>
              <a:t>3-4 tundi	</a:t>
            </a:r>
          </a:p>
          <a:p>
            <a:pPr lvl="1"/>
            <a:r>
              <a:rPr lang="et-EE" sz="1200" dirty="0"/>
              <a:t>Ei oska öelda</a:t>
            </a:r>
          </a:p>
          <a:p>
            <a:pPr marL="0" indent="0">
              <a:buFontTx/>
              <a:buNone/>
            </a:pPr>
            <a:r>
              <a:rPr lang="et-EE" sz="1200" dirty="0"/>
              <a:t>K19 KÜSIDA NAISTELT:</a:t>
            </a:r>
          </a:p>
          <a:p>
            <a:pPr marL="0" indent="0">
              <a:buFontTx/>
              <a:buNone/>
            </a:pPr>
            <a:r>
              <a:rPr lang="et-EE" sz="1200" b="1" dirty="0"/>
              <a:t>19. Ligikaudu mitu tundi kulub 65 kg kaaluval tervel naisel täielikuks kainenemiseks peale 4,5% kangusega pooleliitrise siidri tarbimist?</a:t>
            </a:r>
          </a:p>
          <a:p>
            <a:pPr lvl="1"/>
            <a:r>
              <a:rPr lang="et-EE" sz="1200" dirty="0"/>
              <a:t>Kuni 1 tund</a:t>
            </a:r>
          </a:p>
          <a:p>
            <a:pPr lvl="1"/>
            <a:r>
              <a:rPr lang="et-EE" sz="1200" dirty="0"/>
              <a:t>1-2 tundi</a:t>
            </a:r>
          </a:p>
          <a:p>
            <a:pPr lvl="1"/>
            <a:r>
              <a:rPr lang="et-EE" sz="1200" dirty="0"/>
              <a:t>2-3 tundi</a:t>
            </a:r>
          </a:p>
          <a:p>
            <a:pPr lvl="1"/>
            <a:r>
              <a:rPr lang="et-EE" sz="1200" dirty="0"/>
              <a:t>3-4 tundi	</a:t>
            </a:r>
          </a:p>
          <a:p>
            <a:pPr lvl="1"/>
            <a:r>
              <a:rPr lang="et-EE" sz="1200" dirty="0"/>
              <a:t>Ei oska öelda</a:t>
            </a:r>
          </a:p>
          <a:p>
            <a:pPr marL="0" indent="0">
              <a:buFontTx/>
              <a:buNone/>
            </a:pPr>
            <a:r>
              <a:rPr lang="et-EE" sz="1200" dirty="0"/>
              <a:t>K20-K23 KUI T1=1 ja T3=2-7 (SÕIDUKIJUHID)</a:t>
            </a:r>
          </a:p>
          <a:p>
            <a:pPr marL="0" indent="0">
              <a:buFontTx/>
              <a:buNone/>
            </a:pPr>
            <a:r>
              <a:rPr lang="et-EE" sz="1200" b="1" dirty="0"/>
              <a:t>20. Kas ja kui sageli Te kasutate oma seisundi kontrollimiseks enne juhtima minekut alkomeetrit, kui kahtlete, et alkohol ei ole verest kadunud?</a:t>
            </a:r>
          </a:p>
          <a:p>
            <a:pPr lvl="1"/>
            <a:r>
              <a:rPr lang="et-EE" sz="1200" dirty="0"/>
              <a:t>Ei tarvita alkoholi</a:t>
            </a:r>
          </a:p>
          <a:p>
            <a:pPr lvl="1"/>
            <a:r>
              <a:rPr lang="et-EE" sz="1200" dirty="0"/>
              <a:t>Reeglina</a:t>
            </a:r>
          </a:p>
          <a:p>
            <a:pPr lvl="1"/>
            <a:r>
              <a:rPr lang="et-EE" sz="1200" dirty="0"/>
              <a:t>Küllalt sageli</a:t>
            </a:r>
          </a:p>
          <a:p>
            <a:pPr lvl="1"/>
            <a:r>
              <a:rPr lang="et-EE" sz="1200" dirty="0"/>
              <a:t>Mõnikord</a:t>
            </a:r>
          </a:p>
          <a:p>
            <a:pPr lvl="1"/>
            <a:r>
              <a:rPr lang="et-EE" sz="1200" dirty="0"/>
              <a:t>Mitte kunagi ei kasuta</a:t>
            </a:r>
          </a:p>
          <a:p>
            <a:endParaRPr lang="et-EE" sz="1100" dirty="0"/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9B74838C-1506-03DB-91C1-40411807D5C3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1302488" y="940987"/>
            <a:ext cx="10051312" cy="435932"/>
          </a:xfrm>
        </p:spPr>
        <p:txBody>
          <a:bodyPr/>
          <a:lstStyle/>
          <a:p>
            <a:r>
              <a:rPr lang="et-EE" dirty="0"/>
              <a:t>Sõiduki juhtimine joobes</a:t>
            </a:r>
          </a:p>
        </p:txBody>
      </p:sp>
    </p:spTree>
    <p:extLst>
      <p:ext uri="{BB962C8B-B14F-4D97-AF65-F5344CB8AC3E}">
        <p14:creationId xmlns:p14="http://schemas.microsoft.com/office/powerpoint/2010/main" val="3739362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365942-B2C3-6242-8EAC-D7B65DE55F1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Tellijapoolne</a:t>
            </a:r>
            <a:r>
              <a:rPr lang="en-GB" dirty="0"/>
              <a:t> </a:t>
            </a:r>
            <a:r>
              <a:rPr lang="en-GB" dirty="0" err="1"/>
              <a:t>kontaktisik</a:t>
            </a:r>
            <a:r>
              <a:rPr lang="en-GB" dirty="0"/>
              <a:t>			Raul Rom</a:t>
            </a:r>
          </a:p>
          <a:p>
            <a:endParaRPr lang="en-GB" dirty="0"/>
          </a:p>
          <a:p>
            <a:r>
              <a:rPr lang="en-GB" dirty="0" err="1"/>
              <a:t>Uuringu</a:t>
            </a:r>
            <a:r>
              <a:rPr lang="en-GB" dirty="0"/>
              <a:t> </a:t>
            </a:r>
            <a:r>
              <a:rPr lang="en-GB" dirty="0" err="1"/>
              <a:t>projektijuht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aruande</a:t>
            </a:r>
            <a:r>
              <a:rPr lang="en-GB" dirty="0"/>
              <a:t> </a:t>
            </a:r>
            <a:r>
              <a:rPr lang="en-GB" dirty="0" err="1"/>
              <a:t>koostamine</a:t>
            </a:r>
            <a:r>
              <a:rPr lang="en-GB" dirty="0"/>
              <a:t>		Liis Grünberg, </a:t>
            </a:r>
            <a:r>
              <a:rPr lang="en-GB" dirty="0">
                <a:hlinkClick r:id="rId2"/>
              </a:rPr>
              <a:t>liis@turu-uuringute.ee</a:t>
            </a:r>
            <a:r>
              <a:rPr lang="en-GB" dirty="0"/>
              <a:t>, 58529707</a:t>
            </a:r>
          </a:p>
          <a:p>
            <a:r>
              <a:rPr lang="en-GB" dirty="0" err="1"/>
              <a:t>Küsitlustöö</a:t>
            </a:r>
            <a:r>
              <a:rPr lang="en-GB" dirty="0"/>
              <a:t> </a:t>
            </a:r>
            <a:r>
              <a:rPr lang="en-GB" dirty="0" err="1"/>
              <a:t>koordineerimine</a:t>
            </a:r>
            <a:r>
              <a:rPr lang="en-GB" dirty="0"/>
              <a:t>			Kristel </a:t>
            </a:r>
            <a:r>
              <a:rPr lang="en-GB" dirty="0" err="1"/>
              <a:t>Merusk</a:t>
            </a:r>
            <a:endParaRPr lang="en-GB" dirty="0"/>
          </a:p>
          <a:p>
            <a:r>
              <a:rPr lang="en-GB" dirty="0" err="1"/>
              <a:t>Valim</a:t>
            </a:r>
            <a:r>
              <a:rPr lang="en-GB" dirty="0"/>
              <a:t>, </a:t>
            </a:r>
            <a:r>
              <a:rPr lang="en-GB" dirty="0" err="1"/>
              <a:t>ankeedi</a:t>
            </a:r>
            <a:r>
              <a:rPr lang="en-GB" dirty="0"/>
              <a:t> </a:t>
            </a:r>
            <a:r>
              <a:rPr lang="en-GB" dirty="0" err="1"/>
              <a:t>programmeerimine</a:t>
            </a:r>
            <a:r>
              <a:rPr lang="en-GB" dirty="0"/>
              <a:t> 		Irina </a:t>
            </a:r>
            <a:r>
              <a:rPr lang="en-GB" dirty="0" err="1"/>
              <a:t>Strapatshuk</a:t>
            </a:r>
            <a:endParaRPr lang="en-GB" dirty="0"/>
          </a:p>
          <a:p>
            <a:r>
              <a:rPr lang="en-GB" dirty="0" err="1"/>
              <a:t>Andmetöötlus</a:t>
            </a:r>
            <a:r>
              <a:rPr lang="en-GB" dirty="0"/>
              <a:t>			  	Reijo Pohl	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D0BDCE-934C-8244-91CB-81CEF3A56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Vastutajad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36870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B1391-FDFA-CC40-A645-0D99C4219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Ankeet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376E73-F8D5-DF42-A5FF-CB583A7464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02488" y="1499191"/>
            <a:ext cx="4860000" cy="51223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sz="1100" dirty="0"/>
              <a:t>KÕIK:</a:t>
            </a:r>
          </a:p>
          <a:p>
            <a:pPr marL="0" indent="0">
              <a:buNone/>
            </a:pPr>
            <a:r>
              <a:rPr lang="et-EE" sz="1100" b="1" dirty="0"/>
              <a:t>24. Kas Te olete käesoleval aastal märganud joobes juhtimise vastast kampaaniat „Sul on selgroogu“? </a:t>
            </a:r>
          </a:p>
          <a:p>
            <a:pPr lvl="1"/>
            <a:r>
              <a:rPr lang="et-EE" sz="1100" dirty="0"/>
              <a:t>Jah</a:t>
            </a:r>
          </a:p>
          <a:p>
            <a:pPr lvl="1"/>
            <a:r>
              <a:rPr lang="et-EE" sz="1100" dirty="0"/>
              <a:t>Ei 			</a:t>
            </a:r>
          </a:p>
          <a:p>
            <a:pPr lvl="1"/>
            <a:r>
              <a:rPr lang="et-EE" sz="1100" dirty="0"/>
              <a:t>Ei oska öelda 	</a:t>
            </a:r>
          </a:p>
          <a:p>
            <a:pPr marL="0" indent="0">
              <a:buNone/>
            </a:pPr>
            <a:r>
              <a:rPr lang="et-EE" sz="1100" dirty="0"/>
              <a:t>K25 KUI K24=1</a:t>
            </a:r>
          </a:p>
          <a:p>
            <a:pPr marL="0" indent="0">
              <a:buNone/>
            </a:pPr>
            <a:r>
              <a:rPr lang="et-EE" sz="1100" b="1" dirty="0"/>
              <a:t>25. Kus Te seda kampaaniat märkasite? </a:t>
            </a:r>
            <a:r>
              <a:rPr lang="et-EE" sz="1100" dirty="0"/>
              <a:t>VÕIB MITU VASTUST!</a:t>
            </a:r>
          </a:p>
          <a:p>
            <a:pPr lvl="1"/>
            <a:r>
              <a:rPr lang="et-EE" sz="1100" dirty="0"/>
              <a:t>Televisioonis</a:t>
            </a:r>
          </a:p>
          <a:p>
            <a:pPr lvl="1"/>
            <a:r>
              <a:rPr lang="et-EE" sz="1100" dirty="0"/>
              <a:t>Raadios</a:t>
            </a:r>
          </a:p>
          <a:p>
            <a:pPr lvl="1"/>
            <a:r>
              <a:rPr lang="et-EE" sz="1100" dirty="0"/>
              <a:t>Plakatitel teede/tänavate ääres</a:t>
            </a:r>
          </a:p>
          <a:p>
            <a:pPr lvl="1"/>
            <a:r>
              <a:rPr lang="et-EE" sz="1100" dirty="0"/>
              <a:t>Plakatitel tanklates</a:t>
            </a:r>
          </a:p>
          <a:p>
            <a:pPr lvl="1"/>
            <a:r>
              <a:rPr lang="et-EE" sz="1100" dirty="0"/>
              <a:t>Trükimeedias (ajalehed, ajakirjad)</a:t>
            </a:r>
          </a:p>
          <a:p>
            <a:pPr lvl="1"/>
            <a:r>
              <a:rPr lang="et-EE" sz="1100" dirty="0"/>
              <a:t>Internetis/sotsiaalmeedias</a:t>
            </a:r>
          </a:p>
          <a:p>
            <a:pPr lvl="1"/>
            <a:r>
              <a:rPr lang="et-EE" sz="1100" dirty="0"/>
              <a:t>Spotify keskkonnas</a:t>
            </a:r>
          </a:p>
          <a:p>
            <a:pPr lvl="1"/>
            <a:r>
              <a:rPr lang="et-EE" sz="1100" dirty="0"/>
              <a:t>Ei oska öelda</a:t>
            </a:r>
          </a:p>
          <a:p>
            <a:endParaRPr lang="et-EE" dirty="0"/>
          </a:p>
          <a:p>
            <a:endParaRPr lang="et-E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37AA6F9-0B89-6847-B840-CA5F125A0D43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sz="1100" dirty="0"/>
              <a:t>KÕIK:</a:t>
            </a:r>
          </a:p>
          <a:p>
            <a:pPr marL="0" indent="0">
              <a:buNone/>
            </a:pPr>
            <a:r>
              <a:rPr lang="et-EE" sz="1100" b="1" dirty="0"/>
              <a:t>26. Kas Te olete näinud vähemalt ühte järgmistest telereklaamidest?</a:t>
            </a:r>
            <a:endParaRPr lang="en-US" sz="1100" dirty="0"/>
          </a:p>
          <a:p>
            <a:pPr lvl="1"/>
            <a:r>
              <a:rPr lang="et-EE" sz="1100" dirty="0"/>
              <a:t>Jah</a:t>
            </a:r>
            <a:endParaRPr lang="en-US" sz="1100" dirty="0"/>
          </a:p>
          <a:p>
            <a:pPr lvl="1"/>
            <a:r>
              <a:rPr lang="et-EE" sz="1100" dirty="0"/>
              <a:t>Ei</a:t>
            </a:r>
            <a:endParaRPr lang="en-US" sz="1100" dirty="0"/>
          </a:p>
          <a:p>
            <a:pPr lvl="1"/>
            <a:r>
              <a:rPr lang="et-EE" sz="1100" i="1" dirty="0"/>
              <a:t>Ei oska öelda / ei vaata</a:t>
            </a:r>
            <a:endParaRPr lang="en-US" sz="1100" dirty="0"/>
          </a:p>
          <a:p>
            <a:pPr marL="0" indent="0">
              <a:buNone/>
            </a:pPr>
            <a:r>
              <a:rPr lang="et-EE" sz="1100" b="1" dirty="0"/>
              <a:t>27. Kas Te olete kuulnud vähemalt ühte järgmistest audioreklaamidest?</a:t>
            </a:r>
            <a:endParaRPr lang="en-US" sz="1100" dirty="0"/>
          </a:p>
          <a:p>
            <a:pPr lvl="1"/>
            <a:r>
              <a:rPr lang="et-EE" sz="1100" dirty="0"/>
              <a:t>Jah</a:t>
            </a:r>
            <a:endParaRPr lang="en-US" sz="1100" dirty="0"/>
          </a:p>
          <a:p>
            <a:pPr lvl="1"/>
            <a:r>
              <a:rPr lang="et-EE" sz="1100" dirty="0"/>
              <a:t>Ei</a:t>
            </a:r>
            <a:endParaRPr lang="en-US" sz="1100" dirty="0"/>
          </a:p>
          <a:p>
            <a:pPr lvl="1"/>
            <a:r>
              <a:rPr lang="et-EE" sz="1100" i="1" dirty="0"/>
              <a:t>Ei oska öelda / ei kuula</a:t>
            </a:r>
            <a:endParaRPr lang="en-US" sz="1100" dirty="0"/>
          </a:p>
          <a:p>
            <a:pPr marL="0" indent="0">
              <a:buNone/>
            </a:pPr>
            <a:r>
              <a:rPr lang="et-EE" sz="1100" b="1" dirty="0"/>
              <a:t>28. Kas Te olete näinud vähemalt ühte järgmistest posteritest?</a:t>
            </a:r>
            <a:endParaRPr lang="en-US" sz="1100" dirty="0"/>
          </a:p>
          <a:p>
            <a:pPr lvl="1"/>
            <a:r>
              <a:rPr lang="et-EE" sz="1100" dirty="0"/>
              <a:t>Jah</a:t>
            </a:r>
            <a:endParaRPr lang="en-US" sz="1100" dirty="0"/>
          </a:p>
          <a:p>
            <a:pPr lvl="1"/>
            <a:r>
              <a:rPr lang="et-EE" sz="1100" dirty="0"/>
              <a:t>Ei</a:t>
            </a:r>
            <a:endParaRPr lang="en-US" sz="1100" dirty="0"/>
          </a:p>
          <a:p>
            <a:pPr lvl="1"/>
            <a:r>
              <a:rPr lang="et-EE" sz="1100" i="1" dirty="0"/>
              <a:t>Ei oska öelda / ei liigu</a:t>
            </a:r>
          </a:p>
          <a:p>
            <a:pPr marL="0" indent="0" eaLnBrk="0" fontAlgn="base" hangingPunct="0">
              <a:buNone/>
            </a:pPr>
            <a:r>
              <a:rPr lang="et-EE" sz="1100" b="1" dirty="0"/>
              <a:t>29. Kas Te olete külastanud kampaanialehte </a:t>
            </a:r>
            <a:r>
              <a:rPr lang="et-EE" sz="1100" b="1" u="sng" dirty="0">
                <a:hlinkClick r:id="rId2"/>
              </a:rPr>
              <a:t>https://selgroog.ee/</a:t>
            </a:r>
            <a:r>
              <a:rPr lang="et-EE" sz="1100" b="1" dirty="0"/>
              <a:t> (vene keeles vastajad: </a:t>
            </a:r>
            <a:r>
              <a:rPr lang="et-EE" sz="1100" b="1" u="sng" dirty="0">
                <a:hlinkClick r:id="rId3"/>
              </a:rPr>
              <a:t>https://selgroog.ee/ru/</a:t>
            </a:r>
            <a:r>
              <a:rPr lang="et-EE" sz="1100" b="1" dirty="0"/>
              <a:t>)? </a:t>
            </a:r>
            <a:endParaRPr lang="en-EE" sz="1100" dirty="0"/>
          </a:p>
          <a:p>
            <a:pPr lvl="1" eaLnBrk="0" fontAlgn="base" hangingPunct="0"/>
            <a:r>
              <a:rPr lang="et-EE" sz="1100" dirty="0"/>
              <a:t>Jah</a:t>
            </a:r>
            <a:endParaRPr lang="en-EE" sz="1100" dirty="0"/>
          </a:p>
          <a:p>
            <a:pPr lvl="1" eaLnBrk="0" fontAlgn="base" hangingPunct="0"/>
            <a:r>
              <a:rPr lang="et-EE" sz="1100" dirty="0"/>
              <a:t>Ei </a:t>
            </a:r>
            <a:endParaRPr lang="en-EE" sz="1100" dirty="0"/>
          </a:p>
          <a:p>
            <a:pPr lvl="1" eaLnBrk="0" fontAlgn="base" hangingPunct="0"/>
            <a:r>
              <a:rPr lang="et-EE" sz="1100" i="1" dirty="0"/>
              <a:t>Ei oska öelda / ei vaata</a:t>
            </a:r>
            <a:endParaRPr lang="en-EE" sz="1100" dirty="0"/>
          </a:p>
          <a:p>
            <a:pPr lvl="1"/>
            <a:endParaRPr lang="en-US" sz="1100" dirty="0"/>
          </a:p>
          <a:p>
            <a:pPr marL="0" indent="0">
              <a:buNone/>
            </a:pPr>
            <a:endParaRPr lang="et-EE" dirty="0"/>
          </a:p>
          <a:p>
            <a:endParaRPr lang="et-EE" dirty="0"/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AC9F8949-96C0-803C-EE03-ACE6884DC595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1302488" y="940987"/>
            <a:ext cx="10051312" cy="435932"/>
          </a:xfrm>
        </p:spPr>
        <p:txBody>
          <a:bodyPr/>
          <a:lstStyle/>
          <a:p>
            <a:r>
              <a:rPr lang="et-EE" dirty="0"/>
              <a:t>Joobes juhtimise kampaania</a:t>
            </a:r>
          </a:p>
        </p:txBody>
      </p:sp>
    </p:spTree>
    <p:extLst>
      <p:ext uri="{BB962C8B-B14F-4D97-AF65-F5344CB8AC3E}">
        <p14:creationId xmlns:p14="http://schemas.microsoft.com/office/powerpoint/2010/main" val="1605331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89BD6-1019-B54C-8125-6E00C8C9E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1543" y="2990865"/>
            <a:ext cx="9051380" cy="861238"/>
          </a:xfrm>
        </p:spPr>
        <p:txBody>
          <a:bodyPr>
            <a:normAutofit fontScale="90000"/>
          </a:bodyPr>
          <a:lstStyle/>
          <a:p>
            <a:r>
              <a:rPr lang="en-GB" err="1"/>
              <a:t>Sõidukijuhtide</a:t>
            </a:r>
            <a:r>
              <a:rPr lang="en-GB"/>
              <a:t> </a:t>
            </a:r>
            <a:r>
              <a:rPr lang="en-GB" err="1"/>
              <a:t>taust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411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1487FE-DD67-6D45-BED4-D4E7F9641E1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wrap="square">
            <a:noAutofit/>
          </a:bodyPr>
          <a:lstStyle/>
          <a:p>
            <a:r>
              <a:rPr lang="et-EE" dirty="0">
                <a:solidFill>
                  <a:srgbClr val="A01E28"/>
                </a:solidFill>
              </a:rPr>
              <a:t>Mootorsõiduki juhtimisoskusega juhilubade omanikke on vähemalt 15-aastase elanikkonna seas 67%, s.o 739 700 ± 32 100; </a:t>
            </a:r>
            <a:r>
              <a:rPr lang="et-EE" dirty="0"/>
              <a:t>viimase 12 kuu jooksul ei ole neist aga 5% ehk 27-53 tuhat elanikku mootorsõidukit juhtinud.</a:t>
            </a:r>
            <a:endParaRPr lang="et-EE" dirty="0">
              <a:solidFill>
                <a:srgbClr val="A01E28"/>
              </a:solidFill>
            </a:endParaRPr>
          </a:p>
          <a:p>
            <a:r>
              <a:rPr lang="et-EE" dirty="0"/>
              <a:t>Antud uuringu raames vaadeldakse aga </a:t>
            </a:r>
            <a:r>
              <a:rPr lang="et-EE" b="1" dirty="0">
                <a:solidFill>
                  <a:srgbClr val="A01E28"/>
                </a:solidFill>
              </a:rPr>
              <a:t>sõidukijuhtidena</a:t>
            </a:r>
            <a:r>
              <a:rPr lang="et-EE" dirty="0"/>
              <a:t> just neid juhilubade omanikke, kes on viimase 12 kuu jooksul mootorsõidukit juhtinud, seega jääb vaadeldava sihtgrupi suuruseks </a:t>
            </a:r>
            <a:r>
              <a:rPr lang="et-EE" dirty="0">
                <a:solidFill>
                  <a:srgbClr val="A01E28"/>
                </a:solidFill>
              </a:rPr>
              <a:t>62% üle 15-aastasest elanikkonnast, s.o 699 500 ± 32 900.</a:t>
            </a:r>
          </a:p>
          <a:p>
            <a:r>
              <a:rPr lang="et-EE" dirty="0"/>
              <a:t>Sõidukijuhtide seas on keskmisest enam mehi ja 25-49-aastaseid elanikke, eestlasi ja kõrgemasse sissetulekugruppi </a:t>
            </a:r>
            <a:r>
              <a:rPr lang="et-EE" dirty="0" err="1"/>
              <a:t>kuulujaid</a:t>
            </a:r>
            <a:r>
              <a:rPr lang="et-EE" dirty="0"/>
              <a:t> ja maapiirkondade elanikke.</a:t>
            </a:r>
          </a:p>
          <a:p>
            <a:r>
              <a:rPr lang="et-EE" dirty="0"/>
              <a:t>Valdav osa sõidukijuhtidest omavad </a:t>
            </a:r>
            <a:r>
              <a:rPr lang="et-EE" dirty="0" err="1"/>
              <a:t>B</a:t>
            </a:r>
            <a:r>
              <a:rPr lang="et-EE" dirty="0"/>
              <a:t>-kategooria juhiluba (99%). Pooltel on ka mõne muu kategooria juhiluba.</a:t>
            </a:r>
          </a:p>
          <a:p>
            <a:r>
              <a:rPr lang="et-EE" dirty="0"/>
              <a:t>Sõidukijuhtide seas on kõige enam 11-40-aastase staažiga juhte, lausa 58%. Suurema staažiga juhtidel on tõenäolisemalt lisaks olemas ka mõne muu kategooria juhiload.</a:t>
            </a:r>
          </a:p>
          <a:p>
            <a:r>
              <a:rPr lang="et-EE" dirty="0"/>
              <a:t>Sõidukijuhtide seas on kolmandik neid, kes sõidavad aastas kuni 5 000 kilomeetrit ja viiendik neid, kes sõidavad 5 000-10 000 kilomeetrit. Ülejäänud juhid on läbinud viimase 12 kuu jooksul veel suurema kilometraaži. Kuni 5 000 kilometraažiga sõitjate seas on enam naisi ja üle 74-aastaseid. Üle 20 000 kilometraažiga sõitjate seas on enam mehi, 21-40-aastase sõidukijuhi staažiga ning C- ja D-kategooria juhilubade omanikke, samuti töösõitude tegijaid.</a:t>
            </a:r>
          </a:p>
          <a:p>
            <a:r>
              <a:rPr lang="et-EE" dirty="0">
                <a:solidFill>
                  <a:srgbClr val="A01E28"/>
                </a:solidFill>
              </a:rPr>
              <a:t>Töö või tööülesannete täitmisel on on viimase 12 kuu jooksul sõidukit juhtunud 49% sõidukijuhtidest, s.o ca 342 500 ± 27 200 sõidukijuhti. </a:t>
            </a:r>
          </a:p>
          <a:p>
            <a:r>
              <a:rPr lang="et-EE" dirty="0"/>
              <a:t>Töösõite teevad sagedamini mehed, 35-64-aastased, mitte-eestlased ning A- ja C-kategooria juhilubade omanikud.</a:t>
            </a:r>
          </a:p>
          <a:p>
            <a:r>
              <a:rPr lang="et-EE" dirty="0"/>
              <a:t>Töö või tööülesannete täitmisel on valdav osa sõidukijuhtidest läbinud aasta jooksul kuni 5 000 kilomeetrit (pooled).</a:t>
            </a:r>
          </a:p>
          <a:p>
            <a:endParaRPr lang="et-EE" dirty="0"/>
          </a:p>
          <a:p>
            <a:endParaRPr lang="et-EE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5AB03E-EB73-CF4A-9A67-A17D4DDEC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Sõidukijuhtide</a:t>
            </a:r>
            <a:r>
              <a:rPr lang="en-GB" dirty="0"/>
              <a:t> </a:t>
            </a:r>
            <a:r>
              <a:rPr lang="en-GB" dirty="0" err="1"/>
              <a:t>taust</a:t>
            </a:r>
            <a:endParaRPr lang="en-GB" dirty="0"/>
          </a:p>
        </p:txBody>
      </p:sp>
      <p:sp>
        <p:nvSpPr>
          <p:cNvPr id="4" name="Subtitle 6">
            <a:extLst>
              <a:ext uri="{FF2B5EF4-FFF2-40B4-BE49-F238E27FC236}">
                <a16:creationId xmlns:a16="http://schemas.microsoft.com/office/drawing/2014/main" id="{776F95FB-2B08-0346-A617-D8F1593023A5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1302488" y="940987"/>
            <a:ext cx="10051312" cy="435932"/>
          </a:xfrm>
        </p:spPr>
        <p:txBody>
          <a:bodyPr/>
          <a:lstStyle/>
          <a:p>
            <a:r>
              <a:rPr lang="et-EE" dirty="0"/>
              <a:t>Mootorsõiduki juhtimisõigus (Slaid 7)</a:t>
            </a:r>
          </a:p>
        </p:txBody>
      </p:sp>
    </p:spTree>
    <p:extLst>
      <p:ext uri="{BB962C8B-B14F-4D97-AF65-F5344CB8AC3E}">
        <p14:creationId xmlns:p14="http://schemas.microsoft.com/office/powerpoint/2010/main" val="1294662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u kohatäide 4">
            <a:extLst>
              <a:ext uri="{FF2B5EF4-FFF2-40B4-BE49-F238E27FC236}">
                <a16:creationId xmlns:a16="http://schemas.microsoft.com/office/drawing/2014/main" id="{714A2139-A34D-21B5-02B3-08489668415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37212" y="1498600"/>
            <a:ext cx="4590000" cy="48863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6E7DC4-28D8-FA42-8E39-5D011A87D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Sõidukijuhtide</a:t>
            </a:r>
            <a:r>
              <a:rPr lang="en-GB" dirty="0"/>
              <a:t> </a:t>
            </a:r>
            <a:r>
              <a:rPr lang="en-GB" dirty="0" err="1"/>
              <a:t>taust</a:t>
            </a:r>
            <a:endParaRPr lang="et-EE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7C260FA3-76EA-5D4E-8A11-AF77B0744D6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%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69FC420-57F2-3E47-90D1-6CDDF9FA9EFF}"/>
              </a:ext>
            </a:extLst>
          </p:cNvPr>
          <p:cNvCxnSpPr/>
          <p:nvPr/>
        </p:nvCxnSpPr>
        <p:spPr>
          <a:xfrm>
            <a:off x="4797491" y="1498600"/>
            <a:ext cx="0" cy="4886325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Sisu kohatäide 9">
            <a:extLst>
              <a:ext uri="{FF2B5EF4-FFF2-40B4-BE49-F238E27FC236}">
                <a16:creationId xmlns:a16="http://schemas.microsoft.com/office/drawing/2014/main" id="{26F4D095-E723-9E67-2EC7-928FED2AF6F3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6629131" y="1498600"/>
            <a:ext cx="4590000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684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89BD6-1019-B54C-8125-6E00C8C9E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1940" y="3055933"/>
            <a:ext cx="9051380" cy="861238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Sõidukiirus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4536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DBC8CE-829D-B941-B43B-99AF4F986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Sõidukiirus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373EC55-E4F8-DB4B-9574-F7D7B485500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Piirkiiruse ületamine (Slaidid 10-11)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277B0C-979F-AE4B-A9AC-3D612BAAC76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t-EE" dirty="0"/>
              <a:t>Kõige sagedamini ja kõige enam ületatakse kiirust</a:t>
            </a:r>
            <a:r>
              <a:rPr lang="et-EE" dirty="0">
                <a:solidFill>
                  <a:srgbClr val="A01E28"/>
                </a:solidFill>
              </a:rPr>
              <a:t> linnadevahelistel põhiteedel </a:t>
            </a:r>
            <a:r>
              <a:rPr lang="et-EE" dirty="0"/>
              <a:t>(73%, s.h 29% enam kui 5 km/h), seejärel </a:t>
            </a:r>
            <a:r>
              <a:rPr lang="et-EE" dirty="0">
                <a:solidFill>
                  <a:srgbClr val="A01E28"/>
                </a:solidFill>
              </a:rPr>
              <a:t>kohalikel maanteedel </a:t>
            </a:r>
            <a:r>
              <a:rPr lang="et-EE" dirty="0"/>
              <a:t>(62%, s.h 20% enam kui 5 km/h) ning kõige harvemini ja vähem</a:t>
            </a:r>
            <a:r>
              <a:rPr lang="et-EE" dirty="0">
                <a:solidFill>
                  <a:srgbClr val="A01E28"/>
                </a:solidFill>
              </a:rPr>
              <a:t> linnades ja asulates </a:t>
            </a:r>
            <a:r>
              <a:rPr lang="et-EE" dirty="0"/>
              <a:t>(48%, s.h 9% enam kui 5 km/h) (Slaidid10).</a:t>
            </a:r>
          </a:p>
          <a:p>
            <a:r>
              <a:rPr lang="et-EE" dirty="0"/>
              <a:t>Kiiruse ületajate osakaalud erinevatel teedel on eelmise aastaga võrreldes veidi tõusnud, kuid kiirust ületavate sõidukijuhtide osakaal kokku ei ole oluliselt muutunud (76% - Slaid 11). Erinevatel aastatel on nende osakaal jäänud vahemikku 71-77%</a:t>
            </a:r>
          </a:p>
          <a:p>
            <a:endParaRPr lang="et-EE" dirty="0"/>
          </a:p>
          <a:p>
            <a:endParaRPr lang="et-EE" dirty="0"/>
          </a:p>
          <a:p>
            <a:r>
              <a:rPr lang="et-EE" dirty="0"/>
              <a:t>Vastavalt sellele, kuivõrd eelpool mainitud erinevatel teedel kiirusepiirangut tavaliselt ületatakse, jagasime sõidukijuhid erinevatesse gruppidesse järgnevalt (Slaid 11):</a:t>
            </a:r>
          </a:p>
          <a:p>
            <a:pPr lvl="1"/>
            <a:r>
              <a:rPr lang="et-EE" dirty="0">
                <a:solidFill>
                  <a:srgbClr val="A01E28"/>
                </a:solidFill>
              </a:rPr>
              <a:t>Ei ületa kiirust 23% </a:t>
            </a:r>
            <a:r>
              <a:rPr lang="et-EE" dirty="0"/>
              <a:t>– sõidavad kõikidel teedel lubatud kiirusepiirangu järgi – sagedamini naised, üle 64-aastased ja kuni 5 000 kilometraažiga sõidukijuhid;</a:t>
            </a:r>
          </a:p>
          <a:p>
            <a:pPr lvl="1"/>
            <a:r>
              <a:rPr lang="et-EE" dirty="0">
                <a:solidFill>
                  <a:srgbClr val="A01E28"/>
                </a:solidFill>
              </a:rPr>
              <a:t>Ei ületa kiirust olulisel määral 43% </a:t>
            </a:r>
            <a:r>
              <a:rPr lang="et-EE" dirty="0"/>
              <a:t>– mõnel teel ületavad lubatud kiirusepiirangut kuni 5 km/h;;</a:t>
            </a:r>
          </a:p>
          <a:p>
            <a:pPr lvl="1"/>
            <a:r>
              <a:rPr lang="et-EE" dirty="0">
                <a:solidFill>
                  <a:srgbClr val="A01E28"/>
                </a:solidFill>
              </a:rPr>
              <a:t>Osalised kiiruseületajad 26% </a:t>
            </a:r>
            <a:r>
              <a:rPr lang="et-EE" dirty="0"/>
              <a:t>– mõnel teel ületavad kiirusepiirangut üle 5 km/h – sagedamini kuni 24-aastased;</a:t>
            </a:r>
          </a:p>
          <a:p>
            <a:pPr lvl="1"/>
            <a:r>
              <a:rPr lang="et-EE" dirty="0">
                <a:solidFill>
                  <a:srgbClr val="A01E28"/>
                </a:solidFill>
              </a:rPr>
              <a:t>Alatised kiiruseületajad 7% </a:t>
            </a:r>
            <a:r>
              <a:rPr lang="et-EE" dirty="0"/>
              <a:t>– kõikidel teedel ületavad kiirusepiirangut üle 5 km/h – sagedamini mehed, tallinlased, üle 10 000 kilometraažiga sõidukijuhid.</a:t>
            </a:r>
          </a:p>
        </p:txBody>
      </p:sp>
    </p:spTree>
    <p:extLst>
      <p:ext uri="{BB962C8B-B14F-4D97-AF65-F5344CB8AC3E}">
        <p14:creationId xmlns:p14="http://schemas.microsoft.com/office/powerpoint/2010/main" val="2625191275"/>
      </p:ext>
    </p:extLst>
  </p:cSld>
  <p:clrMapOvr>
    <a:masterClrMapping/>
  </p:clrMapOvr>
</p:sld>
</file>

<file path=ppt/theme/theme1.xml><?xml version="1.0" encoding="utf-8"?>
<a:theme xmlns:a="http://schemas.openxmlformats.org/drawingml/2006/main" name="TU_2018_ppt">
  <a:themeElements>
    <a:clrScheme name="TU_Diverge">
      <a:dk1>
        <a:srgbClr val="3F3F3F"/>
      </a:dk1>
      <a:lt1>
        <a:srgbClr val="FFFFFF"/>
      </a:lt1>
      <a:dk2>
        <a:srgbClr val="242424"/>
      </a:dk2>
      <a:lt2>
        <a:srgbClr val="E6E6E6"/>
      </a:lt2>
      <a:accent1>
        <a:srgbClr val="B2182B"/>
      </a:accent1>
      <a:accent2>
        <a:srgbClr val="EF8A62"/>
      </a:accent2>
      <a:accent3>
        <a:srgbClr val="FDDBC7"/>
      </a:accent3>
      <a:accent4>
        <a:srgbClr val="D1E5F0"/>
      </a:accent4>
      <a:accent5>
        <a:srgbClr val="67A9CF"/>
      </a:accent5>
      <a:accent6>
        <a:srgbClr val="2166AC"/>
      </a:accent6>
      <a:hlink>
        <a:srgbClr val="21ABF5"/>
      </a:hlink>
      <a:folHlink>
        <a:srgbClr val="EA7E89"/>
      </a:folHlink>
    </a:clrScheme>
    <a:fontScheme name="TU_2018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5E886350-2ED7-5240-BAA7-EC2F68CA8BA7}" vid="{AF605000-255F-2046-893F-40928F4C910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TU_2018_ppt</Template>
  <TotalTime>79638</TotalTime>
  <Words>3903</Words>
  <Application>Microsoft Office PowerPoint</Application>
  <PresentationFormat>Laiekraan</PresentationFormat>
  <Paragraphs>435</Paragraphs>
  <Slides>40</Slides>
  <Notes>3</Notes>
  <HiddenSlides>0</HiddenSlides>
  <MMClips>0</MMClips>
  <ScaleCrop>false</ScaleCrop>
  <HeadingPairs>
    <vt:vector size="6" baseType="variant">
      <vt:variant>
        <vt:lpstr>Kasutatud fondid</vt:lpstr>
      </vt:variant>
      <vt:variant>
        <vt:i4>3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40</vt:i4>
      </vt:variant>
    </vt:vector>
  </HeadingPairs>
  <TitlesOfParts>
    <vt:vector size="44" baseType="lpstr">
      <vt:lpstr>Arial</vt:lpstr>
      <vt:lpstr>Calibri</vt:lpstr>
      <vt:lpstr>Helvetica</vt:lpstr>
      <vt:lpstr>TU_2018_ppt</vt:lpstr>
      <vt:lpstr>Sõiduki juhtimine (sõidukiiruse valik ja joobes juhtimine)</vt:lpstr>
      <vt:lpstr>Uuringu teemad</vt:lpstr>
      <vt:lpstr>Uuringu metoodika ja vastutajad</vt:lpstr>
      <vt:lpstr>Vastutajad</vt:lpstr>
      <vt:lpstr>Sõidukijuhtide taust</vt:lpstr>
      <vt:lpstr>Sõidukijuhtide taust</vt:lpstr>
      <vt:lpstr>Sõidukijuhtide taust</vt:lpstr>
      <vt:lpstr>Sõidukiirus</vt:lpstr>
      <vt:lpstr>Sõidukiirus</vt:lpstr>
      <vt:lpstr>Sõidukiirus</vt:lpstr>
      <vt:lpstr>Sõidukiirus</vt:lpstr>
      <vt:lpstr>Sõidukiirus</vt:lpstr>
      <vt:lpstr>Sõidukiirus</vt:lpstr>
      <vt:lpstr>Sõidukiirus</vt:lpstr>
      <vt:lpstr>Sõidukijuhtide käitumine</vt:lpstr>
      <vt:lpstr>Sõidukijuhtide teadlikkus</vt:lpstr>
      <vt:lpstr>Sõidukijuhtide teadlikkus</vt:lpstr>
      <vt:lpstr>Sõiduki juhtimine joobes</vt:lpstr>
      <vt:lpstr>Sõiduki juhtimine joobes</vt:lpstr>
      <vt:lpstr>Sõiduki juhtimine joobes</vt:lpstr>
      <vt:lpstr>Sõiduki juhtimine joobes</vt:lpstr>
      <vt:lpstr>Sõiduki juhtimine joobes</vt:lpstr>
      <vt:lpstr>Sõiduki juhtimine joobes</vt:lpstr>
      <vt:lpstr>Sõiduki juhtimine joobes</vt:lpstr>
      <vt:lpstr>Sõiduki juhtimine joobes</vt:lpstr>
      <vt:lpstr>Sõiduki juhtimine joobes</vt:lpstr>
      <vt:lpstr>Sõiduki juhtimine joobes</vt:lpstr>
      <vt:lpstr>Sõiduki juhtimine joobes</vt:lpstr>
      <vt:lpstr>Sõiduki juhtimine joobes</vt:lpstr>
      <vt:lpstr>Sõiduki juhtimine joobes</vt:lpstr>
      <vt:lpstr>Sõiduki juhtimine joobes</vt:lpstr>
      <vt:lpstr>Sõiduki juhtimine joobes</vt:lpstr>
      <vt:lpstr>Sõiduki juhtimine joobes</vt:lpstr>
      <vt:lpstr>Ankeet</vt:lpstr>
      <vt:lpstr>Ankeet</vt:lpstr>
      <vt:lpstr>Ankeet</vt:lpstr>
      <vt:lpstr>Ankeet</vt:lpstr>
      <vt:lpstr>Ankeet</vt:lpstr>
      <vt:lpstr>Ankeet</vt:lpstr>
      <vt:lpstr>Ankeet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Liis Grünberg</dc:creator>
  <cp:lastModifiedBy>Raul Rom</cp:lastModifiedBy>
  <cp:revision>353</cp:revision>
  <cp:lastPrinted>2021-09-10T14:58:25Z</cp:lastPrinted>
  <dcterms:created xsi:type="dcterms:W3CDTF">2018-03-19T11:21:32Z</dcterms:created>
  <dcterms:modified xsi:type="dcterms:W3CDTF">2022-09-16T12:07:57Z</dcterms:modified>
</cp:coreProperties>
</file>