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6" r:id="rId2"/>
    <p:sldId id="257" r:id="rId3"/>
    <p:sldId id="258" r:id="rId4"/>
    <p:sldId id="259" r:id="rId5"/>
    <p:sldId id="267" r:id="rId6"/>
    <p:sldId id="264" r:id="rId7"/>
    <p:sldId id="260" r:id="rId8"/>
    <p:sldId id="272" r:id="rId9"/>
    <p:sldId id="275" r:id="rId10"/>
    <p:sldId id="274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61" r:id="rId20"/>
    <p:sldId id="284" r:id="rId21"/>
    <p:sldId id="285" r:id="rId22"/>
    <p:sldId id="293" r:id="rId23"/>
    <p:sldId id="286" r:id="rId24"/>
    <p:sldId id="287" r:id="rId25"/>
    <p:sldId id="289" r:id="rId26"/>
    <p:sldId id="290" r:id="rId27"/>
    <p:sldId id="291" r:id="rId28"/>
    <p:sldId id="292" r:id="rId29"/>
    <p:sldId id="294" r:id="rId30"/>
    <p:sldId id="295" r:id="rId31"/>
    <p:sldId id="273" r:id="rId32"/>
    <p:sldId id="310" r:id="rId33"/>
    <p:sldId id="361" r:id="rId34"/>
    <p:sldId id="311" r:id="rId35"/>
    <p:sldId id="262" r:id="rId36"/>
    <p:sldId id="298" r:id="rId37"/>
    <p:sldId id="300" r:id="rId38"/>
    <p:sldId id="364" r:id="rId39"/>
    <p:sldId id="363" r:id="rId40"/>
    <p:sldId id="266" r:id="rId41"/>
    <p:sldId id="365" r:id="rId42"/>
    <p:sldId id="304" r:id="rId43"/>
    <p:sldId id="269" r:id="rId44"/>
    <p:sldId id="270" r:id="rId45"/>
    <p:sldId id="271" r:id="rId46"/>
    <p:sldId id="362" r:id="rId47"/>
    <p:sldId id="301" r:id="rId48"/>
    <p:sldId id="302" r:id="rId49"/>
    <p:sldId id="303" r:id="rId50"/>
  </p:sldIdLst>
  <p:sldSz cx="12192000" cy="6858000"/>
  <p:notesSz cx="6858000" cy="9144000"/>
  <p:defaultTextStyle>
    <a:defPPr>
      <a:defRPr lang="et-EE"/>
    </a:defPPr>
    <a:lvl1pPr marL="0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22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455" autoAdjust="0"/>
    <p:restoredTop sz="86379"/>
  </p:normalViewPr>
  <p:slideViewPr>
    <p:cSldViewPr snapToGrid="0">
      <p:cViewPr varScale="1">
        <p:scale>
          <a:sx n="74" d="100"/>
          <a:sy n="74" d="100"/>
        </p:scale>
        <p:origin x="374" y="67"/>
      </p:cViewPr>
      <p:guideLst>
        <p:guide orient="horz" pos="2160"/>
        <p:guide pos="3840"/>
        <p:guide orient="horz" pos="22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is\Documents\TUAS\Transpordiamet\05%20Ta&#776;helepanematus%20liikluses%20-%20WEB\2022%2004%20TL\2022%2004%20TL%20joonised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is\Documents\TUAS\Transpordiamet\05%20Ta&#776;helepanematus%20liikluses%20-%20WEB\2022%2004%20TL\2022%2004%20TL%20joonised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pPr>
            <a:r>
              <a:rPr lang="en-GB" sz="1100"/>
              <a:t>Kõrvalised</a:t>
            </a:r>
            <a:r>
              <a:rPr lang="en-GB" sz="1100" baseline="0"/>
              <a:t> tegevused sõiduki juhtimise ajal, mille tõttu on sattutud liiklusohtlikku olukorda </a:t>
            </a:r>
          </a:p>
          <a:p>
            <a:pPr>
              <a:defRPr sz="1100"/>
            </a:pPr>
            <a:r>
              <a:rPr lang="en-GB" sz="1100" b="0" baseline="0"/>
              <a:t>n=sõidukijuhid, %</a:t>
            </a:r>
            <a:endParaRPr lang="en-GB" sz="1100" b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Verdana" pitchFamily="34" charset="0"/>
              <a:cs typeface="Verdana" pitchFamily="34" charset="0"/>
            </a:defRPr>
          </a:pPr>
          <a:endParaRPr lang="et-EE"/>
        </a:p>
      </c:txPr>
    </c:title>
    <c:autoTitleDeleted val="0"/>
    <c:plotArea>
      <c:layout>
        <c:manualLayout>
          <c:layoutTarget val="inner"/>
          <c:xMode val="edge"/>
          <c:yMode val="edge"/>
          <c:x val="0.4265602611546388"/>
          <c:y val="0.20857081501175989"/>
          <c:w val="0.54918976679879505"/>
          <c:h val="0.733885059822067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data!$C$70</c:f>
              <c:strCache>
                <c:ptCount val="1"/>
                <c:pt idx="0">
                  <c:v>2022, n=626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Verdana" pitchFamily="34" charset="0"/>
                    <a:cs typeface="Verdana" pitchFamily="34" charset="0"/>
                  </a:defRPr>
                </a:pPr>
                <a:endParaRPr lang="et-E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data!$B$71:$B$81</c:f>
              <c:strCache>
                <c:ptCount val="11"/>
                <c:pt idx="0">
                  <c:v>Telefoni kasutamine</c:v>
                </c:pt>
                <c:pt idx="1">
                  <c:v>Vestlus kaasõitja(te)ga</c:v>
                </c:pt>
                <c:pt idx="2">
                  <c:v>Navigatsiooniseadme kasutamine</c:v>
                </c:pt>
                <c:pt idx="3">
                  <c:v>Söömine, joomine</c:v>
                </c:pt>
                <c:pt idx="4">
                  <c:v>Lapsega (lastega) tegelemine</c:v>
                </c:pt>
                <c:pt idx="5">
                  <c:v>Raadiosaate, muusika kuulamine</c:v>
                </c:pt>
                <c:pt idx="6">
                  <c:v>CD vahetamine, raadiojaama otsimine</c:v>
                </c:pt>
                <c:pt idx="7">
                  <c:v>Pildistamine, filmimine</c:v>
                </c:pt>
                <c:pt idx="8">
                  <c:v>Suitsetamine</c:v>
                </c:pt>
                <c:pt idx="9">
                  <c:v>Meikimine, enese sättimist</c:v>
                </c:pt>
                <c:pt idx="10">
                  <c:v>Mõni muu tegevus</c:v>
                </c:pt>
              </c:strCache>
              <c:extLst/>
            </c:strRef>
          </c:cat>
          <c:val>
            <c:numRef>
              <c:f>data!$C$71:$C$81</c:f>
              <c:numCache>
                <c:formatCode>0</c:formatCode>
                <c:ptCount val="11"/>
                <c:pt idx="0">
                  <c:v>14.712694784927951</c:v>
                </c:pt>
                <c:pt idx="1">
                  <c:v>10.31441003950791</c:v>
                </c:pt>
                <c:pt idx="2">
                  <c:v>9.0295418949087516</c:v>
                </c:pt>
                <c:pt idx="3">
                  <c:v>5.2162633502745273</c:v>
                </c:pt>
                <c:pt idx="4">
                  <c:v>5.161234013364961</c:v>
                </c:pt>
                <c:pt idx="5">
                  <c:v>4.6242612920044612</c:v>
                </c:pt>
                <c:pt idx="6">
                  <c:v>3.0131425153897529</c:v>
                </c:pt>
                <c:pt idx="7">
                  <c:v>2.6193986433366456</c:v>
                </c:pt>
                <c:pt idx="8">
                  <c:v>0.84260071009149695</c:v>
                </c:pt>
                <c:pt idx="9">
                  <c:v>0.34640775154717873</c:v>
                </c:pt>
                <c:pt idx="10">
                  <c:v>2.5262312124322115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A8D2-4F26-B8C1-4CC9672714A0}"/>
            </c:ext>
          </c:extLst>
        </c:ser>
        <c:ser>
          <c:idx val="1"/>
          <c:order val="1"/>
          <c:tx>
            <c:strRef>
              <c:f>data!$D$70</c:f>
              <c:strCache>
                <c:ptCount val="1"/>
                <c:pt idx="0">
                  <c:v>2021, n=646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Verdana" pitchFamily="34" charset="0"/>
                    <a:cs typeface="Verdana" pitchFamily="34" charset="0"/>
                  </a:defRPr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data!$B$71:$B$81</c:f>
              <c:strCache>
                <c:ptCount val="11"/>
                <c:pt idx="0">
                  <c:v>Telefoni kasutamine</c:v>
                </c:pt>
                <c:pt idx="1">
                  <c:v>Vestlus kaasõitja(te)ga</c:v>
                </c:pt>
                <c:pt idx="2">
                  <c:v>Navigatsiooniseadme kasutamine</c:v>
                </c:pt>
                <c:pt idx="3">
                  <c:v>Söömine, joomine</c:v>
                </c:pt>
                <c:pt idx="4">
                  <c:v>Lapsega (lastega) tegelemine</c:v>
                </c:pt>
                <c:pt idx="5">
                  <c:v>Raadiosaate, muusika kuulamine</c:v>
                </c:pt>
                <c:pt idx="6">
                  <c:v>CD vahetamine, raadiojaama otsimine</c:v>
                </c:pt>
                <c:pt idx="7">
                  <c:v>Pildistamine, filmimine</c:v>
                </c:pt>
                <c:pt idx="8">
                  <c:v>Suitsetamine</c:v>
                </c:pt>
                <c:pt idx="9">
                  <c:v>Meikimine, enese sättimist</c:v>
                </c:pt>
                <c:pt idx="10">
                  <c:v>Mõni muu tegevus</c:v>
                </c:pt>
              </c:strCache>
              <c:extLst/>
            </c:strRef>
          </c:cat>
          <c:val>
            <c:numRef>
              <c:f>data!$D$71:$D$81</c:f>
              <c:numCache>
                <c:formatCode>0</c:formatCode>
                <c:ptCount val="11"/>
                <c:pt idx="0">
                  <c:v>12.314833211417863</c:v>
                </c:pt>
                <c:pt idx="1">
                  <c:v>9.08105358775755</c:v>
                </c:pt>
                <c:pt idx="2">
                  <c:v>8.9441794193079787</c:v>
                </c:pt>
                <c:pt idx="3">
                  <c:v>4.7455180029055537</c:v>
                </c:pt>
                <c:pt idx="4">
                  <c:v>6.1057400063444405</c:v>
                </c:pt>
                <c:pt idx="5">
                  <c:v>4.3859095034702085</c:v>
                </c:pt>
                <c:pt idx="6">
                  <c:v>2.8633137042703796</c:v>
                </c:pt>
                <c:pt idx="7">
                  <c:v>0.8053816888448766</c:v>
                </c:pt>
                <c:pt idx="8">
                  <c:v>2.1160881374704767</c:v>
                </c:pt>
                <c:pt idx="9">
                  <c:v>0.3202178020559146</c:v>
                </c:pt>
                <c:pt idx="10">
                  <c:v>6.7316199737397096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A8D2-4F26-B8C1-4CC9672714A0}"/>
            </c:ext>
          </c:extLst>
        </c:ser>
        <c:ser>
          <c:idx val="2"/>
          <c:order val="2"/>
          <c:tx>
            <c:strRef>
              <c:f>data!$E$70</c:f>
              <c:strCache>
                <c:ptCount val="1"/>
                <c:pt idx="0">
                  <c:v>2020, n=660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Verdana" pitchFamily="34" charset="0"/>
                    <a:cs typeface="Verdana" pitchFamily="34" charset="0"/>
                  </a:defRPr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data!$B$71:$B$81</c:f>
              <c:strCache>
                <c:ptCount val="11"/>
                <c:pt idx="0">
                  <c:v>Telefoni kasutamine</c:v>
                </c:pt>
                <c:pt idx="1">
                  <c:v>Vestlus kaasõitja(te)ga</c:v>
                </c:pt>
                <c:pt idx="2">
                  <c:v>Navigatsiooniseadme kasutamine</c:v>
                </c:pt>
                <c:pt idx="3">
                  <c:v>Söömine, joomine</c:v>
                </c:pt>
                <c:pt idx="4">
                  <c:v>Lapsega (lastega) tegelemine</c:v>
                </c:pt>
                <c:pt idx="5">
                  <c:v>Raadiosaate, muusika kuulamine</c:v>
                </c:pt>
                <c:pt idx="6">
                  <c:v>CD vahetamine, raadiojaama otsimine</c:v>
                </c:pt>
                <c:pt idx="7">
                  <c:v>Pildistamine, filmimine</c:v>
                </c:pt>
                <c:pt idx="8">
                  <c:v>Suitsetamine</c:v>
                </c:pt>
                <c:pt idx="9">
                  <c:v>Meikimine, enese sättimist</c:v>
                </c:pt>
                <c:pt idx="10">
                  <c:v>Mõni muu tegevus</c:v>
                </c:pt>
              </c:strCache>
              <c:extLst/>
            </c:strRef>
          </c:cat>
          <c:val>
            <c:numRef>
              <c:f>data!$E$71:$E$81</c:f>
              <c:numCache>
                <c:formatCode>0</c:formatCode>
                <c:ptCount val="11"/>
                <c:pt idx="0">
                  <c:v>12.511478028298464</c:v>
                </c:pt>
                <c:pt idx="1">
                  <c:v>10.321786339631306</c:v>
                </c:pt>
                <c:pt idx="2">
                  <c:v>10.331133799687446</c:v>
                </c:pt>
                <c:pt idx="3">
                  <c:v>3.872295375105375</c:v>
                </c:pt>
                <c:pt idx="4">
                  <c:v>5.1952160533969964</c:v>
                </c:pt>
                <c:pt idx="5">
                  <c:v>5.3914503213622673</c:v>
                </c:pt>
                <c:pt idx="6">
                  <c:v>4.0623171739876298</c:v>
                </c:pt>
                <c:pt idx="7">
                  <c:v>0.88247811495616602</c:v>
                </c:pt>
                <c:pt idx="8">
                  <c:v>1.5362246625306977</c:v>
                </c:pt>
                <c:pt idx="9">
                  <c:v>0.30035691055129699</c:v>
                </c:pt>
                <c:pt idx="10">
                  <c:v>3.554970971719043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A8D2-4F26-B8C1-4CC9672714A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491641120"/>
        <c:axId val="1528149840"/>
      </c:barChart>
      <c:catAx>
        <c:axId val="149164112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pPr>
            <a:endParaRPr lang="et-EE"/>
          </a:p>
        </c:txPr>
        <c:crossAx val="1528149840"/>
        <c:crosses val="autoZero"/>
        <c:auto val="1"/>
        <c:lblAlgn val="ctr"/>
        <c:lblOffset val="100"/>
        <c:noMultiLvlLbl val="0"/>
      </c:catAx>
      <c:valAx>
        <c:axId val="1528149840"/>
        <c:scaling>
          <c:orientation val="minMax"/>
          <c:max val="50"/>
          <c:min val="0"/>
        </c:scaling>
        <c:delete val="1"/>
        <c:axPos val="t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0" sourceLinked="1"/>
        <c:majorTickMark val="out"/>
        <c:minorTickMark val="none"/>
        <c:tickLblPos val="nextTo"/>
        <c:crossAx val="1491641120"/>
        <c:crosses val="autoZero"/>
        <c:crossBetween val="between"/>
        <c:majorUnit val="25"/>
      </c:valAx>
      <c:spPr>
        <a:noFill/>
        <a:ln w="25400"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Verdana" pitchFamily="34" charset="0"/>
              <a:cs typeface="Verdana" pitchFamily="34" charset="0"/>
            </a:defRPr>
          </a:pPr>
          <a:endParaRPr lang="et-EE"/>
        </a:p>
      </c:txPr>
    </c:legend>
    <c:plotVisOnly val="1"/>
    <c:dispBlanksAs val="gap"/>
    <c:showDLblsOverMax val="0"/>
  </c:chart>
  <c:spPr>
    <a:solidFill>
      <a:schemeClr val="bg1"/>
    </a:solidFill>
    <a:ln w="6350" cap="flat" cmpd="sng" algn="ctr">
      <a:noFill/>
      <a:prstDash val="solid"/>
      <a:round/>
    </a:ln>
    <a:effectLst/>
  </c:spPr>
  <c:txPr>
    <a:bodyPr/>
    <a:lstStyle/>
    <a:p>
      <a:pPr>
        <a:defRPr sz="1100">
          <a:solidFill>
            <a:schemeClr val="tx1"/>
          </a:solidFill>
          <a:latin typeface="+mn-lt"/>
          <a:ea typeface="Verdana" pitchFamily="34" charset="0"/>
          <a:cs typeface="Verdana" pitchFamily="34" charset="0"/>
        </a:defRPr>
      </a:pPr>
      <a:endParaRPr lang="et-E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pPr>
            <a:r>
              <a:rPr lang="en-US" sz="1100" b="1" i="0" baseline="0">
                <a:effectLst/>
              </a:rPr>
              <a:t>Väsimusseisundis sõiduki juhtimise põhjused </a:t>
            </a:r>
            <a:endParaRPr lang="en-EE" sz="1100">
              <a:effectLst/>
            </a:endParaRPr>
          </a:p>
          <a:p>
            <a:pPr>
              <a:defRPr sz="1100"/>
            </a:pPr>
            <a:r>
              <a:rPr lang="en-US" sz="1100" b="0" i="0" baseline="0">
                <a:effectLst/>
              </a:rPr>
              <a:t>n=on juhtinud sõidukit väsimusseisundis, %</a:t>
            </a:r>
            <a:endParaRPr lang="en-EE" sz="11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Verdana" pitchFamily="34" charset="0"/>
              <a:cs typeface="Verdana" pitchFamily="34" charset="0"/>
            </a:defRPr>
          </a:pPr>
          <a:endParaRPr lang="et-EE"/>
        </a:p>
      </c:txPr>
    </c:title>
    <c:autoTitleDeleted val="0"/>
    <c:plotArea>
      <c:layout>
        <c:manualLayout>
          <c:layoutTarget val="inner"/>
          <c:xMode val="edge"/>
          <c:yMode val="edge"/>
          <c:x val="0.48701031936225397"/>
          <c:y val="0.19944734149371013"/>
          <c:w val="0.47261700983029298"/>
          <c:h val="0.764248794821425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'data väsimus'!$C$19</c:f>
              <c:strCache>
                <c:ptCount val="1"/>
                <c:pt idx="0">
                  <c:v>2022, n=241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Verdana" pitchFamily="34" charset="0"/>
                    <a:cs typeface="Verdana" pitchFamily="34" charset="0"/>
                  </a:defRPr>
                </a:pPr>
                <a:endParaRPr lang="et-E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'data väsimus'!$B$20:$B$26</c:f>
              <c:strCache>
                <c:ptCount val="7"/>
                <c:pt idx="0">
                  <c:v>sõitma asudes ei tundnud väsinuna</c:v>
                </c:pt>
                <c:pt idx="1">
                  <c:v>töö iseloom tingib</c:v>
                </c:pt>
                <c:pt idx="2">
                  <c:v>sihtkohta jõudmisega kiire</c:v>
                </c:pt>
                <c:pt idx="3">
                  <c:v>lühikese sõidu jooksul ei juhtu midagi</c:v>
                </c:pt>
                <c:pt idx="4">
                  <c:v>ei ole ohtlik</c:v>
                </c:pt>
                <c:pt idx="5">
                  <c:v>muu</c:v>
                </c:pt>
                <c:pt idx="6">
                  <c:v>ei oska öelda</c:v>
                </c:pt>
              </c:strCache>
            </c:strRef>
          </c:cat>
          <c:val>
            <c:numRef>
              <c:f>'data väsimus'!$C$20:$C$26</c:f>
              <c:numCache>
                <c:formatCode>0</c:formatCode>
                <c:ptCount val="7"/>
                <c:pt idx="0">
                  <c:v>31.297139511526627</c:v>
                </c:pt>
                <c:pt idx="1">
                  <c:v>30.520010422262416</c:v>
                </c:pt>
                <c:pt idx="2">
                  <c:v>26.338391000921042</c:v>
                </c:pt>
                <c:pt idx="3">
                  <c:v>11.564887437948155</c:v>
                </c:pt>
                <c:pt idx="4">
                  <c:v>1.3999038366673437</c:v>
                </c:pt>
                <c:pt idx="5">
                  <c:v>15.537934793809816</c:v>
                </c:pt>
                <c:pt idx="6">
                  <c:v>4.9411992398463669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7E-42FF-8D3E-DFF871D21FC9}"/>
            </c:ext>
          </c:extLst>
        </c:ser>
        <c:ser>
          <c:idx val="1"/>
          <c:order val="1"/>
          <c:tx>
            <c:strRef>
              <c:f>'data väsimus'!$D$19</c:f>
              <c:strCache>
                <c:ptCount val="1"/>
                <c:pt idx="0">
                  <c:v>2021, n=237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Verdana" pitchFamily="34" charset="0"/>
                    <a:cs typeface="Verdana" pitchFamily="34" charset="0"/>
                  </a:defRPr>
                </a:pPr>
                <a:endParaRPr lang="et-E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'data väsimus'!$B$20:$B$26</c:f>
              <c:strCache>
                <c:ptCount val="7"/>
                <c:pt idx="0">
                  <c:v>sõitma asudes ei tundnud väsinuna</c:v>
                </c:pt>
                <c:pt idx="1">
                  <c:v>töö iseloom tingib</c:v>
                </c:pt>
                <c:pt idx="2">
                  <c:v>sihtkohta jõudmisega kiire</c:v>
                </c:pt>
                <c:pt idx="3">
                  <c:v>lühikese sõidu jooksul ei juhtu midagi</c:v>
                </c:pt>
                <c:pt idx="4">
                  <c:v>ei ole ohtlik</c:v>
                </c:pt>
                <c:pt idx="5">
                  <c:v>muu</c:v>
                </c:pt>
                <c:pt idx="6">
                  <c:v>ei oska öelda</c:v>
                </c:pt>
              </c:strCache>
            </c:strRef>
          </c:cat>
          <c:val>
            <c:numRef>
              <c:f>'data väsimus'!$D$20:$D$26</c:f>
              <c:numCache>
                <c:formatCode>0</c:formatCode>
                <c:ptCount val="7"/>
                <c:pt idx="0">
                  <c:v>48.314470111559842</c:v>
                </c:pt>
                <c:pt idx="1">
                  <c:v>34.011485269539691</c:v>
                </c:pt>
                <c:pt idx="2">
                  <c:v>21.532913449408266</c:v>
                </c:pt>
                <c:pt idx="3">
                  <c:v>16.285434842369604</c:v>
                </c:pt>
                <c:pt idx="4">
                  <c:v>0.85193468324857491</c:v>
                </c:pt>
                <c:pt idx="5">
                  <c:v>8.8141463842071168</c:v>
                </c:pt>
                <c:pt idx="6">
                  <c:v>1.8531519670815493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7E-42FF-8D3E-DFF871D21FC9}"/>
            </c:ext>
          </c:extLst>
        </c:ser>
        <c:ser>
          <c:idx val="2"/>
          <c:order val="2"/>
          <c:tx>
            <c:strRef>
              <c:f>'data väsimus'!$E$19</c:f>
              <c:strCache>
                <c:ptCount val="1"/>
                <c:pt idx="0">
                  <c:v>2020, n=269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Verdana" pitchFamily="34" charset="0"/>
                    <a:cs typeface="Verdana" pitchFamily="34" charset="0"/>
                  </a:defRPr>
                </a:pPr>
                <a:endParaRPr lang="et-E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'data väsimus'!$B$20:$B$26</c:f>
              <c:strCache>
                <c:ptCount val="7"/>
                <c:pt idx="0">
                  <c:v>sõitma asudes ei tundnud väsinuna</c:v>
                </c:pt>
                <c:pt idx="1">
                  <c:v>töö iseloom tingib</c:v>
                </c:pt>
                <c:pt idx="2">
                  <c:v>sihtkohta jõudmisega kiire</c:v>
                </c:pt>
                <c:pt idx="3">
                  <c:v>lühikese sõidu jooksul ei juhtu midagi</c:v>
                </c:pt>
                <c:pt idx="4">
                  <c:v>ei ole ohtlik</c:v>
                </c:pt>
                <c:pt idx="5">
                  <c:v>muu</c:v>
                </c:pt>
                <c:pt idx="6">
                  <c:v>ei oska öelda</c:v>
                </c:pt>
              </c:strCache>
            </c:strRef>
          </c:cat>
          <c:val>
            <c:numRef>
              <c:f>'data väsimus'!$E$20:$E$26</c:f>
              <c:numCache>
                <c:formatCode>0</c:formatCode>
                <c:ptCount val="7"/>
                <c:pt idx="0">
                  <c:v>39.047106084475473</c:v>
                </c:pt>
                <c:pt idx="1">
                  <c:v>27.951027580553877</c:v>
                </c:pt>
                <c:pt idx="2">
                  <c:v>23.609805239375959</c:v>
                </c:pt>
                <c:pt idx="3">
                  <c:v>14.002387337702741</c:v>
                </c:pt>
                <c:pt idx="4">
                  <c:v>0.2924485621867059</c:v>
                </c:pt>
                <c:pt idx="5">
                  <c:v>12.892291525480125</c:v>
                </c:pt>
                <c:pt idx="6">
                  <c:v>3.8537306886570208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B7E-42FF-8D3E-DFF871D21FC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460132944"/>
        <c:axId val="1460135776"/>
      </c:barChart>
      <c:catAx>
        <c:axId val="1460132944"/>
        <c:scaling>
          <c:orientation val="maxMin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pPr>
            <a:endParaRPr lang="et-EE"/>
          </a:p>
        </c:txPr>
        <c:crossAx val="1460135776"/>
        <c:crosses val="autoZero"/>
        <c:auto val="1"/>
        <c:lblAlgn val="ctr"/>
        <c:lblOffset val="100"/>
        <c:noMultiLvlLbl val="0"/>
      </c:catAx>
      <c:valAx>
        <c:axId val="1460135776"/>
        <c:scaling>
          <c:orientation val="minMax"/>
          <c:min val="0"/>
        </c:scaling>
        <c:delete val="1"/>
        <c:axPos val="t"/>
        <c:numFmt formatCode="0" sourceLinked="1"/>
        <c:majorTickMark val="out"/>
        <c:minorTickMark val="none"/>
        <c:tickLblPos val="none"/>
        <c:crossAx val="1460132944"/>
        <c:crosses val="autoZero"/>
        <c:crossBetween val="between"/>
        <c:majorUnit val="25"/>
      </c:valAx>
      <c:spPr>
        <a:noFill/>
        <a:ln w="25400">
          <a:noFill/>
        </a:ln>
        <a:effectLst/>
      </c:spPr>
    </c:plotArea>
    <c:legend>
      <c:legendPos val="t"/>
      <c:layout>
        <c:manualLayout>
          <c:xMode val="edge"/>
          <c:yMode val="edge"/>
          <c:x val="2.2050667579595999E-2"/>
          <c:y val="0.10657010153586"/>
          <c:w val="0.96898211942257195"/>
          <c:h val="5.81432899898369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Verdana" pitchFamily="34" charset="0"/>
              <a:cs typeface="Verdana" pitchFamily="34" charset="0"/>
            </a:defRPr>
          </a:pPr>
          <a:endParaRPr lang="et-EE"/>
        </a:p>
      </c:txPr>
    </c:legend>
    <c:plotVisOnly val="1"/>
    <c:dispBlanksAs val="gap"/>
    <c:showDLblsOverMax val="0"/>
  </c:chart>
  <c:spPr>
    <a:solidFill>
      <a:schemeClr val="bg1"/>
    </a:solidFill>
    <a:ln w="6350" cap="flat" cmpd="sng" algn="ctr">
      <a:noFill/>
      <a:prstDash val="solid"/>
      <a:round/>
    </a:ln>
    <a:effectLst/>
  </c:spPr>
  <c:txPr>
    <a:bodyPr/>
    <a:lstStyle/>
    <a:p>
      <a:pPr>
        <a:defRPr sz="1100">
          <a:solidFill>
            <a:schemeClr val="tx1"/>
          </a:solidFill>
          <a:latin typeface="+mn-lt"/>
          <a:ea typeface="Verdana" pitchFamily="34" charset="0"/>
          <a:cs typeface="Verdana" pitchFamily="34" charset="0"/>
        </a:defRPr>
      </a:pPr>
      <a:endParaRPr lang="et-E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5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1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8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2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25E8E8-2919-2345-8A3C-4057DDD545F8}" type="datetimeFigureOut">
              <a:rPr lang="et-EE" smtClean="0"/>
              <a:t>13.05.2022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99262A-3A12-4B40-96A8-5980B50C0504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184527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99262A-3A12-4B40-96A8-5980B50C0504}" type="slidenum">
              <a:rPr lang="et-EE" smtClean="0"/>
              <a:t>10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5227873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9262A-3A12-4B40-96A8-5980B50C0504}" type="slidenum">
              <a:rPr lang="et-EE" smtClean="0"/>
              <a:t>48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1310837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9262A-3A12-4B40-96A8-5980B50C0504}" type="slidenum">
              <a:rPr lang="et-EE" smtClean="0"/>
              <a:t>49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157207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99262A-3A12-4B40-96A8-5980B50C0504}" type="slidenum">
              <a:rPr lang="et-EE" smtClean="0"/>
              <a:t>17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843708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99262A-3A12-4B40-96A8-5980B50C0504}" type="slidenum">
              <a:rPr lang="et-EE" smtClean="0"/>
              <a:t>20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35100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99262A-3A12-4B40-96A8-5980B50C0504}" type="slidenum">
              <a:rPr lang="et-EE" smtClean="0"/>
              <a:t>24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108424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99262A-3A12-4B40-96A8-5980B50C0504}" type="slidenum">
              <a:rPr lang="et-EE" smtClean="0"/>
              <a:t>28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6775296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99262A-3A12-4B40-96A8-5980B50C0504}" type="slidenum">
              <a:rPr lang="et-EE" smtClean="0"/>
              <a:t>32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564416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9262A-3A12-4B40-96A8-5980B50C0504}" type="slidenum">
              <a:rPr lang="et-EE" smtClean="0"/>
              <a:t>45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7335965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9262A-3A12-4B40-96A8-5980B50C0504}" type="slidenum">
              <a:rPr lang="et-EE" smtClean="0"/>
              <a:t>46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6968658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9262A-3A12-4B40-96A8-5980B50C0504}" type="slidenum">
              <a:rPr lang="et-EE" smtClean="0"/>
              <a:t>47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819048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itel Pilt vasaku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575999" y="0"/>
            <a:ext cx="4408923" cy="6858000"/>
          </a:xfrm>
          <a:custGeom>
            <a:avLst/>
            <a:gdLst>
              <a:gd name="connsiteX0" fmla="*/ 0 w 4408923"/>
              <a:gd name="connsiteY0" fmla="*/ 0 h 6858000"/>
              <a:gd name="connsiteX1" fmla="*/ 4408923 w 4408923"/>
              <a:gd name="connsiteY1" fmla="*/ 0 h 6858000"/>
              <a:gd name="connsiteX2" fmla="*/ 4408923 w 4408923"/>
              <a:gd name="connsiteY2" fmla="*/ 6858000 h 6858000"/>
              <a:gd name="connsiteX3" fmla="*/ 0 w 4408923"/>
              <a:gd name="connsiteY3" fmla="*/ 6858000 h 6858000"/>
              <a:gd name="connsiteX4" fmla="*/ 0 w 4408923"/>
              <a:gd name="connsiteY4" fmla="*/ 6034725 h 6858000"/>
              <a:gd name="connsiteX5" fmla="*/ 208 w 4408923"/>
              <a:gd name="connsiteY5" fmla="*/ 6034804 h 6858000"/>
              <a:gd name="connsiteX6" fmla="*/ 376702 w 4408923"/>
              <a:gd name="connsiteY6" fmla="*/ 6098185 h 6858000"/>
              <a:gd name="connsiteX7" fmla="*/ 1681141 w 4408923"/>
              <a:gd name="connsiteY7" fmla="*/ 4860459 h 6858000"/>
              <a:gd name="connsiteX8" fmla="*/ 460294 w 4408923"/>
              <a:gd name="connsiteY8" fmla="*/ 3540207 h 6858000"/>
              <a:gd name="connsiteX9" fmla="*/ 387188 w 4408923"/>
              <a:gd name="connsiteY9" fmla="*/ 3538866 h 6858000"/>
              <a:gd name="connsiteX10" fmla="*/ 10193 w 4408923"/>
              <a:gd name="connsiteY10" fmla="*/ 3599167 h 6858000"/>
              <a:gd name="connsiteX11" fmla="*/ 0 w 4408923"/>
              <a:gd name="connsiteY11" fmla="*/ 360297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08923" h="6858000">
                <a:moveTo>
                  <a:pt x="0" y="0"/>
                </a:moveTo>
                <a:lnTo>
                  <a:pt x="4408923" y="0"/>
                </a:lnTo>
                <a:lnTo>
                  <a:pt x="4408923" y="6858000"/>
                </a:lnTo>
                <a:lnTo>
                  <a:pt x="0" y="6858000"/>
                </a:lnTo>
                <a:lnTo>
                  <a:pt x="0" y="6034725"/>
                </a:lnTo>
                <a:lnTo>
                  <a:pt x="208" y="6034804"/>
                </a:lnTo>
                <a:cubicBezTo>
                  <a:pt x="118918" y="6073701"/>
                  <a:pt x="245346" y="6095777"/>
                  <a:pt x="376702" y="6098185"/>
                </a:cubicBezTo>
                <a:cubicBezTo>
                  <a:pt x="1077218" y="6111027"/>
                  <a:pt x="1658225" y="5559734"/>
                  <a:pt x="1681141" y="4860459"/>
                </a:cubicBezTo>
                <a:cubicBezTo>
                  <a:pt x="1704060" y="4161093"/>
                  <a:pt x="1160249" y="3573003"/>
                  <a:pt x="460294" y="3540207"/>
                </a:cubicBezTo>
                <a:lnTo>
                  <a:pt x="387188" y="3538866"/>
                </a:lnTo>
                <a:cubicBezTo>
                  <a:pt x="255819" y="3540201"/>
                  <a:pt x="129216" y="3561243"/>
                  <a:pt x="10193" y="3599167"/>
                </a:cubicBezTo>
                <a:lnTo>
                  <a:pt x="0" y="3602972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36841" y="2533153"/>
            <a:ext cx="6121239" cy="2387600"/>
          </a:xfrm>
        </p:spPr>
        <p:txBody>
          <a:bodyPr anchor="b"/>
          <a:lstStyle>
            <a:lvl1pPr algn="l">
              <a:defRPr lang="en-GB" sz="6000" b="1" i="0" u="none" strike="noStrike" baseline="0" smtClean="0"/>
            </a:lvl1pPr>
          </a:lstStyle>
          <a:p>
            <a:r>
              <a:rPr lang="en-US"/>
              <a:t>Click to edit Master title style</a:t>
            </a:r>
            <a:endParaRPr lang="et-E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A84B4-50EE-4E03-B6D7-AB5456BA3390}" type="slidenum">
              <a:rPr lang="et-EE" smtClean="0"/>
              <a:t>‹#›</a:t>
            </a:fld>
            <a:endParaRPr lang="et-EE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736839" y="5059254"/>
            <a:ext cx="6121239" cy="1559261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AA1E3C"/>
                </a:solidFill>
                <a:latin typeface="Helvetica" panose="020B060402020203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t-E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1" y="3538801"/>
            <a:ext cx="1974433" cy="256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376207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itel pilt parem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7783513" y="0"/>
            <a:ext cx="4408487" cy="6867525"/>
          </a:xfrm>
          <a:custGeom>
            <a:avLst/>
            <a:gdLst>
              <a:gd name="connsiteX0" fmla="*/ 0 w 4408487"/>
              <a:gd name="connsiteY0" fmla="*/ 0 h 6867525"/>
              <a:gd name="connsiteX1" fmla="*/ 4408487 w 4408487"/>
              <a:gd name="connsiteY1" fmla="*/ 0 h 6867525"/>
              <a:gd name="connsiteX2" fmla="*/ 4408487 w 4408487"/>
              <a:gd name="connsiteY2" fmla="*/ 6867525 h 6867525"/>
              <a:gd name="connsiteX3" fmla="*/ 0 w 4408487"/>
              <a:gd name="connsiteY3" fmla="*/ 6867525 h 6867525"/>
              <a:gd name="connsiteX4" fmla="*/ 0 w 4408487"/>
              <a:gd name="connsiteY4" fmla="*/ 6032186 h 6867525"/>
              <a:gd name="connsiteX5" fmla="*/ 108414 w 4408487"/>
              <a:gd name="connsiteY5" fmla="*/ 6062418 h 6867525"/>
              <a:gd name="connsiteX6" fmla="*/ 365715 w 4408487"/>
              <a:gd name="connsiteY6" fmla="*/ 6094106 h 6867525"/>
              <a:gd name="connsiteX7" fmla="*/ 1685089 w 4408487"/>
              <a:gd name="connsiteY7" fmla="*/ 4855586 h 6867525"/>
              <a:gd name="connsiteX8" fmla="*/ 456140 w 4408487"/>
              <a:gd name="connsiteY8" fmla="*/ 3527283 h 6867525"/>
              <a:gd name="connsiteX9" fmla="*/ 395862 w 4408487"/>
              <a:gd name="connsiteY9" fmla="*/ 3525881 h 6867525"/>
              <a:gd name="connsiteX10" fmla="*/ 15171 w 4408487"/>
              <a:gd name="connsiteY10" fmla="*/ 3582733 h 6867525"/>
              <a:gd name="connsiteX11" fmla="*/ 0 w 4408487"/>
              <a:gd name="connsiteY11" fmla="*/ 3588214 h 686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08487" h="6867525">
                <a:moveTo>
                  <a:pt x="0" y="0"/>
                </a:moveTo>
                <a:lnTo>
                  <a:pt x="4408487" y="0"/>
                </a:lnTo>
                <a:lnTo>
                  <a:pt x="4408487" y="6867525"/>
                </a:lnTo>
                <a:lnTo>
                  <a:pt x="0" y="6867525"/>
                </a:lnTo>
                <a:lnTo>
                  <a:pt x="0" y="6032186"/>
                </a:lnTo>
                <a:lnTo>
                  <a:pt x="108414" y="6062418"/>
                </a:lnTo>
                <a:cubicBezTo>
                  <a:pt x="191366" y="6081203"/>
                  <a:pt x="277410" y="6092051"/>
                  <a:pt x="365715" y="6094106"/>
                </a:cubicBezTo>
                <a:cubicBezTo>
                  <a:pt x="1071950" y="6110541"/>
                  <a:pt x="1660107" y="5558428"/>
                  <a:pt x="1685089" y="4855586"/>
                </a:cubicBezTo>
                <a:cubicBezTo>
                  <a:pt x="1710082" y="4152430"/>
                  <a:pt x="1162112" y="3560159"/>
                  <a:pt x="456140" y="3527283"/>
                </a:cubicBezTo>
                <a:lnTo>
                  <a:pt x="395862" y="3525881"/>
                </a:lnTo>
                <a:cubicBezTo>
                  <a:pt x="263387" y="3525881"/>
                  <a:pt x="135534" y="3545773"/>
                  <a:pt x="15171" y="3582733"/>
                </a:cubicBezTo>
                <a:lnTo>
                  <a:pt x="0" y="3588214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3103" y="2432434"/>
            <a:ext cx="6121239" cy="2387600"/>
          </a:xfrm>
        </p:spPr>
        <p:txBody>
          <a:bodyPr anchor="b"/>
          <a:lstStyle>
            <a:lvl1pPr algn="l">
              <a:defRPr lang="en-GB" sz="6000" b="1" i="0" u="none" strike="noStrike" baseline="0" smtClean="0"/>
            </a:lvl1pPr>
          </a:lstStyle>
          <a:p>
            <a:r>
              <a:rPr lang="en-US"/>
              <a:t>Click to edit Master title style</a:t>
            </a:r>
            <a:endParaRPr lang="et-E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A84B4-50EE-4E03-B6D7-AB5456BA3390}" type="slidenum">
              <a:rPr lang="et-EE" smtClean="0"/>
              <a:t>‹#›</a:t>
            </a:fld>
            <a:endParaRPr lang="et-EE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33103" y="4989511"/>
            <a:ext cx="6121239" cy="1559261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AA1E3C"/>
                </a:solidFill>
                <a:latin typeface="Helvetica" panose="020B060402020203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t-EE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355" y="3521459"/>
            <a:ext cx="1982054" cy="257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34863"/>
      </p:ext>
    </p:extLst>
  </p:cSld>
  <p:clrMapOvr>
    <a:masterClrMapping/>
  </p:clrMapOvr>
  <p:hf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itel pilttaust tekst vasa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576000" y="0"/>
            <a:ext cx="11615999" cy="6858000"/>
          </a:xfrm>
          <a:custGeom>
            <a:avLst/>
            <a:gdLst>
              <a:gd name="connsiteX0" fmla="*/ 0 w 11615999"/>
              <a:gd name="connsiteY0" fmla="*/ 0 h 6858000"/>
              <a:gd name="connsiteX1" fmla="*/ 11615999 w 11615999"/>
              <a:gd name="connsiteY1" fmla="*/ 0 h 6858000"/>
              <a:gd name="connsiteX2" fmla="*/ 11615999 w 11615999"/>
              <a:gd name="connsiteY2" fmla="*/ 6858000 h 6858000"/>
              <a:gd name="connsiteX3" fmla="*/ 0 w 11615999"/>
              <a:gd name="connsiteY3" fmla="*/ 6858000 h 6858000"/>
              <a:gd name="connsiteX4" fmla="*/ 0 w 11615999"/>
              <a:gd name="connsiteY4" fmla="*/ 1594962 h 6858000"/>
              <a:gd name="connsiteX5" fmla="*/ 82764 w 11615999"/>
              <a:gd name="connsiteY5" fmla="*/ 1588262 h 6858000"/>
              <a:gd name="connsiteX6" fmla="*/ 509299 w 11615999"/>
              <a:gd name="connsiteY6" fmla="*/ 1095208 h 6858000"/>
              <a:gd name="connsiteX7" fmla="*/ 12380 w 11615999"/>
              <a:gd name="connsiteY7" fmla="*/ 560124 h 6858000"/>
              <a:gd name="connsiteX8" fmla="*/ 0 w 11615999"/>
              <a:gd name="connsiteY8" fmla="*/ 5598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15999" h="6858000">
                <a:moveTo>
                  <a:pt x="0" y="0"/>
                </a:moveTo>
                <a:lnTo>
                  <a:pt x="11615999" y="0"/>
                </a:lnTo>
                <a:lnTo>
                  <a:pt x="11615999" y="6858000"/>
                </a:lnTo>
                <a:lnTo>
                  <a:pt x="0" y="6858000"/>
                </a:lnTo>
                <a:lnTo>
                  <a:pt x="0" y="1594962"/>
                </a:lnTo>
                <a:lnTo>
                  <a:pt x="82764" y="1588262"/>
                </a:lnTo>
                <a:cubicBezTo>
                  <a:pt x="319087" y="1545109"/>
                  <a:pt x="501107" y="1343116"/>
                  <a:pt x="509299" y="1095208"/>
                </a:cubicBezTo>
                <a:cubicBezTo>
                  <a:pt x="518668" y="811736"/>
                  <a:pt x="297295" y="573361"/>
                  <a:pt x="12380" y="560124"/>
                </a:cubicBezTo>
                <a:lnTo>
                  <a:pt x="0" y="55989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559559"/>
            <a:ext cx="797581" cy="103723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000284" y="6179439"/>
            <a:ext cx="880369" cy="3084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17CE275A-E327-4030-B2D3-F354B9DDFA2B}" type="datetime3">
              <a:rPr lang="et-EE" sz="1404" smtClean="0">
                <a:solidFill>
                  <a:schemeClr val="bg2">
                    <a:lumMod val="95000"/>
                  </a:schemeClr>
                </a:solidFill>
              </a:rPr>
              <a:pPr/>
              <a:t>13/05/22</a:t>
            </a:fld>
            <a:endParaRPr lang="en-GB" sz="1404">
              <a:solidFill>
                <a:schemeClr val="bg2">
                  <a:lumMod val="9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3103" y="2327659"/>
            <a:ext cx="6121239" cy="2387600"/>
          </a:xfrm>
        </p:spPr>
        <p:txBody>
          <a:bodyPr anchor="b"/>
          <a:lstStyle>
            <a:lvl1pPr algn="l">
              <a:defRPr lang="en-GB" sz="6000" b="1" i="0" u="none" strike="noStrike" baseline="0" smtClean="0">
                <a:solidFill>
                  <a:schemeClr val="bg2">
                    <a:lumMod val="9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t-EE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33103" y="4989511"/>
            <a:ext cx="6121239" cy="155926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2">
                    <a:lumMod val="95000"/>
                  </a:schemeClr>
                </a:solidFill>
                <a:latin typeface="Helvetica" panose="020B060402020203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794240691"/>
      </p:ext>
    </p:extLst>
  </p:cSld>
  <p:clrMapOvr>
    <a:masterClrMapping/>
  </p:clrMapOvr>
  <p:hf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itel pilttaust tekst par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76000" y="0"/>
            <a:ext cx="11615999" cy="6858000"/>
          </a:xfrm>
          <a:custGeom>
            <a:avLst/>
            <a:gdLst>
              <a:gd name="connsiteX0" fmla="*/ 0 w 11615999"/>
              <a:gd name="connsiteY0" fmla="*/ 0 h 6858000"/>
              <a:gd name="connsiteX1" fmla="*/ 11615999 w 11615999"/>
              <a:gd name="connsiteY1" fmla="*/ 0 h 6858000"/>
              <a:gd name="connsiteX2" fmla="*/ 11615999 w 11615999"/>
              <a:gd name="connsiteY2" fmla="*/ 6858000 h 6858000"/>
              <a:gd name="connsiteX3" fmla="*/ 0 w 11615999"/>
              <a:gd name="connsiteY3" fmla="*/ 6858000 h 6858000"/>
              <a:gd name="connsiteX4" fmla="*/ 0 w 11615999"/>
              <a:gd name="connsiteY4" fmla="*/ 1594962 h 6858000"/>
              <a:gd name="connsiteX5" fmla="*/ 82764 w 11615999"/>
              <a:gd name="connsiteY5" fmla="*/ 1588262 h 6858000"/>
              <a:gd name="connsiteX6" fmla="*/ 509299 w 11615999"/>
              <a:gd name="connsiteY6" fmla="*/ 1095208 h 6858000"/>
              <a:gd name="connsiteX7" fmla="*/ 12380 w 11615999"/>
              <a:gd name="connsiteY7" fmla="*/ 560124 h 6858000"/>
              <a:gd name="connsiteX8" fmla="*/ 0 w 11615999"/>
              <a:gd name="connsiteY8" fmla="*/ 5598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15999" h="6858000">
                <a:moveTo>
                  <a:pt x="0" y="0"/>
                </a:moveTo>
                <a:lnTo>
                  <a:pt x="11615999" y="0"/>
                </a:lnTo>
                <a:lnTo>
                  <a:pt x="11615999" y="6858000"/>
                </a:lnTo>
                <a:lnTo>
                  <a:pt x="0" y="6858000"/>
                </a:lnTo>
                <a:lnTo>
                  <a:pt x="0" y="1594962"/>
                </a:lnTo>
                <a:lnTo>
                  <a:pt x="82764" y="1588262"/>
                </a:lnTo>
                <a:cubicBezTo>
                  <a:pt x="319087" y="1545109"/>
                  <a:pt x="501107" y="1343116"/>
                  <a:pt x="509299" y="1095208"/>
                </a:cubicBezTo>
                <a:cubicBezTo>
                  <a:pt x="518668" y="811736"/>
                  <a:pt x="297295" y="573361"/>
                  <a:pt x="12380" y="560124"/>
                </a:cubicBezTo>
                <a:lnTo>
                  <a:pt x="0" y="55989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559559"/>
            <a:ext cx="797581" cy="103723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6792" y="6179439"/>
            <a:ext cx="880369" cy="3084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17CE275A-E327-4030-B2D3-F354B9DDFA2B}" type="datetime3">
              <a:rPr lang="et-EE" sz="1404" smtClean="0">
                <a:solidFill>
                  <a:schemeClr val="bg2">
                    <a:lumMod val="95000"/>
                  </a:schemeClr>
                </a:solidFill>
              </a:rPr>
              <a:pPr/>
              <a:t>13/05/22</a:t>
            </a:fld>
            <a:endParaRPr lang="en-GB" sz="1404">
              <a:solidFill>
                <a:schemeClr val="bg2">
                  <a:lumMod val="9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50513" y="2327659"/>
            <a:ext cx="6121239" cy="2387600"/>
          </a:xfrm>
        </p:spPr>
        <p:txBody>
          <a:bodyPr anchor="b"/>
          <a:lstStyle>
            <a:lvl1pPr algn="r">
              <a:defRPr lang="en-GB" sz="6000" b="1" i="0" u="none" strike="noStrike" baseline="0" smtClean="0">
                <a:solidFill>
                  <a:schemeClr val="bg2">
                    <a:lumMod val="9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t-EE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550513" y="4989511"/>
            <a:ext cx="6121239" cy="1559261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2">
                    <a:lumMod val="95000"/>
                  </a:schemeClr>
                </a:solidFill>
                <a:latin typeface="Helvetica" panose="020B060402020203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038704683"/>
      </p:ext>
    </p:extLst>
  </p:cSld>
  <p:clrMapOvr>
    <a:masterClrMapping/>
  </p:clrMapOvr>
  <p:hf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itel vahele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20371" y="2573079"/>
            <a:ext cx="9051380" cy="861238"/>
          </a:xfrm>
        </p:spPr>
        <p:txBody>
          <a:bodyPr anchor="b"/>
          <a:lstStyle>
            <a:lvl1pPr algn="l">
              <a:defRPr lang="en-GB" sz="6000" b="1" i="0" u="none" strike="noStrike" baseline="0" smtClean="0">
                <a:solidFill>
                  <a:srgbClr val="AA1E3C"/>
                </a:solidFill>
                <a:latin typeface="Helvetica" panose="020B0604020202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t-EE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620371" y="3452844"/>
            <a:ext cx="9051380" cy="794602"/>
          </a:xfrm>
        </p:spPr>
        <p:txBody>
          <a:bodyPr>
            <a:normAutofit/>
          </a:bodyPr>
          <a:lstStyle>
            <a:lvl1pPr marL="0" indent="0" algn="l">
              <a:buNone/>
              <a:defRPr sz="6000">
                <a:solidFill>
                  <a:srgbClr val="AA1E3C"/>
                </a:solidFill>
                <a:latin typeface="Helvetica" panose="020B060402020203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t-EE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62" y="2169001"/>
            <a:ext cx="1972111" cy="256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446753"/>
      </p:ext>
    </p:extLst>
  </p:cSld>
  <p:clrMapOvr>
    <a:masterClrMapping/>
  </p:clrMapOvr>
  <p:hf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laid üks sisuk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/>
        </p:nvSpPr>
        <p:spPr>
          <a:xfrm>
            <a:off x="186071" y="6031614"/>
            <a:ext cx="5723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t-EE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3A84B4-50EE-4E03-B6D7-AB5456BA3390}" type="slidenum">
              <a:rPr lang="et-EE" sz="1200" smtClean="0"/>
              <a:pPr/>
              <a:t>‹#›</a:t>
            </a:fld>
            <a:endParaRPr lang="et-EE" sz="1200"/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186071" y="6482245"/>
            <a:ext cx="5723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t-EE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3A84B4-50EE-4E03-B6D7-AB5456BA3390}" type="slidenum">
              <a:rPr lang="et-EE" sz="1200" smtClean="0"/>
              <a:pPr/>
              <a:t>‹#›</a:t>
            </a:fld>
            <a:endParaRPr lang="et-EE" sz="120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302488" y="1499191"/>
            <a:ext cx="10051312" cy="4885901"/>
          </a:xfrm>
        </p:spPr>
        <p:txBody>
          <a:bodyPr>
            <a:normAutofit/>
          </a:bodyPr>
          <a:lstStyle>
            <a:lvl1pPr marL="228594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1pPr>
            <a:lvl2pPr marL="685783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2pPr>
            <a:lvl3pPr marL="1142971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3pPr>
            <a:lvl4pPr marL="1600160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4pPr>
            <a:lvl5pPr marL="2057349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302488" y="457202"/>
            <a:ext cx="10051312" cy="425303"/>
          </a:xfrm>
        </p:spPr>
        <p:txBody>
          <a:bodyPr anchor="t">
            <a:noAutofit/>
          </a:bodyPr>
          <a:lstStyle>
            <a:lvl1pPr>
              <a:defRPr sz="3200">
                <a:solidFill>
                  <a:srgbClr val="A01E28"/>
                </a:solidFill>
                <a:latin typeface="Helvetica" panose="020B0604020202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t-EE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4"/>
          </p:nvPr>
        </p:nvSpPr>
        <p:spPr>
          <a:xfrm>
            <a:off x="1302488" y="940987"/>
            <a:ext cx="10051312" cy="435932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rgbClr val="AA1E3C"/>
                </a:solidFill>
                <a:latin typeface="Helvetica" panose="020B060402020203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701399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laid kaks sisuka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02488" y="457202"/>
            <a:ext cx="10051312" cy="425303"/>
          </a:xfrm>
        </p:spPr>
        <p:txBody>
          <a:bodyPr anchor="t">
            <a:noAutofit/>
          </a:bodyPr>
          <a:lstStyle>
            <a:lvl1pPr>
              <a:defRPr sz="3200">
                <a:solidFill>
                  <a:srgbClr val="A01E28"/>
                </a:solidFill>
                <a:latin typeface="Helvetica" panose="020B0604020202030204" pitchFamily="34" charset="0"/>
              </a:defRPr>
            </a:lvl1pPr>
          </a:lstStyle>
          <a:p>
            <a:r>
              <a:rPr lang="et-EE" dirty="0" err="1"/>
              <a:t>kljahsdkljhalkjshd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02488" y="1499191"/>
            <a:ext cx="4860000" cy="4885901"/>
          </a:xfrm>
        </p:spPr>
        <p:txBody>
          <a:bodyPr>
            <a:normAutofit/>
          </a:bodyPr>
          <a:lstStyle>
            <a:lvl1pPr marL="228594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1pPr>
            <a:lvl2pPr marL="685783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2pPr>
            <a:lvl3pPr marL="1142971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3pPr>
            <a:lvl4pPr marL="1600160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4pPr>
            <a:lvl5pPr marL="2057349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 dirty="0"/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186071" y="6031614"/>
            <a:ext cx="5723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t-EE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3A84B4-50EE-4E03-B6D7-AB5456BA3390}" type="slidenum">
              <a:rPr lang="et-EE" sz="1200" smtClean="0"/>
              <a:pPr/>
              <a:t>‹#›</a:t>
            </a:fld>
            <a:endParaRPr lang="et-EE" sz="1200"/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186071" y="6482245"/>
            <a:ext cx="5723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t-EE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3A84B4-50EE-4E03-B6D7-AB5456BA3390}" type="slidenum">
              <a:rPr lang="et-EE" sz="1200" smtClean="0"/>
              <a:pPr/>
              <a:t>‹#›</a:t>
            </a:fld>
            <a:endParaRPr lang="et-EE" sz="1200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6493800" y="1499191"/>
            <a:ext cx="4860000" cy="4885901"/>
          </a:xfrm>
        </p:spPr>
        <p:txBody>
          <a:bodyPr>
            <a:normAutofit/>
          </a:bodyPr>
          <a:lstStyle>
            <a:lvl1pPr marL="228594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1pPr>
            <a:lvl2pPr marL="685783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2pPr>
            <a:lvl3pPr marL="1142971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3pPr>
            <a:lvl4pPr marL="1600160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4pPr>
            <a:lvl5pPr marL="2057349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4"/>
          </p:nvPr>
        </p:nvSpPr>
        <p:spPr>
          <a:xfrm>
            <a:off x="1302488" y="940987"/>
            <a:ext cx="10051312" cy="435932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rgbClr val="AA1E3C"/>
                </a:solidFill>
                <a:latin typeface="Helvetica" panose="020B060402020203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081868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aid kolm sisuka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/>
        </p:nvSpPr>
        <p:spPr>
          <a:xfrm>
            <a:off x="186071" y="6031614"/>
            <a:ext cx="5723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t-EE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3A84B4-50EE-4E03-B6D7-AB5456BA3390}" type="slidenum">
              <a:rPr lang="et-EE" sz="1200" smtClean="0"/>
              <a:pPr/>
              <a:t>‹#›</a:t>
            </a:fld>
            <a:endParaRPr lang="et-EE" sz="1200"/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186071" y="6482245"/>
            <a:ext cx="5723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t-EE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3A84B4-50EE-4E03-B6D7-AB5456BA3390}" type="slidenum">
              <a:rPr lang="et-EE" sz="1200" smtClean="0"/>
              <a:pPr/>
              <a:t>‹#›</a:t>
            </a:fld>
            <a:endParaRPr lang="et-EE" sz="120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302488" y="457202"/>
            <a:ext cx="10051312" cy="425303"/>
          </a:xfrm>
        </p:spPr>
        <p:txBody>
          <a:bodyPr anchor="t">
            <a:noAutofit/>
          </a:bodyPr>
          <a:lstStyle>
            <a:lvl1pPr>
              <a:defRPr sz="3200">
                <a:solidFill>
                  <a:srgbClr val="A01E28"/>
                </a:solidFill>
                <a:latin typeface="Helvetica" panose="020B0604020202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t-EE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4"/>
          </p:nvPr>
        </p:nvSpPr>
        <p:spPr>
          <a:xfrm>
            <a:off x="1302488" y="940987"/>
            <a:ext cx="10051312" cy="435932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rgbClr val="AA1E3C"/>
                </a:solidFill>
                <a:latin typeface="Helvetica" panose="020B060402020203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t-EE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1302487" y="1499191"/>
            <a:ext cx="3240000" cy="4885901"/>
          </a:xfrm>
        </p:spPr>
        <p:txBody>
          <a:bodyPr>
            <a:normAutofit/>
          </a:bodyPr>
          <a:lstStyle>
            <a:lvl1pPr marL="228594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1pPr>
            <a:lvl2pPr marL="685783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2pPr>
            <a:lvl3pPr marL="1142971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3pPr>
            <a:lvl4pPr marL="1600160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4pPr>
            <a:lvl5pPr marL="2057349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4708144" y="1499190"/>
            <a:ext cx="3240000" cy="4885901"/>
          </a:xfrm>
        </p:spPr>
        <p:txBody>
          <a:bodyPr>
            <a:normAutofit/>
          </a:bodyPr>
          <a:lstStyle>
            <a:lvl1pPr marL="228594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1pPr>
            <a:lvl2pPr marL="685783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2pPr>
            <a:lvl3pPr marL="1142971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3pPr>
            <a:lvl4pPr marL="1600160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4pPr>
            <a:lvl5pPr marL="2057349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6"/>
          </p:nvPr>
        </p:nvSpPr>
        <p:spPr>
          <a:xfrm>
            <a:off x="8113801" y="1499189"/>
            <a:ext cx="3240000" cy="4885901"/>
          </a:xfrm>
        </p:spPr>
        <p:txBody>
          <a:bodyPr>
            <a:normAutofit/>
          </a:bodyPr>
          <a:lstStyle>
            <a:lvl1pPr marL="228594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1pPr>
            <a:lvl2pPr marL="685783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2pPr>
            <a:lvl3pPr marL="1142971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3pPr>
            <a:lvl4pPr marL="1600160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4pPr>
            <a:lvl5pPr marL="2057349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206140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02488" y="365125"/>
            <a:ext cx="100513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t-E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2488" y="1825625"/>
            <a:ext cx="1005131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t-E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6072" y="6031614"/>
            <a:ext cx="452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C3A84B4-50EE-4E03-B6D7-AB5456BA3390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582438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52" r:id="rId7"/>
    <p:sldLayoutId id="2147483666" r:id="rId8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5000" kern="1200">
          <a:solidFill>
            <a:srgbClr val="A01E28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3" Type="http://schemas.openxmlformats.org/officeDocument/2006/relationships/slide" Target="slide7.xml"/><Relationship Id="rId7" Type="http://schemas.openxmlformats.org/officeDocument/2006/relationships/slide" Target="slide38.xml"/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Relationship Id="rId6" Type="http://schemas.openxmlformats.org/officeDocument/2006/relationships/slide" Target="slide35.xml"/><Relationship Id="rId5" Type="http://schemas.openxmlformats.org/officeDocument/2006/relationships/slide" Target="slide31.xml"/><Relationship Id="rId4" Type="http://schemas.openxmlformats.org/officeDocument/2006/relationships/slide" Target="slide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itle 66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5400" dirty="0" err="1"/>
              <a:t>Sõidukijuhi</a:t>
            </a:r>
            <a:r>
              <a:rPr lang="en-GB" sz="5400" dirty="0"/>
              <a:t> </a:t>
            </a:r>
            <a:r>
              <a:rPr lang="en-GB" sz="5400" dirty="0" err="1"/>
              <a:t>väsimus</a:t>
            </a:r>
            <a:r>
              <a:rPr lang="en-GB" sz="5400" dirty="0"/>
              <a:t> </a:t>
            </a:r>
            <a:r>
              <a:rPr lang="en-GB" sz="5400" dirty="0" err="1"/>
              <a:t>ja</a:t>
            </a:r>
            <a:r>
              <a:rPr lang="en-GB" sz="5400" dirty="0"/>
              <a:t> </a:t>
            </a:r>
            <a:r>
              <a:rPr lang="en-GB" sz="5400" dirty="0" err="1"/>
              <a:t>tähelepanematus</a:t>
            </a:r>
            <a:r>
              <a:rPr lang="en-GB" sz="5400" dirty="0"/>
              <a:t> </a:t>
            </a:r>
            <a:r>
              <a:rPr lang="en-GB" sz="5400" dirty="0" err="1"/>
              <a:t>liikluses</a:t>
            </a:r>
            <a:endParaRPr lang="en-GB" sz="5400" dirty="0"/>
          </a:p>
        </p:txBody>
      </p:sp>
      <p:sp>
        <p:nvSpPr>
          <p:cNvPr id="68" name="Subtitle 6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/>
              <a:t>Transpordiamet</a:t>
            </a:r>
            <a:endParaRPr lang="en-GB" dirty="0"/>
          </a:p>
          <a:p>
            <a:r>
              <a:rPr lang="en-GB" dirty="0"/>
              <a:t>0</a:t>
            </a:r>
            <a:r>
              <a:rPr lang="et-EE" dirty="0"/>
              <a:t>4</a:t>
            </a:r>
            <a:r>
              <a:rPr lang="en-GB" dirty="0"/>
              <a:t>/202</a:t>
            </a:r>
            <a:r>
              <a:rPr lang="et-EE" dirty="0"/>
              <a:t>2</a:t>
            </a:r>
            <a:endParaRPr lang="en-GB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0184C941-7A26-684C-8619-4A252DB9D26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3" r="2857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88540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u kohatäide 5">
            <a:extLst>
              <a:ext uri="{FF2B5EF4-FFF2-40B4-BE49-F238E27FC236}">
                <a16:creationId xmlns:a16="http://schemas.microsoft.com/office/drawing/2014/main" id="{54040ECE-6FC4-45DB-93F0-B19D0A571AA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301750" y="1687486"/>
            <a:ext cx="10052050" cy="450855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7795EF2-BAEC-B748-B21B-4AB6E8932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Kõrvalised</a:t>
            </a:r>
            <a:r>
              <a:rPr lang="en-GB"/>
              <a:t> </a:t>
            </a:r>
            <a:r>
              <a:rPr lang="en-GB" err="1"/>
              <a:t>tegevused</a:t>
            </a:r>
            <a:r>
              <a:rPr lang="en-GB"/>
              <a:t> </a:t>
            </a:r>
            <a:r>
              <a:rPr lang="en-GB" err="1"/>
              <a:t>sõiduki</a:t>
            </a:r>
            <a:r>
              <a:rPr lang="en-GB"/>
              <a:t> </a:t>
            </a:r>
            <a:r>
              <a:rPr lang="en-GB" err="1"/>
              <a:t>juhtimise</a:t>
            </a:r>
            <a:r>
              <a:rPr lang="en-GB"/>
              <a:t> </a:t>
            </a:r>
            <a:r>
              <a:rPr lang="en-GB" err="1"/>
              <a:t>ajal</a:t>
            </a:r>
            <a:endParaRPr lang="en-GB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6E2DCAA-F2E7-0947-9FDF-82489B14189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Liiklusreeglite</a:t>
            </a:r>
            <a:r>
              <a:rPr lang="en-GB" dirty="0"/>
              <a:t> </a:t>
            </a:r>
            <a:r>
              <a:rPr lang="en-GB" dirty="0" err="1"/>
              <a:t>rikkumise</a:t>
            </a:r>
            <a:r>
              <a:rPr lang="en-GB" dirty="0"/>
              <a:t> </a:t>
            </a:r>
            <a:r>
              <a:rPr lang="en-GB" dirty="0" err="1"/>
              <a:t>ohtlikkus</a:t>
            </a:r>
            <a:r>
              <a:rPr lang="en-GB" dirty="0"/>
              <a:t> </a:t>
            </a:r>
            <a:r>
              <a:rPr lang="en-GB" dirty="0" err="1"/>
              <a:t>sõiduki</a:t>
            </a:r>
            <a:r>
              <a:rPr lang="en-GB" dirty="0"/>
              <a:t> </a:t>
            </a:r>
            <a:r>
              <a:rPr lang="en-GB" dirty="0" err="1"/>
              <a:t>juhtimise</a:t>
            </a:r>
            <a:r>
              <a:rPr lang="en-GB" dirty="0"/>
              <a:t> </a:t>
            </a:r>
            <a:r>
              <a:rPr lang="en-GB" dirty="0" err="1"/>
              <a:t>ajal</a:t>
            </a:r>
            <a:r>
              <a:rPr lang="en-GB" dirty="0"/>
              <a:t> – </a:t>
            </a:r>
            <a:r>
              <a:rPr lang="en-GB" dirty="0" err="1"/>
              <a:t>kokku</a:t>
            </a:r>
            <a:r>
              <a:rPr lang="en-GB" dirty="0"/>
              <a:t> </a:t>
            </a:r>
            <a:r>
              <a:rPr lang="en-GB" dirty="0" err="1"/>
              <a:t>ohtlik</a:t>
            </a:r>
            <a:r>
              <a:rPr lang="en-GB" dirty="0"/>
              <a:t>, %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FEB2E04-989F-B64C-8180-5CCF05F6DA00}"/>
              </a:ext>
            </a:extLst>
          </p:cNvPr>
          <p:cNvSpPr/>
          <p:nvPr/>
        </p:nvSpPr>
        <p:spPr>
          <a:xfrm>
            <a:off x="8753475" y="5460206"/>
            <a:ext cx="254609" cy="197644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22375F71-F58F-2C4A-BB23-9EA779DE0163}"/>
              </a:ext>
            </a:extLst>
          </p:cNvPr>
          <p:cNvSpPr/>
          <p:nvPr/>
        </p:nvSpPr>
        <p:spPr>
          <a:xfrm>
            <a:off x="7080006" y="5752707"/>
            <a:ext cx="254244" cy="228993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6">
            <a:extLst>
              <a:ext uri="{FF2B5EF4-FFF2-40B4-BE49-F238E27FC236}">
                <a16:creationId xmlns:a16="http://schemas.microsoft.com/office/drawing/2014/main" id="{05920A01-2CAD-3804-105A-8F78ABCC3C64}"/>
              </a:ext>
            </a:extLst>
          </p:cNvPr>
          <p:cNvSpPr/>
          <p:nvPr/>
        </p:nvSpPr>
        <p:spPr>
          <a:xfrm>
            <a:off x="9115425" y="5122889"/>
            <a:ext cx="254609" cy="197644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441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1E82470-F081-0048-A9B7-2123FC128D8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t-EE" dirty="0"/>
              <a:t>Kõrvaliste tegevuste ohtlikkust sõiduki juhtimise ajal hinnati 5-sel skaalal, kus 1= täiesti ohutu ja 5= väga ohtlik.</a:t>
            </a:r>
          </a:p>
          <a:p>
            <a:r>
              <a:rPr lang="et-EE" dirty="0"/>
              <a:t>Kõige ohtlikumaks tegevuseks sõidukiroolis peetakse </a:t>
            </a:r>
            <a:r>
              <a:rPr lang="et-EE" dirty="0">
                <a:solidFill>
                  <a:schemeClr val="accent1"/>
                </a:solidFill>
              </a:rPr>
              <a:t>telefoniga sõnumite, postituste saatmist ja lugemist </a:t>
            </a:r>
            <a:r>
              <a:rPr lang="et-EE" dirty="0"/>
              <a:t>(hinnangu “4” või “5” andis kokku 94%), seejärel meikimist, enese sättimist (85%); pildistamist, filmimist (84%); lastega tegelemist (75%) ja telefoniga rääkimist (70%).</a:t>
            </a:r>
          </a:p>
          <a:p>
            <a:r>
              <a:rPr lang="et-EE" dirty="0"/>
              <a:t>Söömist, joomist peab ohtlikuks 56%, CD vahetamist 41% ja suitsetamist 41%. </a:t>
            </a:r>
          </a:p>
          <a:p>
            <a:r>
              <a:rPr lang="et-EE" dirty="0"/>
              <a:t>Sõidukiroolis peetakse pigem ohutuks seevastu vestlust kaassõitjatega, navigatsiooniseadmete kasutamist kui ka raadiosaate või muusika kuulamist.</a:t>
            </a:r>
          </a:p>
          <a:p>
            <a:r>
              <a:rPr lang="et-EE" dirty="0"/>
              <a:t>Aastatega on enamikke kõrvalisi tegevuste ohtlikuks pidamine jäänud üsna samale tasemele.</a:t>
            </a:r>
          </a:p>
          <a:p>
            <a:r>
              <a:rPr lang="et-EE" dirty="0"/>
              <a:t>Sõidukijuhid ise hindavad enamikke kõrvaliste tegevustega tegelemist sõiduki juhtimise ajal keskmisest vähem ohtlikeks, eelkõige mobiiltelefoniga rääkimist, kui ka söömist, joomist, suitsetamist ja CD vahetamist (kõiki 6-9% vähem).</a:t>
            </a:r>
          </a:p>
          <a:p>
            <a:pPr marL="0" indent="0">
              <a:buNone/>
            </a:pPr>
            <a:endParaRPr lang="et-EE" dirty="0"/>
          </a:p>
          <a:p>
            <a:r>
              <a:rPr lang="et-EE" dirty="0"/>
              <a:t>Üleüldse peavad kõiki kõrvalisi tegevusi sõiduki juhtimise ajal ohtlikumaks naised ja üle 50-aastased, ohutumaks aga alla 35-aasatsed. Muus osas olulisi erisusi ei ilmnenud.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266DCA-8CE5-7C42-A560-D250391C5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Kõrvalised</a:t>
            </a:r>
            <a:r>
              <a:rPr lang="en-GB"/>
              <a:t> </a:t>
            </a:r>
            <a:r>
              <a:rPr lang="en-GB" err="1"/>
              <a:t>tegevused</a:t>
            </a:r>
            <a:r>
              <a:rPr lang="en-GB"/>
              <a:t> </a:t>
            </a:r>
            <a:r>
              <a:rPr lang="en-GB" err="1"/>
              <a:t>sõiduki</a:t>
            </a:r>
            <a:r>
              <a:rPr lang="en-GB"/>
              <a:t> </a:t>
            </a:r>
            <a:r>
              <a:rPr lang="en-GB" err="1"/>
              <a:t>juhtimise</a:t>
            </a:r>
            <a:r>
              <a:rPr lang="en-GB"/>
              <a:t> </a:t>
            </a:r>
            <a:r>
              <a:rPr lang="en-GB" err="1"/>
              <a:t>ajal</a:t>
            </a:r>
            <a:endParaRPr lang="en-GB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30362B48-1DA0-254B-B4E9-78780328485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GB" err="1"/>
              <a:t>Kõrvaliste</a:t>
            </a:r>
            <a:r>
              <a:rPr lang="en-GB"/>
              <a:t> </a:t>
            </a:r>
            <a:r>
              <a:rPr lang="en-GB" err="1"/>
              <a:t>tegevuste</a:t>
            </a:r>
            <a:r>
              <a:rPr lang="en-GB"/>
              <a:t> </a:t>
            </a:r>
            <a:r>
              <a:rPr lang="en-GB" err="1"/>
              <a:t>ohtlikkus</a:t>
            </a:r>
            <a:r>
              <a:rPr lang="en-GB"/>
              <a:t> </a:t>
            </a:r>
            <a:r>
              <a:rPr lang="en-GB" err="1"/>
              <a:t>sõiduki</a:t>
            </a:r>
            <a:r>
              <a:rPr lang="en-GB"/>
              <a:t> </a:t>
            </a:r>
            <a:r>
              <a:rPr lang="en-GB" err="1"/>
              <a:t>juhtimise</a:t>
            </a:r>
            <a:r>
              <a:rPr lang="en-GB"/>
              <a:t> </a:t>
            </a:r>
            <a:r>
              <a:rPr lang="en-GB" err="1"/>
              <a:t>ajal</a:t>
            </a:r>
            <a:r>
              <a:rPr lang="en-GB"/>
              <a:t> (</a:t>
            </a:r>
            <a:r>
              <a:rPr lang="en-GB" err="1"/>
              <a:t>Slaidid</a:t>
            </a:r>
            <a:r>
              <a:rPr lang="en-GB"/>
              <a:t> 12 </a:t>
            </a:r>
            <a:r>
              <a:rPr lang="en-GB" err="1"/>
              <a:t>ja</a:t>
            </a:r>
            <a:r>
              <a:rPr lang="en-GB"/>
              <a:t> 13)</a:t>
            </a:r>
          </a:p>
        </p:txBody>
      </p:sp>
    </p:spTree>
    <p:extLst>
      <p:ext uri="{BB962C8B-B14F-4D97-AF65-F5344CB8AC3E}">
        <p14:creationId xmlns:p14="http://schemas.microsoft.com/office/powerpoint/2010/main" val="1970654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75BE3-4308-1F4C-B065-484A126B3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Kõrvalised</a:t>
            </a:r>
            <a:r>
              <a:rPr lang="en-GB"/>
              <a:t> </a:t>
            </a:r>
            <a:r>
              <a:rPr lang="en-GB" err="1"/>
              <a:t>tegevused</a:t>
            </a:r>
            <a:r>
              <a:rPr lang="en-GB"/>
              <a:t> </a:t>
            </a:r>
            <a:r>
              <a:rPr lang="en-GB" err="1"/>
              <a:t>sõiduki</a:t>
            </a:r>
            <a:r>
              <a:rPr lang="en-GB"/>
              <a:t> </a:t>
            </a:r>
            <a:r>
              <a:rPr lang="en-GB" err="1"/>
              <a:t>juhtimise</a:t>
            </a:r>
            <a:r>
              <a:rPr lang="en-GB"/>
              <a:t> </a:t>
            </a:r>
            <a:r>
              <a:rPr lang="en-GB" err="1"/>
              <a:t>ajal</a:t>
            </a:r>
            <a:endParaRPr lang="en-GB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A12B479-32C1-624E-AC1E-80899A8E50C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GB" dirty="0" err="1"/>
              <a:t>Kõrvaliste</a:t>
            </a:r>
            <a:r>
              <a:rPr lang="en-GB" dirty="0"/>
              <a:t> </a:t>
            </a:r>
            <a:r>
              <a:rPr lang="en-GB" dirty="0" err="1"/>
              <a:t>tegevuste</a:t>
            </a:r>
            <a:r>
              <a:rPr lang="en-GB" dirty="0"/>
              <a:t> </a:t>
            </a:r>
            <a:r>
              <a:rPr lang="en-GB" dirty="0" err="1"/>
              <a:t>ohtlikkus</a:t>
            </a:r>
            <a:r>
              <a:rPr lang="en-GB" dirty="0"/>
              <a:t> </a:t>
            </a:r>
            <a:r>
              <a:rPr lang="en-GB" dirty="0" err="1"/>
              <a:t>sõiduki</a:t>
            </a:r>
            <a:r>
              <a:rPr lang="en-GB" dirty="0"/>
              <a:t> </a:t>
            </a:r>
            <a:r>
              <a:rPr lang="en-GB" dirty="0" err="1"/>
              <a:t>juhtimise</a:t>
            </a:r>
            <a:r>
              <a:rPr lang="en-GB" dirty="0"/>
              <a:t> </a:t>
            </a:r>
            <a:r>
              <a:rPr lang="en-GB" dirty="0" err="1"/>
              <a:t>ajal</a:t>
            </a:r>
            <a:r>
              <a:rPr lang="en-GB" dirty="0"/>
              <a:t>, %</a:t>
            </a:r>
          </a:p>
        </p:txBody>
      </p:sp>
      <p:pic>
        <p:nvPicPr>
          <p:cNvPr id="9" name="Sisu kohatäide 8">
            <a:extLst>
              <a:ext uri="{FF2B5EF4-FFF2-40B4-BE49-F238E27FC236}">
                <a16:creationId xmlns:a16="http://schemas.microsoft.com/office/drawing/2014/main" id="{4D5FB799-4D1F-4F94-A2B0-5B53243A26D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01750" y="1641203"/>
            <a:ext cx="10052050" cy="4601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231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u kohatäide 5">
            <a:extLst>
              <a:ext uri="{FF2B5EF4-FFF2-40B4-BE49-F238E27FC236}">
                <a16:creationId xmlns:a16="http://schemas.microsoft.com/office/drawing/2014/main" id="{AE71E6D5-A062-472C-916E-7171072AAC1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01750" y="1687486"/>
            <a:ext cx="10052050" cy="450855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7795EF2-BAEC-B748-B21B-4AB6E8932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Kõrvalised</a:t>
            </a:r>
            <a:r>
              <a:rPr lang="en-GB"/>
              <a:t> </a:t>
            </a:r>
            <a:r>
              <a:rPr lang="en-GB" err="1"/>
              <a:t>tegevused</a:t>
            </a:r>
            <a:r>
              <a:rPr lang="en-GB"/>
              <a:t> </a:t>
            </a:r>
            <a:r>
              <a:rPr lang="en-GB" err="1"/>
              <a:t>sõiduki</a:t>
            </a:r>
            <a:r>
              <a:rPr lang="en-GB"/>
              <a:t> </a:t>
            </a:r>
            <a:r>
              <a:rPr lang="en-GB" err="1"/>
              <a:t>juhtimise</a:t>
            </a:r>
            <a:r>
              <a:rPr lang="en-GB"/>
              <a:t> </a:t>
            </a:r>
            <a:r>
              <a:rPr lang="en-GB" err="1"/>
              <a:t>ajal</a:t>
            </a:r>
            <a:endParaRPr lang="en-GB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6E2DCAA-F2E7-0947-9FDF-82489B14189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Kõrvaliste</a:t>
            </a:r>
            <a:r>
              <a:rPr lang="en-GB" dirty="0"/>
              <a:t> </a:t>
            </a:r>
            <a:r>
              <a:rPr lang="en-GB" dirty="0" err="1"/>
              <a:t>tegevuste</a:t>
            </a:r>
            <a:r>
              <a:rPr lang="en-GB" dirty="0"/>
              <a:t> </a:t>
            </a:r>
            <a:r>
              <a:rPr lang="en-GB" dirty="0" err="1"/>
              <a:t>ohtlikkus</a:t>
            </a:r>
            <a:r>
              <a:rPr lang="en-GB" dirty="0"/>
              <a:t> </a:t>
            </a:r>
            <a:r>
              <a:rPr lang="en-GB" dirty="0" err="1"/>
              <a:t>sõiduki</a:t>
            </a:r>
            <a:r>
              <a:rPr lang="en-GB" dirty="0"/>
              <a:t> </a:t>
            </a:r>
            <a:r>
              <a:rPr lang="en-GB" dirty="0" err="1"/>
              <a:t>juhtimise</a:t>
            </a:r>
            <a:r>
              <a:rPr lang="en-GB" dirty="0"/>
              <a:t> </a:t>
            </a:r>
            <a:r>
              <a:rPr lang="en-GB" dirty="0" err="1"/>
              <a:t>ajal</a:t>
            </a:r>
            <a:r>
              <a:rPr lang="en-GB" dirty="0"/>
              <a:t> – </a:t>
            </a:r>
            <a:r>
              <a:rPr lang="en-GB" dirty="0" err="1"/>
              <a:t>kokku</a:t>
            </a:r>
            <a:r>
              <a:rPr lang="en-GB" dirty="0"/>
              <a:t> </a:t>
            </a:r>
            <a:r>
              <a:rPr lang="en-GB" dirty="0" err="1"/>
              <a:t>ohtlik</a:t>
            </a:r>
            <a:r>
              <a:rPr lang="en-GB" dirty="0"/>
              <a:t>, %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64B321C1-1621-1C4E-A04B-A51E80F79C25}"/>
              </a:ext>
            </a:extLst>
          </p:cNvPr>
          <p:cNvSpPr/>
          <p:nvPr/>
        </p:nvSpPr>
        <p:spPr>
          <a:xfrm>
            <a:off x="8084159" y="4093368"/>
            <a:ext cx="238125" cy="173831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6D9A4299-4650-7F43-B6C7-8EF516B08796}"/>
              </a:ext>
            </a:extLst>
          </p:cNvPr>
          <p:cNvSpPr/>
          <p:nvPr/>
        </p:nvSpPr>
        <p:spPr>
          <a:xfrm>
            <a:off x="7303109" y="4421981"/>
            <a:ext cx="238125" cy="173831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7AC39022-310C-714D-A529-18BBA617D496}"/>
              </a:ext>
            </a:extLst>
          </p:cNvPr>
          <p:cNvSpPr/>
          <p:nvPr/>
        </p:nvSpPr>
        <p:spPr>
          <a:xfrm>
            <a:off x="8819778" y="3772693"/>
            <a:ext cx="238125" cy="173831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11">
            <a:extLst>
              <a:ext uri="{FF2B5EF4-FFF2-40B4-BE49-F238E27FC236}">
                <a16:creationId xmlns:a16="http://schemas.microsoft.com/office/drawing/2014/main" id="{C1F12622-CBDF-2BF5-042D-7C924A2F017C}"/>
              </a:ext>
            </a:extLst>
          </p:cNvPr>
          <p:cNvSpPr/>
          <p:nvPr/>
        </p:nvSpPr>
        <p:spPr>
          <a:xfrm>
            <a:off x="7412646" y="4761123"/>
            <a:ext cx="238125" cy="173831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9263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1E82470-F081-0048-A9B7-2123FC128D8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t-EE" dirty="0"/>
              <a:t>Seadusandlust ja järelevalvet puudutavaid seisukohti mobiiltelefonide kasutamisesse sõiduki juhtimise ajal hinnati samuti erinevate väidetega nõustumise kaudu.</a:t>
            </a:r>
          </a:p>
          <a:p>
            <a:r>
              <a:rPr lang="et-EE" dirty="0"/>
              <a:t>86% nõustus täielikult või pigem, et </a:t>
            </a:r>
            <a:r>
              <a:rPr lang="et-EE" dirty="0">
                <a:solidFill>
                  <a:schemeClr val="accent1"/>
                </a:solidFill>
              </a:rPr>
              <a:t>kaassõitjana palutakse kõrvaliste tegevustega tegeleval sõidukijuhil keskenduda sõiduki juhtimisele</a:t>
            </a:r>
            <a:r>
              <a:rPr lang="et-EE" dirty="0"/>
              <a:t>. Aastatega on vastavalt arvanute osakaal püsinud üsna samal tasemel.</a:t>
            </a:r>
          </a:p>
          <a:p>
            <a:r>
              <a:rPr lang="et-EE" dirty="0"/>
              <a:t>58% nõustub, et </a:t>
            </a:r>
            <a:r>
              <a:rPr lang="et-EE" dirty="0">
                <a:solidFill>
                  <a:schemeClr val="accent1"/>
                </a:solidFill>
              </a:rPr>
              <a:t>juhtimise ajal telefoni ebaseadusliku kasutamise eest tuleks määrata senisest karmimaid karistusi. </a:t>
            </a:r>
            <a:r>
              <a:rPr lang="et-EE" dirty="0"/>
              <a:t>Viimastel</a:t>
            </a:r>
            <a:r>
              <a:rPr lang="et-EE" dirty="0">
                <a:solidFill>
                  <a:schemeClr val="accent1"/>
                </a:solidFill>
              </a:rPr>
              <a:t> </a:t>
            </a:r>
            <a:r>
              <a:rPr lang="et-EE" dirty="0"/>
              <a:t>aastatel on vastavalt arvanute osakaal püsinud üsna samal tasemel.</a:t>
            </a:r>
          </a:p>
          <a:p>
            <a:r>
              <a:rPr lang="et-EE" dirty="0"/>
              <a:t>Pooled vastajad nõustuvad, et </a:t>
            </a:r>
            <a:r>
              <a:rPr lang="et-EE" dirty="0">
                <a:solidFill>
                  <a:schemeClr val="accent1"/>
                </a:solidFill>
              </a:rPr>
              <a:t>oleks vaja rakendust, mis täielikult välistaks juhil sõidu ajal telefoni kasutamise. </a:t>
            </a:r>
            <a:r>
              <a:rPr lang="et-EE" dirty="0"/>
              <a:t>Ka vastava väitega </a:t>
            </a:r>
            <a:r>
              <a:rPr lang="et-EE" dirty="0" err="1"/>
              <a:t>nõustujate</a:t>
            </a:r>
            <a:r>
              <a:rPr lang="et-EE" dirty="0"/>
              <a:t> osakaal on viimasel kahel aastal vähenenud.</a:t>
            </a:r>
          </a:p>
          <a:p>
            <a:r>
              <a:rPr lang="et-EE" dirty="0"/>
              <a:t>Sellega, et </a:t>
            </a:r>
            <a:r>
              <a:rPr lang="et-EE" dirty="0">
                <a:solidFill>
                  <a:schemeClr val="accent1"/>
                </a:solidFill>
              </a:rPr>
              <a:t>juhtimise ajal ebaseaduslikult telefoni kasutanud juhid tuleks saata koolitusele nõustus 43%,</a:t>
            </a:r>
            <a:r>
              <a:rPr lang="et-EE" dirty="0"/>
              <a:t> mitte-</a:t>
            </a:r>
            <a:r>
              <a:rPr lang="et-EE" dirty="0" err="1"/>
              <a:t>nõustujaid</a:t>
            </a:r>
            <a:r>
              <a:rPr lang="et-EE" dirty="0"/>
              <a:t> vaid 6% vähem. Aastatega on vastavalt arvanute osakaal vähenenud.</a:t>
            </a:r>
          </a:p>
          <a:p>
            <a:r>
              <a:rPr lang="et-EE" dirty="0"/>
              <a:t>Sõidukijuhtide suhtumine väljatoodud seiskohtadesse on veidi järeleandlikum (erinevus 3-9%).</a:t>
            </a:r>
          </a:p>
          <a:p>
            <a:endParaRPr lang="et-EE" dirty="0"/>
          </a:p>
          <a:p>
            <a:r>
              <a:rPr lang="et-EE" dirty="0"/>
              <a:t>Jällegi on seisukohtade osas nõudlikumad naised ja üle 65-aastased. Muus osas olulisi erisusi ei ole.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266DCA-8CE5-7C42-A560-D250391C5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Kõrvalised</a:t>
            </a:r>
            <a:r>
              <a:rPr lang="en-GB"/>
              <a:t> </a:t>
            </a:r>
            <a:r>
              <a:rPr lang="en-GB" err="1"/>
              <a:t>tegevused</a:t>
            </a:r>
            <a:r>
              <a:rPr lang="en-GB"/>
              <a:t> </a:t>
            </a:r>
            <a:r>
              <a:rPr lang="en-GB" err="1"/>
              <a:t>sõiduki</a:t>
            </a:r>
            <a:r>
              <a:rPr lang="en-GB"/>
              <a:t> </a:t>
            </a:r>
            <a:r>
              <a:rPr lang="en-GB" err="1"/>
              <a:t>juhtimise</a:t>
            </a:r>
            <a:r>
              <a:rPr lang="en-GB"/>
              <a:t> </a:t>
            </a:r>
            <a:r>
              <a:rPr lang="en-GB" err="1"/>
              <a:t>ajal</a:t>
            </a:r>
            <a:endParaRPr lang="en-GB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30362B48-1DA0-254B-B4E9-78780328485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GB" err="1"/>
              <a:t>Suhtumine</a:t>
            </a:r>
            <a:r>
              <a:rPr lang="en-GB"/>
              <a:t> </a:t>
            </a:r>
            <a:r>
              <a:rPr lang="en-GB" err="1"/>
              <a:t>mobiiltelefoni</a:t>
            </a:r>
            <a:r>
              <a:rPr lang="en-GB"/>
              <a:t> </a:t>
            </a:r>
            <a:r>
              <a:rPr lang="en-GB" err="1"/>
              <a:t>kasutamisesse</a:t>
            </a:r>
            <a:r>
              <a:rPr lang="en-GB"/>
              <a:t> </a:t>
            </a:r>
            <a:r>
              <a:rPr lang="en-GB" err="1"/>
              <a:t>sõiduki</a:t>
            </a:r>
            <a:r>
              <a:rPr lang="en-GB"/>
              <a:t> </a:t>
            </a:r>
            <a:r>
              <a:rPr lang="en-GB" err="1"/>
              <a:t>juhtimise</a:t>
            </a:r>
            <a:r>
              <a:rPr lang="en-GB"/>
              <a:t> </a:t>
            </a:r>
            <a:r>
              <a:rPr lang="en-GB" err="1"/>
              <a:t>ajal</a:t>
            </a:r>
            <a:r>
              <a:rPr lang="en-GB"/>
              <a:t> (</a:t>
            </a:r>
            <a:r>
              <a:rPr lang="en-GB" err="1"/>
              <a:t>Slaidid</a:t>
            </a:r>
            <a:r>
              <a:rPr lang="en-GB"/>
              <a:t> 15 </a:t>
            </a:r>
            <a:r>
              <a:rPr lang="en-GB" err="1"/>
              <a:t>ja</a:t>
            </a:r>
            <a:r>
              <a:rPr lang="en-GB"/>
              <a:t> 16)</a:t>
            </a:r>
          </a:p>
        </p:txBody>
      </p:sp>
    </p:spTree>
    <p:extLst>
      <p:ext uri="{BB962C8B-B14F-4D97-AF65-F5344CB8AC3E}">
        <p14:creationId xmlns:p14="http://schemas.microsoft.com/office/powerpoint/2010/main" val="10223112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75BE3-4308-1F4C-B065-484A126B3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Kõrvalised</a:t>
            </a:r>
            <a:r>
              <a:rPr lang="en-GB"/>
              <a:t> </a:t>
            </a:r>
            <a:r>
              <a:rPr lang="en-GB" err="1"/>
              <a:t>tegevused</a:t>
            </a:r>
            <a:r>
              <a:rPr lang="en-GB"/>
              <a:t> </a:t>
            </a:r>
            <a:r>
              <a:rPr lang="en-GB" err="1"/>
              <a:t>sõiduki</a:t>
            </a:r>
            <a:r>
              <a:rPr lang="en-GB"/>
              <a:t> </a:t>
            </a:r>
            <a:r>
              <a:rPr lang="en-GB" err="1"/>
              <a:t>juhtimise</a:t>
            </a:r>
            <a:r>
              <a:rPr lang="en-GB"/>
              <a:t> </a:t>
            </a:r>
            <a:r>
              <a:rPr lang="en-GB" err="1"/>
              <a:t>ajal</a:t>
            </a:r>
            <a:endParaRPr lang="en-GB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A12B479-32C1-624E-AC1E-80899A8E50C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GB" err="1"/>
              <a:t>Suhtumine</a:t>
            </a:r>
            <a:r>
              <a:rPr lang="en-GB"/>
              <a:t> </a:t>
            </a:r>
            <a:r>
              <a:rPr lang="en-GB" err="1"/>
              <a:t>mobiiltelefoni</a:t>
            </a:r>
            <a:r>
              <a:rPr lang="en-GB"/>
              <a:t> </a:t>
            </a:r>
            <a:r>
              <a:rPr lang="en-GB" err="1"/>
              <a:t>kasutamisesse</a:t>
            </a:r>
            <a:r>
              <a:rPr lang="en-GB"/>
              <a:t> </a:t>
            </a:r>
            <a:r>
              <a:rPr lang="en-GB" err="1"/>
              <a:t>sõiduki</a:t>
            </a:r>
            <a:r>
              <a:rPr lang="en-GB"/>
              <a:t> </a:t>
            </a:r>
            <a:r>
              <a:rPr lang="en-GB" err="1"/>
              <a:t>juhtimise</a:t>
            </a:r>
            <a:r>
              <a:rPr lang="en-GB"/>
              <a:t> </a:t>
            </a:r>
            <a:r>
              <a:rPr lang="en-GB" err="1"/>
              <a:t>ajal</a:t>
            </a:r>
            <a:r>
              <a:rPr lang="en-GB"/>
              <a:t>, %</a:t>
            </a:r>
          </a:p>
        </p:txBody>
      </p:sp>
      <p:pic>
        <p:nvPicPr>
          <p:cNvPr id="6" name="Sisu kohatäide 5">
            <a:extLst>
              <a:ext uri="{FF2B5EF4-FFF2-40B4-BE49-F238E27FC236}">
                <a16:creationId xmlns:a16="http://schemas.microsoft.com/office/drawing/2014/main" id="{079E8759-5D82-4A58-85DD-B868E5A63CD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01750" y="1629972"/>
            <a:ext cx="10052050" cy="462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5214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795EF2-BAEC-B748-B21B-4AB6E8932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Kõrvalised</a:t>
            </a:r>
            <a:r>
              <a:rPr lang="en-GB"/>
              <a:t> </a:t>
            </a:r>
            <a:r>
              <a:rPr lang="en-GB" err="1"/>
              <a:t>tegevused</a:t>
            </a:r>
            <a:r>
              <a:rPr lang="en-GB"/>
              <a:t> </a:t>
            </a:r>
            <a:r>
              <a:rPr lang="en-GB" err="1"/>
              <a:t>sõiduki</a:t>
            </a:r>
            <a:r>
              <a:rPr lang="en-GB"/>
              <a:t> </a:t>
            </a:r>
            <a:r>
              <a:rPr lang="en-GB" err="1"/>
              <a:t>juhtimise</a:t>
            </a:r>
            <a:r>
              <a:rPr lang="en-GB"/>
              <a:t> </a:t>
            </a:r>
            <a:r>
              <a:rPr lang="en-GB" err="1"/>
              <a:t>ajal</a:t>
            </a:r>
            <a:endParaRPr lang="en-GB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6E2DCAA-F2E7-0947-9FDF-82489B14189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Suhtumine</a:t>
            </a:r>
            <a:r>
              <a:rPr lang="en-GB" dirty="0"/>
              <a:t> </a:t>
            </a:r>
            <a:r>
              <a:rPr lang="en-GB" dirty="0" err="1"/>
              <a:t>mobiiltelefoni</a:t>
            </a:r>
            <a:r>
              <a:rPr lang="en-GB" dirty="0"/>
              <a:t> </a:t>
            </a:r>
            <a:r>
              <a:rPr lang="en-GB" dirty="0" err="1"/>
              <a:t>kasutamisesse</a:t>
            </a:r>
            <a:r>
              <a:rPr lang="en-GB" dirty="0"/>
              <a:t> </a:t>
            </a:r>
            <a:r>
              <a:rPr lang="en-GB" dirty="0" err="1"/>
              <a:t>sõiduki</a:t>
            </a:r>
            <a:r>
              <a:rPr lang="en-GB" dirty="0"/>
              <a:t> </a:t>
            </a:r>
            <a:r>
              <a:rPr lang="en-GB" dirty="0" err="1"/>
              <a:t>juhtimise</a:t>
            </a:r>
            <a:r>
              <a:rPr lang="en-GB" dirty="0"/>
              <a:t> </a:t>
            </a:r>
            <a:r>
              <a:rPr lang="en-GB" dirty="0" err="1"/>
              <a:t>ajal</a:t>
            </a:r>
            <a:r>
              <a:rPr lang="en-GB" dirty="0"/>
              <a:t> – </a:t>
            </a:r>
            <a:r>
              <a:rPr lang="en-GB" dirty="0" err="1"/>
              <a:t>kokku</a:t>
            </a:r>
            <a:r>
              <a:rPr lang="en-GB" dirty="0"/>
              <a:t> </a:t>
            </a:r>
            <a:r>
              <a:rPr lang="en-GB" dirty="0" err="1"/>
              <a:t>nõustub</a:t>
            </a:r>
            <a:r>
              <a:rPr lang="en-GB" dirty="0"/>
              <a:t> %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B8F79E4-8429-B540-AC16-BF337E443423}"/>
              </a:ext>
            </a:extLst>
          </p:cNvPr>
          <p:cNvSpPr/>
          <p:nvPr/>
        </p:nvSpPr>
        <p:spPr>
          <a:xfrm>
            <a:off x="8521939" y="3721892"/>
            <a:ext cx="238125" cy="173831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278B18E-251A-9F41-85AC-E808DB8A23D6}"/>
              </a:ext>
            </a:extLst>
          </p:cNvPr>
          <p:cNvSpPr/>
          <p:nvPr/>
        </p:nvSpPr>
        <p:spPr>
          <a:xfrm>
            <a:off x="8226662" y="4711105"/>
            <a:ext cx="238125" cy="173831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D2683F0-D4DF-C64A-9347-F11699A41F57}"/>
              </a:ext>
            </a:extLst>
          </p:cNvPr>
          <p:cNvSpPr/>
          <p:nvPr/>
        </p:nvSpPr>
        <p:spPr>
          <a:xfrm>
            <a:off x="7995866" y="5714606"/>
            <a:ext cx="238125" cy="173831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Sisu kohatäide 6">
            <a:extLst>
              <a:ext uri="{FF2B5EF4-FFF2-40B4-BE49-F238E27FC236}">
                <a16:creationId xmlns:a16="http://schemas.microsoft.com/office/drawing/2014/main" id="{0EE6D6DC-48CC-422E-B9CA-8DC7AF2B108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01750" y="1711593"/>
            <a:ext cx="10052050" cy="4460338"/>
          </a:xfrm>
          <a:prstGeom prst="rect">
            <a:avLst/>
          </a:prstGeom>
        </p:spPr>
      </p:pic>
      <p:sp>
        <p:nvSpPr>
          <p:cNvPr id="9" name="Rounded Rectangle 11">
            <a:extLst>
              <a:ext uri="{FF2B5EF4-FFF2-40B4-BE49-F238E27FC236}">
                <a16:creationId xmlns:a16="http://schemas.microsoft.com/office/drawing/2014/main" id="{CC230A54-4509-27E1-B375-19A7A13E3F8B}"/>
              </a:ext>
            </a:extLst>
          </p:cNvPr>
          <p:cNvSpPr/>
          <p:nvPr/>
        </p:nvSpPr>
        <p:spPr>
          <a:xfrm>
            <a:off x="8431451" y="3730040"/>
            <a:ext cx="238125" cy="173831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E1B4F3BB-5D1F-654F-34E2-2E37B735B722}"/>
              </a:ext>
            </a:extLst>
          </p:cNvPr>
          <p:cNvSpPr/>
          <p:nvPr/>
        </p:nvSpPr>
        <p:spPr>
          <a:xfrm>
            <a:off x="8088549" y="4652764"/>
            <a:ext cx="238125" cy="173831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1">
            <a:extLst>
              <a:ext uri="{FF2B5EF4-FFF2-40B4-BE49-F238E27FC236}">
                <a16:creationId xmlns:a16="http://schemas.microsoft.com/office/drawing/2014/main" id="{1A39984F-0BA7-7875-0402-E26F85CA7943}"/>
              </a:ext>
            </a:extLst>
          </p:cNvPr>
          <p:cNvSpPr/>
          <p:nvPr/>
        </p:nvSpPr>
        <p:spPr>
          <a:xfrm>
            <a:off x="7669821" y="5551698"/>
            <a:ext cx="238125" cy="173831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61018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1E82470-F081-0048-A9B7-2123FC128D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02488" y="1701015"/>
            <a:ext cx="10051312" cy="4684077"/>
          </a:xfrm>
        </p:spPr>
        <p:txBody>
          <a:bodyPr>
            <a:normAutofit/>
          </a:bodyPr>
          <a:lstStyle/>
          <a:p>
            <a:r>
              <a:rPr lang="et-EE" dirty="0">
                <a:solidFill>
                  <a:schemeClr val="accent1"/>
                </a:solidFill>
              </a:rPr>
              <a:t>Viimase 12 kuu jooksul on mõnda liiklusohtlikku olukorda sattunud 29% sõidukijuhtidest, s.o 181 ± 24 tuhat inimest, </a:t>
            </a:r>
            <a:r>
              <a:rPr lang="et-EE" dirty="0"/>
              <a:t>s.h on igaüks neist nimetanud keskmiselt 2 erinevat liiklusohtliku olukorra põhjustajat. Näitaja on sama kui eelneval aastal. Liiklusohtlikku olukorda on sagedamini sattunud kuni 34-aastased sõidukijuhid.</a:t>
            </a:r>
            <a:endParaRPr lang="et-EE" dirty="0">
              <a:solidFill>
                <a:schemeClr val="accent1"/>
              </a:solidFill>
            </a:endParaRPr>
          </a:p>
          <a:p>
            <a:r>
              <a:rPr lang="et-EE" dirty="0">
                <a:solidFill>
                  <a:schemeClr val="accent1"/>
                </a:solidFill>
              </a:rPr>
              <a:t>Kõige levinumaks liiklusohtlikku olukorda sattumise põhjuseks on </a:t>
            </a:r>
            <a:r>
              <a:rPr lang="et-EE" b="1" dirty="0">
                <a:solidFill>
                  <a:schemeClr val="accent1"/>
                </a:solidFill>
              </a:rPr>
              <a:t>telefoni</a:t>
            </a:r>
            <a:r>
              <a:rPr lang="et-EE" dirty="0">
                <a:solidFill>
                  <a:schemeClr val="accent1"/>
                </a:solidFill>
              </a:rPr>
              <a:t> kasutamine </a:t>
            </a:r>
            <a:r>
              <a:rPr lang="et-EE" dirty="0"/>
              <a:t>ja see näitaja pole aja jooksul oluliselt muutunud (Slaid 18). </a:t>
            </a:r>
          </a:p>
          <a:p>
            <a:r>
              <a:rPr lang="et-EE" dirty="0">
                <a:solidFill>
                  <a:schemeClr val="accent1"/>
                </a:solidFill>
              </a:rPr>
              <a:t>Sõiduki juhtimise ajal on telefoni kasutamise tõttu sattunud liiklusohtlikku olukorda 15% sõidukijuhtidest, s.o 100 300 ± 19 000 inimest; </a:t>
            </a:r>
            <a:r>
              <a:rPr lang="et-EE" dirty="0"/>
              <a:t>sagedamini kuni 34-aastased, Põhja-Eesti ja töösõite tegevad sõidukijuhid (Slaid 22). </a:t>
            </a:r>
          </a:p>
          <a:p>
            <a:r>
              <a:rPr lang="et-EE" dirty="0"/>
              <a:t>Peale telefoni kasutamise on liiklusohtliku olukorra põhjustajaks peamiselt </a:t>
            </a:r>
            <a:r>
              <a:rPr lang="et-EE" dirty="0">
                <a:solidFill>
                  <a:schemeClr val="accent1"/>
                </a:solidFill>
              </a:rPr>
              <a:t>vestlus kaassõitjatega</a:t>
            </a:r>
            <a:r>
              <a:rPr lang="et-EE" dirty="0"/>
              <a:t> ja </a:t>
            </a:r>
            <a:r>
              <a:rPr lang="et-EE" dirty="0">
                <a:solidFill>
                  <a:schemeClr val="accent1"/>
                </a:solidFill>
              </a:rPr>
              <a:t>navigatsiooniseadme kasutamine </a:t>
            </a:r>
            <a:r>
              <a:rPr lang="et-EE" dirty="0"/>
              <a:t>(ligi kümnendikul sõidukijuhtidest). Muid põhjuseid nimetati oluliselt vähemate sõidukijuhtide poolt. Ka taustaandmete lõikes ei esinenud olulisi erinevusi.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266DCA-8CE5-7C42-A560-D250391C5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Kõrvalised</a:t>
            </a:r>
            <a:r>
              <a:rPr lang="en-GB"/>
              <a:t> </a:t>
            </a:r>
            <a:r>
              <a:rPr lang="en-GB" err="1"/>
              <a:t>tegevused</a:t>
            </a:r>
            <a:r>
              <a:rPr lang="en-GB"/>
              <a:t> </a:t>
            </a:r>
            <a:r>
              <a:rPr lang="en-GB" err="1"/>
              <a:t>sõiduki</a:t>
            </a:r>
            <a:r>
              <a:rPr lang="en-GB"/>
              <a:t> </a:t>
            </a:r>
            <a:r>
              <a:rPr lang="en-GB" err="1"/>
              <a:t>juhtimise</a:t>
            </a:r>
            <a:r>
              <a:rPr lang="en-GB"/>
              <a:t> </a:t>
            </a:r>
            <a:r>
              <a:rPr lang="en-GB" err="1"/>
              <a:t>ajal</a:t>
            </a:r>
            <a:endParaRPr lang="en-GB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30362B48-1DA0-254B-B4E9-78780328485D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1302488" y="940987"/>
            <a:ext cx="10051312" cy="701546"/>
          </a:xfrm>
        </p:spPr>
        <p:txBody>
          <a:bodyPr>
            <a:normAutofit/>
          </a:bodyPr>
          <a:lstStyle/>
          <a:p>
            <a:r>
              <a:rPr lang="en-GB" dirty="0" err="1"/>
              <a:t>Kõrvaliste</a:t>
            </a:r>
            <a:r>
              <a:rPr lang="en-GB" dirty="0"/>
              <a:t> </a:t>
            </a:r>
            <a:r>
              <a:rPr lang="en-GB" dirty="0" err="1"/>
              <a:t>tegevuste</a:t>
            </a:r>
            <a:r>
              <a:rPr lang="en-GB" dirty="0"/>
              <a:t> </a:t>
            </a:r>
            <a:r>
              <a:rPr lang="en-GB" dirty="0" err="1"/>
              <a:t>tõttu</a:t>
            </a:r>
            <a:r>
              <a:rPr lang="en-GB" dirty="0"/>
              <a:t> </a:t>
            </a:r>
            <a:r>
              <a:rPr lang="en-GB" dirty="0" err="1"/>
              <a:t>liiklusohtlikkesse</a:t>
            </a:r>
            <a:r>
              <a:rPr lang="en-GB" dirty="0"/>
              <a:t> </a:t>
            </a:r>
            <a:r>
              <a:rPr lang="en-GB" dirty="0" err="1"/>
              <a:t>olukordadesse</a:t>
            </a:r>
            <a:r>
              <a:rPr lang="en-GB" dirty="0"/>
              <a:t> </a:t>
            </a:r>
            <a:r>
              <a:rPr lang="en-GB" dirty="0" err="1"/>
              <a:t>sattumine</a:t>
            </a:r>
            <a:r>
              <a:rPr lang="en-GB" dirty="0"/>
              <a:t> </a:t>
            </a:r>
            <a:r>
              <a:rPr lang="en-GB" dirty="0" err="1"/>
              <a:t>sõiduki</a:t>
            </a:r>
            <a:r>
              <a:rPr lang="en-GB" dirty="0"/>
              <a:t> </a:t>
            </a:r>
            <a:r>
              <a:rPr lang="en-GB" dirty="0" err="1"/>
              <a:t>juhtimise</a:t>
            </a:r>
            <a:r>
              <a:rPr lang="en-GB" dirty="0"/>
              <a:t> </a:t>
            </a:r>
            <a:r>
              <a:rPr lang="en-GB" dirty="0" err="1"/>
              <a:t>ajal</a:t>
            </a:r>
            <a:r>
              <a:rPr lang="en-GB" dirty="0"/>
              <a:t> (</a:t>
            </a:r>
            <a:r>
              <a:rPr lang="en-GB" dirty="0" err="1"/>
              <a:t>Slaidid</a:t>
            </a:r>
            <a:r>
              <a:rPr lang="en-GB" dirty="0"/>
              <a:t> 18, 22)</a:t>
            </a:r>
          </a:p>
        </p:txBody>
      </p:sp>
    </p:spTree>
    <p:extLst>
      <p:ext uri="{BB962C8B-B14F-4D97-AF65-F5344CB8AC3E}">
        <p14:creationId xmlns:p14="http://schemas.microsoft.com/office/powerpoint/2010/main" val="33728616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75BE3-4308-1F4C-B065-484A126B3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Kõrvalised</a:t>
            </a:r>
            <a:r>
              <a:rPr lang="en-GB"/>
              <a:t> </a:t>
            </a:r>
            <a:r>
              <a:rPr lang="en-GB" err="1"/>
              <a:t>tegevused</a:t>
            </a:r>
            <a:r>
              <a:rPr lang="en-GB"/>
              <a:t> </a:t>
            </a:r>
            <a:r>
              <a:rPr lang="en-GB" err="1"/>
              <a:t>sõiduki</a:t>
            </a:r>
            <a:r>
              <a:rPr lang="en-GB"/>
              <a:t> </a:t>
            </a:r>
            <a:r>
              <a:rPr lang="en-GB" err="1"/>
              <a:t>juhtimise</a:t>
            </a:r>
            <a:r>
              <a:rPr lang="en-GB"/>
              <a:t> </a:t>
            </a:r>
            <a:r>
              <a:rPr lang="en-GB" err="1"/>
              <a:t>ajal</a:t>
            </a:r>
            <a:endParaRPr lang="en-GB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A12B479-32C1-624E-AC1E-80899A8E50C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GB" err="1"/>
              <a:t>Kõrvaliste</a:t>
            </a:r>
            <a:r>
              <a:rPr lang="en-GB"/>
              <a:t> </a:t>
            </a:r>
            <a:r>
              <a:rPr lang="en-GB" err="1"/>
              <a:t>tegevuste</a:t>
            </a:r>
            <a:r>
              <a:rPr lang="en-GB"/>
              <a:t> </a:t>
            </a:r>
            <a:r>
              <a:rPr lang="en-GB" err="1"/>
              <a:t>tõttu</a:t>
            </a:r>
            <a:r>
              <a:rPr lang="en-GB"/>
              <a:t> </a:t>
            </a:r>
            <a:r>
              <a:rPr lang="en-GB" err="1"/>
              <a:t>liiklusohtlikkesse</a:t>
            </a:r>
            <a:r>
              <a:rPr lang="en-GB"/>
              <a:t> </a:t>
            </a:r>
            <a:r>
              <a:rPr lang="en-GB" err="1"/>
              <a:t>olukordadesse</a:t>
            </a:r>
            <a:r>
              <a:rPr lang="en-GB"/>
              <a:t> </a:t>
            </a:r>
            <a:r>
              <a:rPr lang="en-GB" err="1"/>
              <a:t>sattumine</a:t>
            </a:r>
            <a:r>
              <a:rPr lang="en-GB"/>
              <a:t> </a:t>
            </a:r>
            <a:r>
              <a:rPr lang="en-GB" err="1"/>
              <a:t>sõiduki</a:t>
            </a:r>
            <a:r>
              <a:rPr lang="en-GB"/>
              <a:t> </a:t>
            </a:r>
            <a:r>
              <a:rPr lang="en-GB" err="1"/>
              <a:t>juhtimise</a:t>
            </a:r>
            <a:r>
              <a:rPr lang="en-GB"/>
              <a:t> </a:t>
            </a:r>
            <a:r>
              <a:rPr lang="en-GB" err="1"/>
              <a:t>ajal</a:t>
            </a:r>
            <a:r>
              <a:rPr lang="en-GB"/>
              <a:t>, %</a:t>
            </a:r>
          </a:p>
        </p:txBody>
      </p:sp>
      <p:graphicFrame>
        <p:nvGraphicFramePr>
          <p:cNvPr id="11" name="Content Placeholder 20">
            <a:extLst>
              <a:ext uri="{FF2B5EF4-FFF2-40B4-BE49-F238E27FC236}">
                <a16:creationId xmlns:a16="http://schemas.microsoft.com/office/drawing/2014/main" id="{00000000-0008-0000-0300-00001000000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42829752"/>
              </p:ext>
            </p:extLst>
          </p:nvPr>
        </p:nvGraphicFramePr>
        <p:xfrm>
          <a:off x="1301750" y="1498600"/>
          <a:ext cx="4860925" cy="4886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Sisu kohatäide 5">
            <a:extLst>
              <a:ext uri="{FF2B5EF4-FFF2-40B4-BE49-F238E27FC236}">
                <a16:creationId xmlns:a16="http://schemas.microsoft.com/office/drawing/2014/main" id="{09A8601C-F72D-698B-13B1-CF2D8C28E480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3"/>
          <a:stretch>
            <a:fillRect/>
          </a:stretch>
        </p:blipFill>
        <p:spPr>
          <a:xfrm>
            <a:off x="6494665" y="1500103"/>
            <a:ext cx="4858933" cy="488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5723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89BD6-1019-B54C-8125-6E00C8C9EF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9426" y="3337707"/>
            <a:ext cx="9051380" cy="861238"/>
          </a:xfrm>
        </p:spPr>
        <p:txBody>
          <a:bodyPr>
            <a:normAutofit fontScale="90000"/>
          </a:bodyPr>
          <a:lstStyle/>
          <a:p>
            <a:r>
              <a:rPr lang="en-GB" err="1"/>
              <a:t>Mobiiltelefoni</a:t>
            </a:r>
            <a:r>
              <a:rPr lang="en-GB"/>
              <a:t> </a:t>
            </a:r>
            <a:r>
              <a:rPr lang="en-GB" err="1"/>
              <a:t>kasutamine</a:t>
            </a:r>
            <a:br>
              <a:rPr lang="en-GB"/>
            </a:br>
            <a:r>
              <a:rPr lang="en-GB" err="1"/>
              <a:t>sõiduki</a:t>
            </a:r>
            <a:r>
              <a:rPr lang="en-GB"/>
              <a:t> </a:t>
            </a:r>
            <a:r>
              <a:rPr lang="en-GB" err="1"/>
              <a:t>juhtimise</a:t>
            </a:r>
            <a:r>
              <a:rPr lang="en-GB"/>
              <a:t> </a:t>
            </a:r>
            <a:r>
              <a:rPr lang="en-GB" err="1"/>
              <a:t>ajal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045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B365942-B2C3-6242-8EAC-D7B65DE55F1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t-EE" dirty="0">
                <a:solidFill>
                  <a:schemeClr val="accent1"/>
                </a:solidFill>
                <a:hlinkClick r:id="rId2" action="ppaction://hlinksldjump"/>
              </a:rPr>
              <a:t>SÕIDUKIJUHTIDE TAUST </a:t>
            </a:r>
            <a:r>
              <a:rPr lang="et-EE" dirty="0"/>
              <a:t>(küsimused T1-T6)</a:t>
            </a:r>
          </a:p>
          <a:p>
            <a:pPr marL="0" indent="0">
              <a:buNone/>
            </a:pPr>
            <a:r>
              <a:rPr lang="et-EE" dirty="0">
                <a:solidFill>
                  <a:schemeClr val="accent1"/>
                </a:solidFill>
                <a:hlinkClick r:id="rId3" action="ppaction://hlinksldjump"/>
              </a:rPr>
              <a:t>KÕRVALISED TEGEVUSED SÕIDUKI JUHTIMISE AJAL</a:t>
            </a:r>
            <a:endParaRPr lang="et-EE" dirty="0">
              <a:solidFill>
                <a:schemeClr val="accent1"/>
              </a:solidFill>
            </a:endParaRPr>
          </a:p>
          <a:p>
            <a:pPr lvl="1">
              <a:spcBef>
                <a:spcPts val="1000"/>
              </a:spcBef>
            </a:pPr>
            <a:r>
              <a:rPr lang="et-EE" dirty="0"/>
              <a:t>Liiklusreeglite rikkumise ohtlikkus sõiduki juhtimise ajal (küsimus 12)</a:t>
            </a:r>
          </a:p>
          <a:p>
            <a:pPr lvl="1">
              <a:spcBef>
                <a:spcPts val="1000"/>
              </a:spcBef>
            </a:pPr>
            <a:r>
              <a:rPr lang="et-EE" dirty="0"/>
              <a:t>Kõrvaliste tegevuste ohtlikkus sõiduki juhtimise ajal (küsimus 13)</a:t>
            </a:r>
          </a:p>
          <a:p>
            <a:pPr lvl="1">
              <a:spcBef>
                <a:spcPts val="1000"/>
              </a:spcBef>
            </a:pPr>
            <a:r>
              <a:rPr lang="et-EE" dirty="0"/>
              <a:t>Suhtumine mobiiltelefoni kasutamisesse sõiduki juhtimise ajal (küsimus 14)</a:t>
            </a:r>
          </a:p>
          <a:p>
            <a:pPr lvl="1">
              <a:spcBef>
                <a:spcPts val="1000"/>
              </a:spcBef>
            </a:pPr>
            <a:r>
              <a:rPr lang="et-EE" dirty="0"/>
              <a:t>Kõrvaliste tegevuste tõttu liiklusohtlikesse olukordadesse sattumine sõiduki juhtimise ajal (küsimus 1)</a:t>
            </a:r>
          </a:p>
          <a:p>
            <a:pPr marL="0" indent="0">
              <a:buNone/>
            </a:pPr>
            <a:r>
              <a:rPr lang="et-EE" dirty="0">
                <a:solidFill>
                  <a:schemeClr val="accent1"/>
                </a:solidFill>
                <a:hlinkClick r:id="rId4" action="ppaction://hlinksldjump"/>
              </a:rPr>
              <a:t>MOBIILTELEFONI KASUTAMINE SÕIDUKI JUHTIMISE AJAL</a:t>
            </a:r>
            <a:endParaRPr lang="et-EE" dirty="0">
              <a:solidFill>
                <a:schemeClr val="accent1"/>
              </a:solidFill>
            </a:endParaRPr>
          </a:p>
          <a:p>
            <a:pPr lvl="1">
              <a:spcBef>
                <a:spcPts val="1000"/>
              </a:spcBef>
            </a:pPr>
            <a:r>
              <a:rPr lang="et-EE" dirty="0"/>
              <a:t>Mobiiltelefoni kasutamine (küsimused 2-4)</a:t>
            </a:r>
          </a:p>
          <a:p>
            <a:pPr lvl="1">
              <a:spcBef>
                <a:spcPts val="1000"/>
              </a:spcBef>
            </a:pPr>
            <a:r>
              <a:rPr lang="et-EE" dirty="0"/>
              <a:t>Hoiakud mobiiltelefoni kasutamise osas sõiduki juhtimise ajal (küsimus 5)</a:t>
            </a:r>
          </a:p>
          <a:p>
            <a:pPr lvl="1">
              <a:spcBef>
                <a:spcPts val="1000"/>
              </a:spcBef>
            </a:pPr>
            <a:r>
              <a:rPr lang="et-EE" dirty="0"/>
              <a:t>Liiklusohtlikesse olukordadesse sattumine sõidukit juhtides mobiiltelefoni kasutamise tõttu (küsimused 6, 7)</a:t>
            </a:r>
          </a:p>
          <a:p>
            <a:pPr lvl="1">
              <a:spcBef>
                <a:spcPts val="1000"/>
              </a:spcBef>
            </a:pPr>
            <a:r>
              <a:rPr lang="et-EE" dirty="0"/>
              <a:t>Liiklusohtlikesse olukordadesse sattumine kaassõitjana sõidukijuhi mobiiltelefoni kasutamise tõttu (küsimus 15)</a:t>
            </a:r>
            <a:endParaRPr lang="et-EE" dirty="0">
              <a:solidFill>
                <a:srgbClr val="A01E28"/>
              </a:solidFill>
            </a:endParaRPr>
          </a:p>
          <a:p>
            <a:pPr marL="0" indent="0">
              <a:buNone/>
            </a:pPr>
            <a:r>
              <a:rPr lang="et-EE" dirty="0">
                <a:solidFill>
                  <a:srgbClr val="A01E28"/>
                </a:solidFill>
                <a:hlinkClick r:id="rId5" action="ppaction://hlinksldjump"/>
              </a:rPr>
              <a:t>SÕIDUKI JUHTIMINE VÄSIMUSSEISUNDIS </a:t>
            </a:r>
            <a:endParaRPr lang="et-EE" dirty="0">
              <a:solidFill>
                <a:srgbClr val="A01E28"/>
              </a:solidFill>
            </a:endParaRPr>
          </a:p>
          <a:p>
            <a:pPr lvl="1"/>
            <a:r>
              <a:rPr lang="et-EE" dirty="0"/>
              <a:t>Sõiduki juhtimine väsimusseisundis (küsimus 8, 9)</a:t>
            </a:r>
          </a:p>
          <a:p>
            <a:pPr lvl="1"/>
            <a:r>
              <a:rPr lang="et-EE" dirty="0"/>
              <a:t>Väsimusseisundis liiklusohtlikkusse olukorda sattumine (küsimus 10, 11)</a:t>
            </a:r>
          </a:p>
          <a:p>
            <a:pPr marL="0" indent="0">
              <a:buNone/>
            </a:pPr>
            <a:r>
              <a:rPr lang="et-EE" dirty="0">
                <a:solidFill>
                  <a:schemeClr val="accent1"/>
                </a:solidFill>
                <a:hlinkClick r:id="rId6" action="ppaction://hlinksldjump"/>
              </a:rPr>
              <a:t>TÄHELEPANUU HAJUTAMISE ENNETAMISELE SUUNATUD LIIKLUSOHUTUSKAMPAANIA </a:t>
            </a:r>
            <a:endParaRPr lang="et-EE" dirty="0">
              <a:solidFill>
                <a:schemeClr val="accent1"/>
              </a:solidFill>
            </a:endParaRPr>
          </a:p>
          <a:p>
            <a:pPr lvl="1">
              <a:spcBef>
                <a:spcPts val="1000"/>
              </a:spcBef>
            </a:pPr>
            <a:r>
              <a:rPr lang="et-EE" dirty="0"/>
              <a:t>Kampaania spontaanne märkamine (küsimused 16, 17)</a:t>
            </a:r>
          </a:p>
          <a:p>
            <a:pPr lvl="1">
              <a:spcBef>
                <a:spcPts val="1000"/>
              </a:spcBef>
            </a:pPr>
            <a:r>
              <a:rPr lang="et-EE" dirty="0"/>
              <a:t>Kampaania aidatud märkamine (küsimused 18-20)</a:t>
            </a:r>
          </a:p>
          <a:p>
            <a:pPr marL="0" indent="0">
              <a:buNone/>
            </a:pPr>
            <a:r>
              <a:rPr lang="et-EE" dirty="0">
                <a:hlinkClick r:id="rId7" action="ppaction://hlinksldjump"/>
              </a:rPr>
              <a:t>ARVAMUS SUURIMA LUBATUD SÕIDUKIIRUSE KOHTA </a:t>
            </a:r>
            <a:r>
              <a:rPr lang="et-EE" dirty="0"/>
              <a:t>(küsimus 21)</a:t>
            </a:r>
          </a:p>
          <a:p>
            <a:pPr marL="0" indent="0">
              <a:buNone/>
            </a:pPr>
            <a:endParaRPr lang="et-EE" dirty="0"/>
          </a:p>
          <a:p>
            <a:pPr marL="0" indent="0">
              <a:buNone/>
            </a:pPr>
            <a:r>
              <a:rPr lang="et-EE" dirty="0">
                <a:hlinkClick r:id="rId8" action="ppaction://hlinksldjump"/>
              </a:rPr>
              <a:t>ANKEET</a:t>
            </a:r>
            <a:endParaRPr lang="et-EE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7D0BDCE-934C-8244-91CB-81CEF3A56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Uuringu</a:t>
            </a:r>
            <a:r>
              <a:rPr lang="en-GB"/>
              <a:t> </a:t>
            </a:r>
            <a:r>
              <a:rPr lang="en-GB" err="1"/>
              <a:t>teemad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2751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1E82470-F081-0048-A9B7-2123FC128D8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t-EE" dirty="0">
                <a:solidFill>
                  <a:schemeClr val="accent1"/>
                </a:solidFill>
              </a:rPr>
              <a:t>Mobiiltelefoni on viimase 12 kuu jooksul kasutanud sõiduki juhtimise ajal 66% sõidukijuhtidest, s.o 452 200 ± 25 600 inimest, </a:t>
            </a:r>
            <a:r>
              <a:rPr lang="et-EE" dirty="0"/>
              <a:t>s.h 11% kasutavad mobiiltelefoni sageli (Slaid 21). Mobiiltelefoni kasutajate kui ka nende sagedaste kasutajate osakaal sõidukit juhtides on viimased 3 aastat püsinud pea samal tasemel (Slaid 22).</a:t>
            </a:r>
          </a:p>
          <a:p>
            <a:r>
              <a:rPr lang="et-EE" dirty="0"/>
              <a:t>Sõiduki juhtimise ajal mobiiltelefoni kasutajaid on keskmisest enam meeste, kuni 34-aastaste ja sõidukiga tööülesandeid täitvate (Slaid 22); samuti aastas üle 20 000 kilometraažiga (91%) sõidukijuhtide seas. </a:t>
            </a:r>
          </a:p>
          <a:p>
            <a:r>
              <a:rPr lang="et-EE" dirty="0"/>
              <a:t>Sõidu ajal telefoni rääkimiseks kasutavatest sõidukijuhtidest 82% kasutab </a:t>
            </a:r>
            <a:r>
              <a:rPr lang="et-EE" dirty="0">
                <a:solidFill>
                  <a:schemeClr val="accent1"/>
                </a:solidFill>
              </a:rPr>
              <a:t>käed-vabad süsteemi</a:t>
            </a:r>
            <a:r>
              <a:rPr lang="et-EE" dirty="0"/>
              <a:t>, s.h sagedasi kasutajaid on 62%. Aastatega on vastava süsteemi kasutajate osakaal tasapisi suurenenud (Slaid 21).</a:t>
            </a:r>
          </a:p>
          <a:p>
            <a:r>
              <a:rPr lang="et-EE" dirty="0">
                <a:solidFill>
                  <a:schemeClr val="accent1"/>
                </a:solidFill>
              </a:rPr>
              <a:t>Käes hoiab telefoni </a:t>
            </a:r>
            <a:r>
              <a:rPr lang="et-EE" dirty="0"/>
              <a:t>60% sõiduki juhtimise ajal telefoniga rääkivatest juhtidest, s.h sageli või alati teeb seda 11%. Aastatega on vastavalt </a:t>
            </a:r>
            <a:r>
              <a:rPr lang="et-EE" dirty="0" err="1"/>
              <a:t>toimijate</a:t>
            </a:r>
            <a:r>
              <a:rPr lang="et-EE" dirty="0"/>
              <a:t> osakaal langemas (Slaid 21).</a:t>
            </a:r>
          </a:p>
          <a:p>
            <a:pPr marL="0" indent="0">
              <a:buNone/>
            </a:pPr>
            <a:endParaRPr lang="et-EE" dirty="0"/>
          </a:p>
          <a:p>
            <a:r>
              <a:rPr lang="et-EE" dirty="0"/>
              <a:t>Mobiiltelefoni kasutatakse sõidukiroolis valdavalt </a:t>
            </a:r>
            <a:r>
              <a:rPr lang="et-EE" dirty="0">
                <a:solidFill>
                  <a:schemeClr val="accent1"/>
                </a:solidFill>
              </a:rPr>
              <a:t>kõnedele vastamiseks </a:t>
            </a:r>
            <a:r>
              <a:rPr lang="et-EE" dirty="0"/>
              <a:t>(95%, Slaid 23), ohtralt ka: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t-EE" dirty="0"/>
              <a:t>pereliikmetele helistamiseks (75%) – sagedamini 25-34-aastased, Põhja-Eesti elanikud;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t-EE" dirty="0"/>
              <a:t>töökõnede tegemiseks (59%) – sagedamini mehed, 35-39-aastased ja muukeelsed ja töösõite tegevad sõidukijuhid;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t-EE" dirty="0"/>
              <a:t>sõpradele, tuttavatele helistamiseks (55%) – sagedamini 15-24-aastased. </a:t>
            </a:r>
          </a:p>
          <a:p>
            <a:r>
              <a:rPr lang="et-EE" dirty="0"/>
              <a:t>Muude tegevuste jaoks kasutatakse telefoni juba vähem kui viiendiku poolt, sagedamini küll 25-34-aastased.</a:t>
            </a:r>
          </a:p>
          <a:p>
            <a:r>
              <a:rPr lang="et-EE" dirty="0"/>
              <a:t>Aastaga on erinevate mobiiltelefoniga teostatavate tegevuste osakaal sõidukiroolis taas veidi sagenenud.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266DCA-8CE5-7C42-A560-D250391C5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Mobiiltelefoni</a:t>
            </a:r>
            <a:r>
              <a:rPr lang="en-GB"/>
              <a:t> </a:t>
            </a:r>
            <a:r>
              <a:rPr lang="en-GB" err="1"/>
              <a:t>kasutamine</a:t>
            </a:r>
            <a:r>
              <a:rPr lang="en-GB"/>
              <a:t> </a:t>
            </a:r>
            <a:r>
              <a:rPr lang="en-GB" err="1"/>
              <a:t>sõiduki</a:t>
            </a:r>
            <a:r>
              <a:rPr lang="en-GB"/>
              <a:t> </a:t>
            </a:r>
            <a:r>
              <a:rPr lang="en-GB" err="1"/>
              <a:t>juhtimise</a:t>
            </a:r>
            <a:r>
              <a:rPr lang="en-GB"/>
              <a:t> </a:t>
            </a:r>
            <a:r>
              <a:rPr lang="en-GB" err="1"/>
              <a:t>ajal</a:t>
            </a:r>
            <a:endParaRPr lang="en-GB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30362B48-1DA0-254B-B4E9-78780328485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Mobiiltelefoni</a:t>
            </a:r>
            <a:r>
              <a:rPr lang="en-GB" dirty="0"/>
              <a:t> </a:t>
            </a:r>
            <a:r>
              <a:rPr lang="en-GB" dirty="0" err="1"/>
              <a:t>kasutamine</a:t>
            </a:r>
            <a:r>
              <a:rPr lang="en-GB" dirty="0"/>
              <a:t> </a:t>
            </a:r>
            <a:r>
              <a:rPr lang="en-GB" dirty="0" err="1"/>
              <a:t>sõiduki</a:t>
            </a:r>
            <a:r>
              <a:rPr lang="en-GB" dirty="0"/>
              <a:t> </a:t>
            </a:r>
            <a:r>
              <a:rPr lang="en-GB" dirty="0" err="1"/>
              <a:t>juhtimise</a:t>
            </a:r>
            <a:r>
              <a:rPr lang="en-GB" dirty="0"/>
              <a:t> </a:t>
            </a:r>
            <a:r>
              <a:rPr lang="en-GB" dirty="0" err="1"/>
              <a:t>ajal</a:t>
            </a:r>
            <a:r>
              <a:rPr lang="en-GB" dirty="0"/>
              <a:t> (</a:t>
            </a:r>
            <a:r>
              <a:rPr lang="en-GB" dirty="0" err="1"/>
              <a:t>Slaidid</a:t>
            </a:r>
            <a:r>
              <a:rPr lang="en-GB" dirty="0"/>
              <a:t> 21-23)</a:t>
            </a:r>
          </a:p>
        </p:txBody>
      </p:sp>
    </p:spTree>
    <p:extLst>
      <p:ext uri="{BB962C8B-B14F-4D97-AF65-F5344CB8AC3E}">
        <p14:creationId xmlns:p14="http://schemas.microsoft.com/office/powerpoint/2010/main" val="2155260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75BE3-4308-1F4C-B065-484A126B3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Mobiiltelefoni</a:t>
            </a:r>
            <a:r>
              <a:rPr lang="en-GB"/>
              <a:t> </a:t>
            </a:r>
            <a:r>
              <a:rPr lang="en-GB" err="1"/>
              <a:t>kasutamine</a:t>
            </a:r>
            <a:r>
              <a:rPr lang="en-GB"/>
              <a:t> </a:t>
            </a:r>
            <a:r>
              <a:rPr lang="en-GB" err="1"/>
              <a:t>sõiduki</a:t>
            </a:r>
            <a:r>
              <a:rPr lang="en-GB"/>
              <a:t> </a:t>
            </a:r>
            <a:r>
              <a:rPr lang="en-GB" err="1"/>
              <a:t>juhtimise</a:t>
            </a:r>
            <a:r>
              <a:rPr lang="en-GB"/>
              <a:t> </a:t>
            </a:r>
            <a:r>
              <a:rPr lang="en-GB" err="1"/>
              <a:t>ajal</a:t>
            </a:r>
            <a:endParaRPr lang="en-GB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A12B479-32C1-624E-AC1E-80899A8E50C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GB" err="1"/>
              <a:t>Mobiiltelefoni</a:t>
            </a:r>
            <a:r>
              <a:rPr lang="en-GB"/>
              <a:t> </a:t>
            </a:r>
            <a:r>
              <a:rPr lang="en-GB" err="1"/>
              <a:t>kasutamine</a:t>
            </a:r>
            <a:r>
              <a:rPr lang="en-GB"/>
              <a:t> </a:t>
            </a:r>
            <a:r>
              <a:rPr lang="en-GB" err="1"/>
              <a:t>sõiduki</a:t>
            </a:r>
            <a:r>
              <a:rPr lang="en-GB"/>
              <a:t> </a:t>
            </a:r>
            <a:r>
              <a:rPr lang="en-GB" err="1"/>
              <a:t>juhtimise</a:t>
            </a:r>
            <a:r>
              <a:rPr lang="en-GB"/>
              <a:t> </a:t>
            </a:r>
            <a:r>
              <a:rPr lang="en-GB" err="1"/>
              <a:t>ajal</a:t>
            </a:r>
            <a:r>
              <a:rPr lang="en-GB"/>
              <a:t>, %</a:t>
            </a:r>
          </a:p>
        </p:txBody>
      </p:sp>
      <p:pic>
        <p:nvPicPr>
          <p:cNvPr id="20" name="Sisu kohatäide 19">
            <a:extLst>
              <a:ext uri="{FF2B5EF4-FFF2-40B4-BE49-F238E27FC236}">
                <a16:creationId xmlns:a16="http://schemas.microsoft.com/office/drawing/2014/main" id="{F5A6C0B0-E7D2-6BBF-881E-C02FD929CAD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02746" y="1500103"/>
            <a:ext cx="4858933" cy="4883319"/>
          </a:xfrm>
          <a:prstGeom prst="rect">
            <a:avLst/>
          </a:prstGeom>
        </p:spPr>
      </p:pic>
      <p:pic>
        <p:nvPicPr>
          <p:cNvPr id="23" name="Sisu kohatäide 22">
            <a:extLst>
              <a:ext uri="{FF2B5EF4-FFF2-40B4-BE49-F238E27FC236}">
                <a16:creationId xmlns:a16="http://schemas.microsoft.com/office/drawing/2014/main" id="{A391989C-F33A-FE79-6451-6A112660C3E1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3"/>
          <a:stretch>
            <a:fillRect/>
          </a:stretch>
        </p:blipFill>
        <p:spPr>
          <a:xfrm>
            <a:off x="6494665" y="1500103"/>
            <a:ext cx="4858933" cy="488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7546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isu kohatäide 16">
            <a:extLst>
              <a:ext uri="{FF2B5EF4-FFF2-40B4-BE49-F238E27FC236}">
                <a16:creationId xmlns:a16="http://schemas.microsoft.com/office/drawing/2014/main" id="{B27E0BE2-AAD1-47E4-B8EE-B1D9320571A1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6494463" y="1613210"/>
            <a:ext cx="4859337" cy="46571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C75BE3-4308-1F4C-B065-484A126B3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Mobiiltelefoni</a:t>
            </a:r>
            <a:r>
              <a:rPr lang="en-GB"/>
              <a:t> </a:t>
            </a:r>
            <a:r>
              <a:rPr lang="en-GB" err="1"/>
              <a:t>kasutamine</a:t>
            </a:r>
            <a:r>
              <a:rPr lang="en-GB"/>
              <a:t> </a:t>
            </a:r>
            <a:r>
              <a:rPr lang="en-GB" err="1"/>
              <a:t>sõiduki</a:t>
            </a:r>
            <a:r>
              <a:rPr lang="en-GB"/>
              <a:t> </a:t>
            </a:r>
            <a:r>
              <a:rPr lang="en-GB" err="1"/>
              <a:t>juhtimise</a:t>
            </a:r>
            <a:r>
              <a:rPr lang="en-GB"/>
              <a:t> </a:t>
            </a:r>
            <a:r>
              <a:rPr lang="en-GB" err="1"/>
              <a:t>ajal</a:t>
            </a:r>
            <a:endParaRPr lang="en-GB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A12B479-32C1-624E-AC1E-80899A8E50C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>
            <a:noAutofit/>
          </a:bodyPr>
          <a:lstStyle/>
          <a:p>
            <a:r>
              <a:rPr lang="en-GB" dirty="0" err="1"/>
              <a:t>Liiklusohtlikkesse</a:t>
            </a:r>
            <a:r>
              <a:rPr lang="en-GB" dirty="0"/>
              <a:t> </a:t>
            </a:r>
            <a:r>
              <a:rPr lang="en-GB" dirty="0" err="1"/>
              <a:t>olukordadesse</a:t>
            </a:r>
            <a:r>
              <a:rPr lang="en-GB" dirty="0"/>
              <a:t> </a:t>
            </a:r>
            <a:r>
              <a:rPr lang="en-GB" dirty="0" err="1"/>
              <a:t>sattumine</a:t>
            </a:r>
            <a:r>
              <a:rPr lang="en-GB" dirty="0"/>
              <a:t> </a:t>
            </a:r>
            <a:r>
              <a:rPr lang="en-GB" dirty="0" err="1"/>
              <a:t>sõidukit</a:t>
            </a:r>
            <a:r>
              <a:rPr lang="en-GB" dirty="0"/>
              <a:t> </a:t>
            </a:r>
            <a:r>
              <a:rPr lang="en-GB" dirty="0" err="1"/>
              <a:t>juhtides</a:t>
            </a:r>
            <a:r>
              <a:rPr lang="en-GB" dirty="0"/>
              <a:t> </a:t>
            </a:r>
            <a:r>
              <a:rPr lang="en-GB" dirty="0" err="1"/>
              <a:t>telefoni</a:t>
            </a:r>
            <a:r>
              <a:rPr lang="en-GB" dirty="0"/>
              <a:t> </a:t>
            </a:r>
            <a:r>
              <a:rPr lang="en-GB" dirty="0" err="1"/>
              <a:t>kasutamise</a:t>
            </a:r>
            <a:r>
              <a:rPr lang="en-GB" dirty="0"/>
              <a:t> </a:t>
            </a:r>
            <a:r>
              <a:rPr lang="en-GB" dirty="0" err="1"/>
              <a:t>tõttu</a:t>
            </a:r>
            <a:r>
              <a:rPr lang="en-GB" dirty="0"/>
              <a:t> – </a:t>
            </a:r>
            <a:r>
              <a:rPr lang="en-GB" dirty="0" err="1"/>
              <a:t>taust</a:t>
            </a:r>
            <a:r>
              <a:rPr lang="en-GB" dirty="0"/>
              <a:t>, %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F6768CB-0A2F-114D-BD73-DE78460BAC55}"/>
              </a:ext>
            </a:extLst>
          </p:cNvPr>
          <p:cNvCxnSpPr/>
          <p:nvPr/>
        </p:nvCxnSpPr>
        <p:spPr>
          <a:xfrm>
            <a:off x="8715326" y="2112469"/>
            <a:ext cx="0" cy="4272456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8ED7E88-AB7D-8B4E-8303-E846CBE2C3D7}"/>
              </a:ext>
            </a:extLst>
          </p:cNvPr>
          <p:cNvCxnSpPr/>
          <p:nvPr/>
        </p:nvCxnSpPr>
        <p:spPr>
          <a:xfrm>
            <a:off x="9814381" y="2112469"/>
            <a:ext cx="0" cy="4272456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EDF7E99E-80A6-EC4E-820A-2DB69E7E68BB}"/>
              </a:ext>
            </a:extLst>
          </p:cNvPr>
          <p:cNvSpPr/>
          <p:nvPr/>
        </p:nvSpPr>
        <p:spPr>
          <a:xfrm>
            <a:off x="8865688" y="2935282"/>
            <a:ext cx="421187" cy="319374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ECE115D8-E229-6B45-8D4D-FCAE127620B8}"/>
              </a:ext>
            </a:extLst>
          </p:cNvPr>
          <p:cNvSpPr/>
          <p:nvPr/>
        </p:nvSpPr>
        <p:spPr>
          <a:xfrm>
            <a:off x="9982412" y="2973383"/>
            <a:ext cx="304432" cy="281273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9BAB8B6B-5E6F-C742-97D2-804A0D88BBC8}"/>
              </a:ext>
            </a:extLst>
          </p:cNvPr>
          <p:cNvSpPr/>
          <p:nvPr/>
        </p:nvSpPr>
        <p:spPr>
          <a:xfrm>
            <a:off x="7990921" y="5830097"/>
            <a:ext cx="238125" cy="173831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2C9E6BD9-7EC1-B048-A58F-BED0D7DED16D}"/>
              </a:ext>
            </a:extLst>
          </p:cNvPr>
          <p:cNvSpPr/>
          <p:nvPr/>
        </p:nvSpPr>
        <p:spPr>
          <a:xfrm>
            <a:off x="8841820" y="2515811"/>
            <a:ext cx="238125" cy="173831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08D667A7-323A-5143-A966-3330A6E4FA15}"/>
              </a:ext>
            </a:extLst>
          </p:cNvPr>
          <p:cNvSpPr/>
          <p:nvPr/>
        </p:nvSpPr>
        <p:spPr>
          <a:xfrm>
            <a:off x="9953837" y="4422169"/>
            <a:ext cx="238125" cy="173831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10" name="Sisu kohatäide 9">
            <a:extLst>
              <a:ext uri="{FF2B5EF4-FFF2-40B4-BE49-F238E27FC236}">
                <a16:creationId xmlns:a16="http://schemas.microsoft.com/office/drawing/2014/main" id="{1E9BBD94-5981-4DEE-99CC-05003037CE5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302746" y="1500103"/>
            <a:ext cx="4858933" cy="4883319"/>
          </a:xfrm>
          <a:prstGeom prst="rect">
            <a:avLst/>
          </a:prstGeom>
        </p:spPr>
      </p:pic>
      <p:sp>
        <p:nvSpPr>
          <p:cNvPr id="14" name="Rounded Rectangle 29">
            <a:extLst>
              <a:ext uri="{FF2B5EF4-FFF2-40B4-BE49-F238E27FC236}">
                <a16:creationId xmlns:a16="http://schemas.microsoft.com/office/drawing/2014/main" id="{2AB2CA4C-72F0-4AAF-7E02-F805D5611897}"/>
              </a:ext>
            </a:extLst>
          </p:cNvPr>
          <p:cNvSpPr/>
          <p:nvPr/>
        </p:nvSpPr>
        <p:spPr>
          <a:xfrm>
            <a:off x="9953535" y="5872565"/>
            <a:ext cx="238125" cy="173831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41102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u kohatäide 5">
            <a:extLst>
              <a:ext uri="{FF2B5EF4-FFF2-40B4-BE49-F238E27FC236}">
                <a16:creationId xmlns:a16="http://schemas.microsoft.com/office/drawing/2014/main" id="{BE01A783-7422-4038-8F7F-EB1891B2293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01750" y="1693516"/>
            <a:ext cx="10052050" cy="44964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C75BE3-4308-1F4C-B065-484A126B3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Mobiiltelefoni</a:t>
            </a:r>
            <a:r>
              <a:rPr lang="en-GB"/>
              <a:t> </a:t>
            </a:r>
            <a:r>
              <a:rPr lang="en-GB" err="1"/>
              <a:t>kasutamine</a:t>
            </a:r>
            <a:r>
              <a:rPr lang="en-GB"/>
              <a:t> </a:t>
            </a:r>
            <a:r>
              <a:rPr lang="en-GB" err="1"/>
              <a:t>sõiduki</a:t>
            </a:r>
            <a:r>
              <a:rPr lang="en-GB"/>
              <a:t> </a:t>
            </a:r>
            <a:r>
              <a:rPr lang="en-GB" err="1"/>
              <a:t>juhtimise</a:t>
            </a:r>
            <a:r>
              <a:rPr lang="en-GB"/>
              <a:t> </a:t>
            </a:r>
            <a:r>
              <a:rPr lang="en-GB" err="1"/>
              <a:t>ajal</a:t>
            </a:r>
            <a:endParaRPr lang="en-GB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A12B479-32C1-624E-AC1E-80899A8E50C5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1302488" y="940986"/>
            <a:ext cx="10051312" cy="741509"/>
          </a:xfrm>
        </p:spPr>
        <p:txBody>
          <a:bodyPr>
            <a:normAutofit/>
          </a:bodyPr>
          <a:lstStyle/>
          <a:p>
            <a:r>
              <a:rPr lang="en-GB" dirty="0" err="1"/>
              <a:t>Mobiiltelefoni</a:t>
            </a:r>
            <a:r>
              <a:rPr lang="en-GB" dirty="0"/>
              <a:t> </a:t>
            </a:r>
            <a:r>
              <a:rPr lang="en-GB" dirty="0" err="1"/>
              <a:t>kasutamine</a:t>
            </a:r>
            <a:r>
              <a:rPr lang="en-GB" dirty="0"/>
              <a:t> </a:t>
            </a:r>
            <a:r>
              <a:rPr lang="en-GB" dirty="0" err="1"/>
              <a:t>sõiduki</a:t>
            </a:r>
            <a:r>
              <a:rPr lang="en-GB" dirty="0"/>
              <a:t> </a:t>
            </a:r>
            <a:r>
              <a:rPr lang="en-GB" dirty="0" err="1"/>
              <a:t>juhtimise</a:t>
            </a:r>
            <a:r>
              <a:rPr lang="en-GB" dirty="0"/>
              <a:t> </a:t>
            </a:r>
            <a:r>
              <a:rPr lang="en-GB" dirty="0" err="1"/>
              <a:t>ajal</a:t>
            </a:r>
            <a:endParaRPr lang="en-GB" dirty="0"/>
          </a:p>
          <a:p>
            <a:r>
              <a:rPr lang="en-GB" sz="1100" dirty="0">
                <a:solidFill>
                  <a:schemeClr val="tx2"/>
                </a:solidFill>
              </a:rPr>
              <a:t>n=</a:t>
            </a:r>
            <a:r>
              <a:rPr lang="en-GB" sz="1100" dirty="0" err="1">
                <a:solidFill>
                  <a:schemeClr val="tx2"/>
                </a:solidFill>
              </a:rPr>
              <a:t>telefoni</a:t>
            </a:r>
            <a:r>
              <a:rPr lang="en-GB" sz="1100" dirty="0">
                <a:solidFill>
                  <a:schemeClr val="tx2"/>
                </a:solidFill>
              </a:rPr>
              <a:t> </a:t>
            </a:r>
            <a:r>
              <a:rPr lang="en-GB" sz="1100" dirty="0" err="1">
                <a:solidFill>
                  <a:schemeClr val="tx2"/>
                </a:solidFill>
              </a:rPr>
              <a:t>kasutavad</a:t>
            </a:r>
            <a:r>
              <a:rPr lang="en-GB" sz="1100" dirty="0">
                <a:solidFill>
                  <a:schemeClr val="tx2"/>
                </a:solidFill>
              </a:rPr>
              <a:t> </a:t>
            </a:r>
            <a:r>
              <a:rPr lang="en-GB" sz="1100" dirty="0" err="1">
                <a:solidFill>
                  <a:schemeClr val="tx2"/>
                </a:solidFill>
              </a:rPr>
              <a:t>sõidukijuhid</a:t>
            </a:r>
            <a:r>
              <a:rPr lang="en-GB" sz="1100" dirty="0">
                <a:solidFill>
                  <a:schemeClr val="tx2"/>
                </a:solidFill>
              </a:rPr>
              <a:t>, %</a:t>
            </a:r>
          </a:p>
        </p:txBody>
      </p:sp>
    </p:spTree>
    <p:extLst>
      <p:ext uri="{BB962C8B-B14F-4D97-AF65-F5344CB8AC3E}">
        <p14:creationId xmlns:p14="http://schemas.microsoft.com/office/powerpoint/2010/main" val="42802027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1E82470-F081-0048-A9B7-2123FC128D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02488" y="1499191"/>
            <a:ext cx="10051312" cy="5358809"/>
          </a:xfrm>
        </p:spPr>
        <p:txBody>
          <a:bodyPr>
            <a:normAutofit/>
          </a:bodyPr>
          <a:lstStyle/>
          <a:p>
            <a:r>
              <a:rPr lang="et-EE" dirty="0"/>
              <a:t>Hinnates nõustumist erinevate sõidukiroolis mobiiltelefoni kasutamist puudutavate väidetega selgitati välja sõidukijuhtide üldine nägemus isiklikust mobiiltelefoni kasutamisest sõidu ajal.</a:t>
            </a:r>
          </a:p>
          <a:p>
            <a:r>
              <a:rPr lang="et-EE" dirty="0"/>
              <a:t>Suurem osa sõidukijuhtidest on veendumusel, et nad </a:t>
            </a:r>
            <a:r>
              <a:rPr lang="et-EE" dirty="0">
                <a:solidFill>
                  <a:schemeClr val="accent1"/>
                </a:solidFill>
              </a:rPr>
              <a:t>kasutavad sõidukit juhtides telefoni nii vähe kui võimalik </a:t>
            </a:r>
            <a:r>
              <a:rPr lang="et-EE" dirty="0"/>
              <a:t>(täiesti ja pigem nõus kokku 91%) ning, et nad </a:t>
            </a:r>
            <a:r>
              <a:rPr lang="et-EE" dirty="0">
                <a:solidFill>
                  <a:schemeClr val="accent1"/>
                </a:solidFill>
              </a:rPr>
              <a:t>oskavad hinnata, millal on ohutu sõidukit juhtides telefoni kasutada </a:t>
            </a:r>
            <a:r>
              <a:rPr lang="et-EE" dirty="0"/>
              <a:t>(78%). Väidetega </a:t>
            </a:r>
            <a:r>
              <a:rPr lang="et-EE" dirty="0" err="1"/>
              <a:t>nõustujate</a:t>
            </a:r>
            <a:r>
              <a:rPr lang="et-EE" dirty="0"/>
              <a:t> osakaalud on jäänud samale tasemele kui eelmisel aastal.</a:t>
            </a:r>
          </a:p>
          <a:p>
            <a:r>
              <a:rPr lang="et-EE" dirty="0">
                <a:solidFill>
                  <a:schemeClr val="accent1"/>
                </a:solidFill>
              </a:rPr>
              <a:t>Helistamiseks peatab sõiduki </a:t>
            </a:r>
            <a:r>
              <a:rPr lang="et-EE" dirty="0"/>
              <a:t>62% telefoni kasutavatest sõidukijuhtidest (sagedamini üle 50-aastased, maapiirkondade elanikud), 30% nõustuvad selle väitega täielikult. Vastavalt käituvate osakaal on aastaga võrreldes oluliselt kahanenud.</a:t>
            </a:r>
          </a:p>
          <a:p>
            <a:r>
              <a:rPr lang="et-EE" dirty="0">
                <a:solidFill>
                  <a:schemeClr val="accent1"/>
                </a:solidFill>
              </a:rPr>
              <a:t>Telefoni kasutamisest on sõiduki juhtimise ajal valmis loobuma 66% sõidukijuhtidest</a:t>
            </a:r>
            <a:r>
              <a:rPr lang="et-EE" dirty="0"/>
              <a:t> (</a:t>
            </a:r>
            <a:r>
              <a:rPr lang="et-EE" dirty="0">
                <a:solidFill>
                  <a:schemeClr val="tx1"/>
                </a:solidFill>
              </a:rPr>
              <a:t>sagedamini naised ja väiksemate linnaliste piirkondade elanikud), sama paljud (67%) on arvamusel, et nad </a:t>
            </a:r>
            <a:r>
              <a:rPr lang="et-EE" dirty="0">
                <a:solidFill>
                  <a:schemeClr val="accent1"/>
                </a:solidFill>
              </a:rPr>
              <a:t>kasutavad  sõidukit juhtides telefoni turvalisemalt kui juhid keskmiselt</a:t>
            </a:r>
            <a:r>
              <a:rPr lang="et-EE" dirty="0">
                <a:solidFill>
                  <a:schemeClr val="tx1"/>
                </a:solidFill>
              </a:rPr>
              <a:t>. </a:t>
            </a:r>
            <a:r>
              <a:rPr lang="et-EE" dirty="0"/>
              <a:t>Väidetega </a:t>
            </a:r>
            <a:r>
              <a:rPr lang="et-EE" dirty="0" err="1"/>
              <a:t>nõustujate</a:t>
            </a:r>
            <a:r>
              <a:rPr lang="et-EE" dirty="0"/>
              <a:t> osakaalud on jäänud samale tasemele kui eelmisel aastal.</a:t>
            </a:r>
          </a:p>
          <a:p>
            <a:r>
              <a:rPr lang="et-EE" dirty="0"/>
              <a:t>Väited, mille puhul on sellega </a:t>
            </a:r>
            <a:r>
              <a:rPr lang="et-EE" u="sng" dirty="0"/>
              <a:t>nõustajaid vähem kui mitte-</a:t>
            </a:r>
            <a:r>
              <a:rPr lang="et-EE" u="sng" dirty="0" err="1"/>
              <a:t>nõustujad</a:t>
            </a:r>
            <a:r>
              <a:rPr lang="et-EE" u="sng" dirty="0"/>
              <a:t> </a:t>
            </a:r>
            <a:r>
              <a:rPr lang="et-EE" dirty="0"/>
              <a:t>on: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t-EE" dirty="0"/>
              <a:t>on oluline olla kogu aeg telefoni teel kättesaadav (46% vs 50%, sagedamini nõustuvad muukeelsed);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t-EE" dirty="0"/>
              <a:t>ainuüksi telefoni helina kuulmine viib mu tähelepanu liikluselt kõrvale (35% vs 61%, sagedamini nõustuvad muukeelsed);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t-EE" dirty="0"/>
              <a:t>telefoni kasutamine ei sega ühelgi viisil minu sõiduki juhtimist (32% vs 63%);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t-EE" dirty="0"/>
              <a:t>sõidukit juhtides on hea kasutada aega telefoni teel asjade ajamiseks (19% vs 78%);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t-EE" dirty="0"/>
              <a:t>telefoni kasutamine sõiduki juhtimise ajal on täiesti aktsepteeritav (19% vs 75%, sagedamini nõustuvad 35-49-aastased ja muukeelsed);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t-EE" dirty="0"/>
              <a:t>huvitavast õnnetuspaigast möödumisel teeksin sellest pilti (10% vs 85%).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266DCA-8CE5-7C42-A560-D250391C5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Mobiiltelefoni</a:t>
            </a:r>
            <a:r>
              <a:rPr lang="en-GB"/>
              <a:t> </a:t>
            </a:r>
            <a:r>
              <a:rPr lang="en-GB" err="1"/>
              <a:t>kasutamine</a:t>
            </a:r>
            <a:r>
              <a:rPr lang="en-GB"/>
              <a:t> </a:t>
            </a:r>
            <a:r>
              <a:rPr lang="en-GB" err="1"/>
              <a:t>sõiduki</a:t>
            </a:r>
            <a:r>
              <a:rPr lang="en-GB"/>
              <a:t> </a:t>
            </a:r>
            <a:r>
              <a:rPr lang="en-GB" err="1"/>
              <a:t>juhtimise</a:t>
            </a:r>
            <a:r>
              <a:rPr lang="en-GB"/>
              <a:t> </a:t>
            </a:r>
            <a:r>
              <a:rPr lang="en-GB" err="1"/>
              <a:t>ajal</a:t>
            </a:r>
            <a:endParaRPr lang="en-GB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30362B48-1DA0-254B-B4E9-78780328485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Hoiakud</a:t>
            </a:r>
            <a:r>
              <a:rPr lang="en-GB" dirty="0"/>
              <a:t> </a:t>
            </a:r>
            <a:r>
              <a:rPr lang="en-GB" dirty="0" err="1"/>
              <a:t>mobiiltelefoni</a:t>
            </a:r>
            <a:r>
              <a:rPr lang="en-GB" dirty="0"/>
              <a:t> </a:t>
            </a:r>
            <a:r>
              <a:rPr lang="en-GB" dirty="0" err="1"/>
              <a:t>kasutamise</a:t>
            </a:r>
            <a:r>
              <a:rPr lang="en-GB" dirty="0"/>
              <a:t> </a:t>
            </a:r>
            <a:r>
              <a:rPr lang="en-GB" dirty="0" err="1"/>
              <a:t>osas</a:t>
            </a:r>
            <a:r>
              <a:rPr lang="en-GB" dirty="0"/>
              <a:t> </a:t>
            </a:r>
            <a:r>
              <a:rPr lang="en-GB" dirty="0" err="1"/>
              <a:t>sõiduki</a:t>
            </a:r>
            <a:r>
              <a:rPr lang="en-GB" dirty="0"/>
              <a:t> </a:t>
            </a:r>
            <a:r>
              <a:rPr lang="en-GB" dirty="0" err="1"/>
              <a:t>juhtimise</a:t>
            </a:r>
            <a:r>
              <a:rPr lang="en-GB" dirty="0"/>
              <a:t> </a:t>
            </a:r>
            <a:r>
              <a:rPr lang="en-GB" dirty="0" err="1"/>
              <a:t>ajal</a:t>
            </a:r>
            <a:r>
              <a:rPr lang="en-GB" dirty="0"/>
              <a:t> (Slaid 25)</a:t>
            </a:r>
          </a:p>
        </p:txBody>
      </p:sp>
    </p:spTree>
    <p:extLst>
      <p:ext uri="{BB962C8B-B14F-4D97-AF65-F5344CB8AC3E}">
        <p14:creationId xmlns:p14="http://schemas.microsoft.com/office/powerpoint/2010/main" val="9976457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isu kohatäide 7">
            <a:extLst>
              <a:ext uri="{FF2B5EF4-FFF2-40B4-BE49-F238E27FC236}">
                <a16:creationId xmlns:a16="http://schemas.microsoft.com/office/drawing/2014/main" id="{F5BC4B07-6A6B-4629-B798-EAD1AEB1453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01750" y="1643562"/>
            <a:ext cx="10052050" cy="4596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C75BE3-4308-1F4C-B065-484A126B3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Mobiiltelefoni</a:t>
            </a:r>
            <a:r>
              <a:rPr lang="en-GB"/>
              <a:t> </a:t>
            </a:r>
            <a:r>
              <a:rPr lang="en-GB" err="1"/>
              <a:t>kasutamine</a:t>
            </a:r>
            <a:r>
              <a:rPr lang="en-GB"/>
              <a:t> </a:t>
            </a:r>
            <a:r>
              <a:rPr lang="en-GB" err="1"/>
              <a:t>sõiduki</a:t>
            </a:r>
            <a:r>
              <a:rPr lang="en-GB"/>
              <a:t> </a:t>
            </a:r>
            <a:r>
              <a:rPr lang="en-GB" err="1"/>
              <a:t>juhtimise</a:t>
            </a:r>
            <a:r>
              <a:rPr lang="en-GB"/>
              <a:t> </a:t>
            </a:r>
            <a:r>
              <a:rPr lang="en-GB" err="1"/>
              <a:t>ajal</a:t>
            </a:r>
            <a:endParaRPr lang="en-GB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A12B479-32C1-624E-AC1E-80899A8E50C5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1302488" y="940986"/>
            <a:ext cx="10051312" cy="710013"/>
          </a:xfrm>
        </p:spPr>
        <p:txBody>
          <a:bodyPr>
            <a:normAutofit/>
          </a:bodyPr>
          <a:lstStyle/>
          <a:p>
            <a:r>
              <a:rPr lang="en-GB" dirty="0" err="1"/>
              <a:t>Hoiakud</a:t>
            </a:r>
            <a:r>
              <a:rPr lang="en-GB" dirty="0"/>
              <a:t> </a:t>
            </a:r>
            <a:r>
              <a:rPr lang="en-GB" dirty="0" err="1"/>
              <a:t>mobiiltelefoni</a:t>
            </a:r>
            <a:r>
              <a:rPr lang="en-GB" dirty="0"/>
              <a:t> </a:t>
            </a:r>
            <a:r>
              <a:rPr lang="en-GB" dirty="0" err="1"/>
              <a:t>kasutamise</a:t>
            </a:r>
            <a:r>
              <a:rPr lang="en-GB" dirty="0"/>
              <a:t> </a:t>
            </a:r>
            <a:r>
              <a:rPr lang="en-GB" dirty="0" err="1"/>
              <a:t>osas</a:t>
            </a:r>
            <a:r>
              <a:rPr lang="en-GB" dirty="0"/>
              <a:t> </a:t>
            </a:r>
            <a:r>
              <a:rPr lang="en-GB" dirty="0" err="1"/>
              <a:t>sõiduki</a:t>
            </a:r>
            <a:r>
              <a:rPr lang="en-GB" dirty="0"/>
              <a:t> </a:t>
            </a:r>
            <a:r>
              <a:rPr lang="en-GB" dirty="0" err="1"/>
              <a:t>juhtimise</a:t>
            </a:r>
            <a:r>
              <a:rPr lang="en-GB" dirty="0"/>
              <a:t> </a:t>
            </a:r>
            <a:r>
              <a:rPr lang="en-GB" dirty="0" err="1"/>
              <a:t>ajal</a:t>
            </a:r>
            <a:r>
              <a:rPr lang="en-GB" dirty="0"/>
              <a:t>, %</a:t>
            </a:r>
          </a:p>
          <a:p>
            <a:r>
              <a:rPr lang="en-GB" sz="1100" dirty="0"/>
              <a:t>n=</a:t>
            </a:r>
            <a:r>
              <a:rPr lang="en-GB" sz="1100" dirty="0" err="1"/>
              <a:t>telefoni</a:t>
            </a:r>
            <a:r>
              <a:rPr lang="en-GB" sz="1100" dirty="0"/>
              <a:t> </a:t>
            </a:r>
            <a:r>
              <a:rPr lang="en-GB" sz="1100" dirty="0" err="1"/>
              <a:t>kasutavad</a:t>
            </a:r>
            <a:r>
              <a:rPr lang="en-GB" sz="1100" dirty="0"/>
              <a:t> </a:t>
            </a:r>
            <a:r>
              <a:rPr lang="en-GB" sz="1100" dirty="0" err="1"/>
              <a:t>sõidukijuhid</a:t>
            </a:r>
            <a:endParaRPr lang="en-GB" sz="11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7B33FD9-5CA1-0F41-A636-F4B4300FD20F}"/>
              </a:ext>
            </a:extLst>
          </p:cNvPr>
          <p:cNvCxnSpPr>
            <a:cxnSpLocks/>
          </p:cNvCxnSpPr>
          <p:nvPr/>
        </p:nvCxnSpPr>
        <p:spPr>
          <a:xfrm>
            <a:off x="1209675" y="3975653"/>
            <a:ext cx="99917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87629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1E82470-F081-0048-A9B7-2123FC128D8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t-EE" dirty="0"/>
              <a:t>Hinnates nõustumist erinevate sõidukiroolis mobiiltelefoni kasutamist puudutavate väidetega selgitati välja sõidukijuhtide üldine nägemus ka tajutavast sotsiaalsest survest mobiiltelefoni kasutamisest sõidu ajal.</a:t>
            </a:r>
          </a:p>
          <a:p>
            <a:r>
              <a:rPr lang="et-EE" dirty="0"/>
              <a:t>Lausa 61% sõidukijuhtidest tunnistab, et nad </a:t>
            </a:r>
            <a:r>
              <a:rPr lang="et-EE" dirty="0">
                <a:solidFill>
                  <a:schemeClr val="accent1"/>
                </a:solidFill>
              </a:rPr>
              <a:t>tegelikult ei tahaks sõiduki juhtimise ajal telefoni kasutada</a:t>
            </a:r>
            <a:r>
              <a:rPr lang="et-EE" dirty="0"/>
              <a:t>, kuid nad on kohustatud (sagedamini üle 35-aastased, muukeelsed ja töösõite tegevad sõidukijuhid). </a:t>
            </a:r>
          </a:p>
          <a:p>
            <a:r>
              <a:rPr lang="et-EE" dirty="0"/>
              <a:t>Samuti 61% sõidukijuhtidest </a:t>
            </a:r>
            <a:r>
              <a:rPr lang="et-EE" dirty="0">
                <a:solidFill>
                  <a:schemeClr val="accent1"/>
                </a:solidFill>
              </a:rPr>
              <a:t>ei tahaks, et teised liiklejad märkaks, et nad sõidukit juhtides telefoni kasutavad </a:t>
            </a:r>
            <a:r>
              <a:rPr lang="et-EE" dirty="0"/>
              <a:t>(sagedamini eestlased), samas kui 1/3 sõidukijuhtide </a:t>
            </a:r>
            <a:r>
              <a:rPr lang="et-EE" dirty="0">
                <a:solidFill>
                  <a:schemeClr val="accent1"/>
                </a:solidFill>
              </a:rPr>
              <a:t>lähedased ei kritiseeri neid, kui nad seda tegema sattuvad</a:t>
            </a:r>
            <a:r>
              <a:rPr lang="et-EE" dirty="0"/>
              <a:t>. </a:t>
            </a:r>
          </a:p>
          <a:p>
            <a:r>
              <a:rPr lang="et-EE" dirty="0"/>
              <a:t>Sõidukijuhte, keda </a:t>
            </a:r>
            <a:r>
              <a:rPr lang="et-EE" dirty="0">
                <a:solidFill>
                  <a:schemeClr val="accent1"/>
                </a:solidFill>
              </a:rPr>
              <a:t>jääb vaevama, kui nad sõiduki juhtimise ajal telefonile ei vasta</a:t>
            </a:r>
            <a:r>
              <a:rPr lang="et-EE" dirty="0"/>
              <a:t> on ligikaudu kolmandik.</a:t>
            </a:r>
          </a:p>
          <a:p>
            <a:r>
              <a:rPr lang="et-EE" dirty="0"/>
              <a:t>Kõikide vaadeldavate väidetega </a:t>
            </a:r>
            <a:r>
              <a:rPr lang="et-EE" dirty="0" err="1"/>
              <a:t>nõustujate</a:t>
            </a:r>
            <a:r>
              <a:rPr lang="et-EE" dirty="0"/>
              <a:t> osakaalud on eelmise aastaga võrreldes üsna samal tasemel.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266DCA-8CE5-7C42-A560-D250391C5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Mobiiltelefoni</a:t>
            </a:r>
            <a:r>
              <a:rPr lang="en-GB"/>
              <a:t> </a:t>
            </a:r>
            <a:r>
              <a:rPr lang="en-GB" err="1"/>
              <a:t>kasutamine</a:t>
            </a:r>
            <a:r>
              <a:rPr lang="en-GB"/>
              <a:t> </a:t>
            </a:r>
            <a:r>
              <a:rPr lang="en-GB" err="1"/>
              <a:t>sõiduki</a:t>
            </a:r>
            <a:r>
              <a:rPr lang="en-GB"/>
              <a:t> </a:t>
            </a:r>
            <a:r>
              <a:rPr lang="en-GB" err="1"/>
              <a:t>juhtimise</a:t>
            </a:r>
            <a:r>
              <a:rPr lang="en-GB"/>
              <a:t> </a:t>
            </a:r>
            <a:r>
              <a:rPr lang="en-GB" err="1"/>
              <a:t>ajal</a:t>
            </a:r>
            <a:endParaRPr lang="en-GB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30362B48-1DA0-254B-B4E9-78780328485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Tajutav</a:t>
            </a:r>
            <a:r>
              <a:rPr lang="en-GB" dirty="0"/>
              <a:t> </a:t>
            </a:r>
            <a:r>
              <a:rPr lang="en-GB" dirty="0" err="1"/>
              <a:t>sotsiaalne</a:t>
            </a:r>
            <a:r>
              <a:rPr lang="en-GB" dirty="0"/>
              <a:t> </a:t>
            </a:r>
            <a:r>
              <a:rPr lang="en-GB" dirty="0" err="1"/>
              <a:t>surve</a:t>
            </a:r>
            <a:r>
              <a:rPr lang="en-GB" dirty="0"/>
              <a:t> </a:t>
            </a:r>
            <a:r>
              <a:rPr lang="en-GB" dirty="0" err="1"/>
              <a:t>mobiiltelefoni</a:t>
            </a:r>
            <a:r>
              <a:rPr lang="en-GB" dirty="0"/>
              <a:t> </a:t>
            </a:r>
            <a:r>
              <a:rPr lang="en-GB" dirty="0" err="1"/>
              <a:t>kasutamise</a:t>
            </a:r>
            <a:r>
              <a:rPr lang="en-GB" dirty="0"/>
              <a:t> </a:t>
            </a:r>
            <a:r>
              <a:rPr lang="en-GB" dirty="0" err="1"/>
              <a:t>osas</a:t>
            </a:r>
            <a:r>
              <a:rPr lang="en-GB" dirty="0"/>
              <a:t> </a:t>
            </a:r>
            <a:r>
              <a:rPr lang="en-GB" dirty="0" err="1"/>
              <a:t>sõiduki</a:t>
            </a:r>
            <a:r>
              <a:rPr lang="en-GB" dirty="0"/>
              <a:t> </a:t>
            </a:r>
            <a:r>
              <a:rPr lang="en-GB" dirty="0" err="1"/>
              <a:t>juhtimise</a:t>
            </a:r>
            <a:r>
              <a:rPr lang="en-GB" dirty="0"/>
              <a:t> </a:t>
            </a:r>
            <a:r>
              <a:rPr lang="en-GB" dirty="0" err="1"/>
              <a:t>ajal</a:t>
            </a:r>
            <a:r>
              <a:rPr lang="en-GB" dirty="0"/>
              <a:t> (Slaid 27)</a:t>
            </a:r>
          </a:p>
        </p:txBody>
      </p:sp>
    </p:spTree>
    <p:extLst>
      <p:ext uri="{BB962C8B-B14F-4D97-AF65-F5344CB8AC3E}">
        <p14:creationId xmlns:p14="http://schemas.microsoft.com/office/powerpoint/2010/main" val="23876317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75BE3-4308-1F4C-B065-484A126B3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Mobiiltelefoni</a:t>
            </a:r>
            <a:r>
              <a:rPr lang="en-GB"/>
              <a:t> </a:t>
            </a:r>
            <a:r>
              <a:rPr lang="en-GB" err="1"/>
              <a:t>kasutamine</a:t>
            </a:r>
            <a:r>
              <a:rPr lang="en-GB"/>
              <a:t> </a:t>
            </a:r>
            <a:r>
              <a:rPr lang="en-GB" err="1"/>
              <a:t>sõiduki</a:t>
            </a:r>
            <a:r>
              <a:rPr lang="en-GB"/>
              <a:t> </a:t>
            </a:r>
            <a:r>
              <a:rPr lang="en-GB" err="1"/>
              <a:t>juhtimise</a:t>
            </a:r>
            <a:r>
              <a:rPr lang="en-GB"/>
              <a:t> </a:t>
            </a:r>
            <a:r>
              <a:rPr lang="en-GB" err="1"/>
              <a:t>ajal</a:t>
            </a:r>
            <a:endParaRPr lang="en-GB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A12B479-32C1-624E-AC1E-80899A8E50C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GB" err="1"/>
              <a:t>Tajutav</a:t>
            </a:r>
            <a:r>
              <a:rPr lang="en-GB"/>
              <a:t> </a:t>
            </a:r>
            <a:r>
              <a:rPr lang="en-GB" err="1"/>
              <a:t>sotsiaalne</a:t>
            </a:r>
            <a:r>
              <a:rPr lang="en-GB"/>
              <a:t> </a:t>
            </a:r>
            <a:r>
              <a:rPr lang="en-GB" err="1"/>
              <a:t>surve</a:t>
            </a:r>
            <a:r>
              <a:rPr lang="en-GB"/>
              <a:t> </a:t>
            </a:r>
            <a:r>
              <a:rPr lang="en-GB" err="1"/>
              <a:t>mobiiltelefoni</a:t>
            </a:r>
            <a:r>
              <a:rPr lang="en-GB"/>
              <a:t> </a:t>
            </a:r>
            <a:r>
              <a:rPr lang="en-GB" err="1"/>
              <a:t>kasutamise</a:t>
            </a:r>
            <a:r>
              <a:rPr lang="en-GB"/>
              <a:t> </a:t>
            </a:r>
            <a:r>
              <a:rPr lang="en-GB" err="1"/>
              <a:t>osas</a:t>
            </a:r>
            <a:r>
              <a:rPr lang="en-GB"/>
              <a:t> </a:t>
            </a:r>
            <a:r>
              <a:rPr lang="en-GB" err="1"/>
              <a:t>sõiduki</a:t>
            </a:r>
            <a:r>
              <a:rPr lang="en-GB"/>
              <a:t> </a:t>
            </a:r>
            <a:r>
              <a:rPr lang="en-GB" err="1"/>
              <a:t>juhtimise</a:t>
            </a:r>
            <a:r>
              <a:rPr lang="en-GB"/>
              <a:t> </a:t>
            </a:r>
            <a:r>
              <a:rPr lang="en-GB" err="1"/>
              <a:t>ajal</a:t>
            </a:r>
            <a:r>
              <a:rPr lang="en-GB"/>
              <a:t>, %</a:t>
            </a:r>
          </a:p>
        </p:txBody>
      </p:sp>
      <p:pic>
        <p:nvPicPr>
          <p:cNvPr id="6" name="Sisu kohatäide 5">
            <a:extLst>
              <a:ext uri="{FF2B5EF4-FFF2-40B4-BE49-F238E27FC236}">
                <a16:creationId xmlns:a16="http://schemas.microsoft.com/office/drawing/2014/main" id="{5D9FEDDF-A080-4A67-AC6B-372FF070035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01750" y="1754035"/>
            <a:ext cx="10052050" cy="437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8759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1E82470-F081-0048-A9B7-2123FC128D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02488" y="1751447"/>
            <a:ext cx="10051312" cy="4885901"/>
          </a:xfrm>
        </p:spPr>
        <p:txBody>
          <a:bodyPr>
            <a:normAutofit/>
          </a:bodyPr>
          <a:lstStyle/>
          <a:p>
            <a:r>
              <a:rPr lang="et-EE" dirty="0"/>
              <a:t>Iga sõiduki juhtimise ajal telefoni kasutamise tõttu liiklusohtlikku olukorda sattunud sõidukijuht nimetas keskmiselt 2 erinevat ohuolukorda (Slaid 29).</a:t>
            </a:r>
          </a:p>
          <a:p>
            <a:r>
              <a:rPr lang="et-EE" dirty="0"/>
              <a:t>Levinuimaks liiklusohtliku olukorra tekitajaks mobiiltelefoni kasutamisel sõiduki juhtimise ajal on olnud </a:t>
            </a:r>
            <a:r>
              <a:rPr lang="et-EE" dirty="0">
                <a:solidFill>
                  <a:schemeClr val="accent1"/>
                </a:solidFill>
              </a:rPr>
              <a:t>hetkeline tähelepanu hajumine liikluselt </a:t>
            </a:r>
            <a:r>
              <a:rPr lang="et-EE" dirty="0"/>
              <a:t>(62%) kui ka </a:t>
            </a:r>
            <a:r>
              <a:rPr lang="et-EE" dirty="0">
                <a:solidFill>
                  <a:schemeClr val="accent1"/>
                </a:solidFill>
              </a:rPr>
              <a:t>sõidurajalt kõrvale kaldumine</a:t>
            </a:r>
            <a:r>
              <a:rPr lang="et-EE" dirty="0"/>
              <a:t>, </a:t>
            </a:r>
            <a:r>
              <a:rPr lang="et-EE" dirty="0" err="1">
                <a:solidFill>
                  <a:schemeClr val="accent1"/>
                </a:solidFill>
              </a:rPr>
              <a:t>äkkpidurdus</a:t>
            </a:r>
            <a:r>
              <a:rPr lang="et-EE" dirty="0">
                <a:solidFill>
                  <a:schemeClr val="accent1"/>
                </a:solidFill>
              </a:rPr>
              <a:t> ja sõidukiiruse märkamatu muutus </a:t>
            </a:r>
            <a:r>
              <a:rPr lang="et-EE" dirty="0"/>
              <a:t>(kõik 32%).</a:t>
            </a:r>
          </a:p>
          <a:p>
            <a:r>
              <a:rPr lang="et-EE" dirty="0"/>
              <a:t>Mobiiltelefoni kasutamisest tingitud ohtliku olukorrana mainis 23%</a:t>
            </a:r>
            <a:r>
              <a:rPr lang="et-EE" dirty="0">
                <a:solidFill>
                  <a:schemeClr val="accent1"/>
                </a:solidFill>
              </a:rPr>
              <a:t> eksimist</a:t>
            </a:r>
            <a:r>
              <a:rPr lang="et-EE" dirty="0"/>
              <a:t>. Muid olukordi on esinenud oluliselt vähem. </a:t>
            </a:r>
          </a:p>
          <a:p>
            <a:r>
              <a:rPr lang="et-EE" dirty="0"/>
              <a:t>Võrreldes varasemate uuringutega on liiklusohtlik olukord tingitud harvemini sõiduki sõidurajalt kõrvale kaldumisega (-7%)</a:t>
            </a:r>
          </a:p>
          <a:p>
            <a:endParaRPr lang="et-EE" dirty="0"/>
          </a:p>
          <a:p>
            <a:r>
              <a:rPr lang="et-EE" dirty="0"/>
              <a:t>Iga sõiduki juhtimise ajal telefoni kasutamise tõttu liiklusohtlikku olukorda sattunud sõidukijuht nimetas keskmiselt 1,6 erinevat viisi, kuidas ta sel hetkel telefoni kasutas (Slaid 29).</a:t>
            </a:r>
          </a:p>
          <a:p>
            <a:r>
              <a:rPr lang="et-EE" dirty="0"/>
              <a:t>Valdavalt on sõiduki juhtimise ajal liiklusohtlikku olukorda sattutud </a:t>
            </a:r>
            <a:r>
              <a:rPr lang="et-EE" dirty="0">
                <a:solidFill>
                  <a:schemeClr val="accent1"/>
                </a:solidFill>
              </a:rPr>
              <a:t>navigaatori vaatamise, telefoniga rääkimise, helistamise ja kõne vastuvõtmise pärast, </a:t>
            </a:r>
            <a:r>
              <a:rPr lang="et-EE" dirty="0"/>
              <a:t>muid tegevusi nimetati juba vähesemate vastajate poolt.</a:t>
            </a:r>
          </a:p>
          <a:p>
            <a:r>
              <a:rPr lang="et-EE" dirty="0"/>
              <a:t>Aastatega on sagenenud telefoni sirvimise ja sõnumite või sotsiaalmeedia postituste tegemisest tingitud liiklusohtlikud olukorrad.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266DCA-8CE5-7C42-A560-D250391C5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Mobiiltelefoni</a:t>
            </a:r>
            <a:r>
              <a:rPr lang="en-GB" dirty="0"/>
              <a:t> </a:t>
            </a:r>
            <a:r>
              <a:rPr lang="en-GB" dirty="0" err="1"/>
              <a:t>kasutamine</a:t>
            </a:r>
            <a:r>
              <a:rPr lang="en-GB" dirty="0"/>
              <a:t> </a:t>
            </a:r>
            <a:r>
              <a:rPr lang="en-GB" dirty="0" err="1"/>
              <a:t>sõiduki</a:t>
            </a:r>
            <a:r>
              <a:rPr lang="en-GB" dirty="0"/>
              <a:t> </a:t>
            </a:r>
            <a:r>
              <a:rPr lang="en-GB" dirty="0" err="1"/>
              <a:t>juhtimise</a:t>
            </a:r>
            <a:r>
              <a:rPr lang="en-GB" dirty="0"/>
              <a:t> </a:t>
            </a:r>
            <a:r>
              <a:rPr lang="en-GB" dirty="0" err="1"/>
              <a:t>ajal</a:t>
            </a:r>
            <a:endParaRPr lang="en-GB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30362B48-1DA0-254B-B4E9-78780328485D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1302488" y="940987"/>
            <a:ext cx="10051312" cy="714392"/>
          </a:xfrm>
        </p:spPr>
        <p:txBody>
          <a:bodyPr>
            <a:normAutofit/>
          </a:bodyPr>
          <a:lstStyle/>
          <a:p>
            <a:r>
              <a:rPr lang="en-GB" dirty="0" err="1"/>
              <a:t>Liiklusohtlikkesse</a:t>
            </a:r>
            <a:r>
              <a:rPr lang="en-GB" dirty="0"/>
              <a:t> </a:t>
            </a:r>
            <a:r>
              <a:rPr lang="en-GB" dirty="0" err="1"/>
              <a:t>olukordadesse</a:t>
            </a:r>
            <a:r>
              <a:rPr lang="en-GB" dirty="0"/>
              <a:t> </a:t>
            </a:r>
            <a:r>
              <a:rPr lang="en-GB" dirty="0" err="1"/>
              <a:t>sattumine</a:t>
            </a:r>
            <a:r>
              <a:rPr lang="en-GB" dirty="0"/>
              <a:t> </a:t>
            </a:r>
            <a:r>
              <a:rPr lang="en-GB" dirty="0" err="1"/>
              <a:t>sõidukit</a:t>
            </a:r>
            <a:r>
              <a:rPr lang="en-GB" dirty="0"/>
              <a:t> </a:t>
            </a:r>
            <a:r>
              <a:rPr lang="en-GB" dirty="0" err="1"/>
              <a:t>juhtides</a:t>
            </a:r>
            <a:r>
              <a:rPr lang="en-GB" dirty="0"/>
              <a:t> </a:t>
            </a:r>
            <a:r>
              <a:rPr lang="en-GB" dirty="0" err="1"/>
              <a:t>mobiiltelefoni</a:t>
            </a:r>
            <a:r>
              <a:rPr lang="en-GB" dirty="0"/>
              <a:t> </a:t>
            </a:r>
            <a:r>
              <a:rPr lang="en-GB" dirty="0" err="1"/>
              <a:t>kasutamise</a:t>
            </a:r>
            <a:r>
              <a:rPr lang="en-GB" dirty="0"/>
              <a:t> </a:t>
            </a:r>
            <a:r>
              <a:rPr lang="en-GB" dirty="0" err="1"/>
              <a:t>tõttu</a:t>
            </a:r>
            <a:r>
              <a:rPr lang="en-GB" dirty="0"/>
              <a:t> </a:t>
            </a:r>
          </a:p>
          <a:p>
            <a:r>
              <a:rPr lang="en-GB" dirty="0"/>
              <a:t>(</a:t>
            </a:r>
            <a:r>
              <a:rPr lang="en-GB" dirty="0" err="1"/>
              <a:t>Slaidid</a:t>
            </a:r>
            <a:r>
              <a:rPr lang="en-GB" dirty="0"/>
              <a:t> 29-30)</a:t>
            </a:r>
          </a:p>
        </p:txBody>
      </p:sp>
    </p:spTree>
    <p:extLst>
      <p:ext uri="{BB962C8B-B14F-4D97-AF65-F5344CB8AC3E}">
        <p14:creationId xmlns:p14="http://schemas.microsoft.com/office/powerpoint/2010/main" val="1053358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75BE3-4308-1F4C-B065-484A126B3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Mobiiltelefoni</a:t>
            </a:r>
            <a:r>
              <a:rPr lang="en-GB"/>
              <a:t> </a:t>
            </a:r>
            <a:r>
              <a:rPr lang="en-GB" err="1"/>
              <a:t>kasutamine</a:t>
            </a:r>
            <a:r>
              <a:rPr lang="en-GB"/>
              <a:t> </a:t>
            </a:r>
            <a:r>
              <a:rPr lang="en-GB" err="1"/>
              <a:t>sõiduki</a:t>
            </a:r>
            <a:r>
              <a:rPr lang="en-GB"/>
              <a:t> </a:t>
            </a:r>
            <a:r>
              <a:rPr lang="en-GB" err="1"/>
              <a:t>juhtimise</a:t>
            </a:r>
            <a:r>
              <a:rPr lang="en-GB"/>
              <a:t> </a:t>
            </a:r>
            <a:r>
              <a:rPr lang="en-GB" err="1"/>
              <a:t>ajal</a:t>
            </a:r>
            <a:endParaRPr lang="en-GB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A12B479-32C1-624E-AC1E-80899A8E50C5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1302488" y="940986"/>
            <a:ext cx="10051312" cy="682861"/>
          </a:xfrm>
        </p:spPr>
        <p:txBody>
          <a:bodyPr>
            <a:normAutofit/>
          </a:bodyPr>
          <a:lstStyle/>
          <a:p>
            <a:r>
              <a:rPr lang="en-GB" dirty="0" err="1"/>
              <a:t>Liiklusohtlikkesse</a:t>
            </a:r>
            <a:r>
              <a:rPr lang="en-GB" dirty="0"/>
              <a:t> </a:t>
            </a:r>
            <a:r>
              <a:rPr lang="en-GB" dirty="0" err="1"/>
              <a:t>olukordadesse</a:t>
            </a:r>
            <a:r>
              <a:rPr lang="en-GB" dirty="0"/>
              <a:t> </a:t>
            </a:r>
            <a:r>
              <a:rPr lang="en-GB" dirty="0" err="1"/>
              <a:t>sattumine</a:t>
            </a:r>
            <a:r>
              <a:rPr lang="en-GB" dirty="0"/>
              <a:t> </a:t>
            </a:r>
            <a:r>
              <a:rPr lang="en-GB" dirty="0" err="1"/>
              <a:t>sõidukit</a:t>
            </a:r>
            <a:r>
              <a:rPr lang="en-GB" dirty="0"/>
              <a:t> </a:t>
            </a:r>
            <a:r>
              <a:rPr lang="en-GB" dirty="0" err="1"/>
              <a:t>juhtides</a:t>
            </a:r>
            <a:r>
              <a:rPr lang="en-GB" dirty="0"/>
              <a:t> </a:t>
            </a:r>
            <a:r>
              <a:rPr lang="en-GB" dirty="0" err="1"/>
              <a:t>mobiiltelefoni</a:t>
            </a:r>
            <a:r>
              <a:rPr lang="en-GB" dirty="0"/>
              <a:t> </a:t>
            </a:r>
            <a:r>
              <a:rPr lang="en-GB" dirty="0" err="1"/>
              <a:t>kasutamise</a:t>
            </a:r>
            <a:r>
              <a:rPr lang="en-GB" dirty="0"/>
              <a:t> </a:t>
            </a:r>
            <a:r>
              <a:rPr lang="en-GB" dirty="0" err="1"/>
              <a:t>tõttu</a:t>
            </a:r>
            <a:endParaRPr lang="en-GB" dirty="0"/>
          </a:p>
        </p:txBody>
      </p:sp>
      <p:pic>
        <p:nvPicPr>
          <p:cNvPr id="11" name="Sisu kohatäide 10">
            <a:extLst>
              <a:ext uri="{FF2B5EF4-FFF2-40B4-BE49-F238E27FC236}">
                <a16:creationId xmlns:a16="http://schemas.microsoft.com/office/drawing/2014/main" id="{63CBCAC0-A52A-44BA-B8DD-E1346272DEBB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6494665" y="1500103"/>
            <a:ext cx="4858933" cy="4883319"/>
          </a:xfrm>
          <a:prstGeom prst="rect">
            <a:avLst/>
          </a:prstGeom>
        </p:spPr>
      </p:pic>
      <p:pic>
        <p:nvPicPr>
          <p:cNvPr id="17" name="Sisu kohatäide 16">
            <a:extLst>
              <a:ext uri="{FF2B5EF4-FFF2-40B4-BE49-F238E27FC236}">
                <a16:creationId xmlns:a16="http://schemas.microsoft.com/office/drawing/2014/main" id="{7A9479C4-8B7D-4803-B187-D51C7D5A1FA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302746" y="1500103"/>
            <a:ext cx="4858933" cy="488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105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B365942-B2C3-6242-8EAC-D7B65DE55F1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t-EE" dirty="0">
                <a:solidFill>
                  <a:schemeClr val="accent1"/>
                </a:solidFill>
              </a:rPr>
              <a:t>METOODIKA</a:t>
            </a:r>
            <a:endParaRPr lang="et-EE" dirty="0"/>
          </a:p>
          <a:p>
            <a:r>
              <a:rPr lang="et-EE" dirty="0" err="1"/>
              <a:t>Üldkogum</a:t>
            </a:r>
            <a:r>
              <a:rPr lang="et-EE" dirty="0"/>
              <a:t>: üle 15-aastane Eesti elanikkond, 1 102 616 elanikku (2019. aasta ESA andemetel) </a:t>
            </a:r>
          </a:p>
          <a:p>
            <a:r>
              <a:rPr lang="et-EE" dirty="0"/>
              <a:t>Meetod: veebipaneel</a:t>
            </a:r>
          </a:p>
          <a:p>
            <a:r>
              <a:rPr lang="et-EE" dirty="0"/>
              <a:t>Valimi koostamine: kasutati </a:t>
            </a:r>
            <a:r>
              <a:rPr lang="et-EE" dirty="0" err="1"/>
              <a:t>üldkogumi</a:t>
            </a:r>
            <a:r>
              <a:rPr lang="et-EE" dirty="0"/>
              <a:t> proportsionaalset mudelit, hiljem tulemused kaaluti </a:t>
            </a:r>
            <a:r>
              <a:rPr lang="et-EE" dirty="0" err="1"/>
              <a:t>üldkogumile</a:t>
            </a:r>
            <a:r>
              <a:rPr lang="et-EE" dirty="0"/>
              <a:t> vastavaks soo, vanuse, rahvuse, piirkonnaja asulatüübi järgi. </a:t>
            </a:r>
          </a:p>
          <a:p>
            <a:r>
              <a:rPr lang="et-EE" dirty="0"/>
              <a:t>Planeeritud ja tegelik valim: 1000 ja 1003</a:t>
            </a:r>
          </a:p>
          <a:p>
            <a:r>
              <a:rPr lang="et-EE" dirty="0"/>
              <a:t>Valimiviga: 1000 vastaja puhul ±3,1%, väiksemate gruppide vaatlemisel võib viga olla suurem</a:t>
            </a:r>
          </a:p>
          <a:p>
            <a:r>
              <a:rPr lang="et-EE" dirty="0"/>
              <a:t>Läbiviimise aeg: 28. märts – 4. aprill 2022</a:t>
            </a:r>
          </a:p>
          <a:p>
            <a:r>
              <a:rPr lang="et-EE" dirty="0"/>
              <a:t>Küsitluse pikkus: ca 12 minutit</a:t>
            </a:r>
          </a:p>
          <a:p>
            <a:pPr marL="0" indent="0">
              <a:buNone/>
            </a:pPr>
            <a:endParaRPr lang="et-EE" dirty="0"/>
          </a:p>
          <a:p>
            <a:pPr marL="0" indent="0">
              <a:buNone/>
            </a:pPr>
            <a:r>
              <a:rPr lang="et-EE" dirty="0">
                <a:solidFill>
                  <a:schemeClr val="accent1"/>
                </a:solidFill>
              </a:rPr>
              <a:t>VASTUTAJAD</a:t>
            </a:r>
            <a:endParaRPr lang="et-EE" dirty="0"/>
          </a:p>
          <a:p>
            <a:r>
              <a:rPr lang="et-EE" dirty="0"/>
              <a:t>Tellijapoolne kontaktisik			Raul </a:t>
            </a:r>
            <a:r>
              <a:rPr lang="et-EE" dirty="0" err="1"/>
              <a:t>Rom</a:t>
            </a:r>
            <a:endParaRPr lang="et-EE" dirty="0"/>
          </a:p>
          <a:p>
            <a:r>
              <a:rPr lang="et-EE" dirty="0"/>
              <a:t>Uuringu projektijuht ja aruande koostamine		Liis Grünberg</a:t>
            </a:r>
          </a:p>
          <a:p>
            <a:r>
              <a:rPr lang="et-EE" dirty="0"/>
              <a:t>Valim, ankeedi programmeerimine 		Kristel </a:t>
            </a:r>
            <a:r>
              <a:rPr lang="et-EE" dirty="0" err="1"/>
              <a:t>Merusk</a:t>
            </a:r>
            <a:endParaRPr lang="et-EE" dirty="0"/>
          </a:p>
          <a:p>
            <a:r>
              <a:rPr lang="et-EE" dirty="0"/>
              <a:t>Andmetöötlus			  	</a:t>
            </a:r>
            <a:r>
              <a:rPr lang="et-EE" dirty="0" err="1"/>
              <a:t>Reijo</a:t>
            </a:r>
            <a:r>
              <a:rPr lang="et-EE" dirty="0"/>
              <a:t> Pohl, </a:t>
            </a:r>
            <a:r>
              <a:rPr lang="et-EE" dirty="0" err="1"/>
              <a:t>Olha</a:t>
            </a:r>
            <a:r>
              <a:rPr lang="et-EE" dirty="0"/>
              <a:t> </a:t>
            </a:r>
            <a:r>
              <a:rPr lang="et-EE" dirty="0" err="1"/>
              <a:t>Lysa</a:t>
            </a:r>
            <a:endParaRPr lang="et-EE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dirty="0"/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7D0BDCE-934C-8244-91CB-81CEF3A56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Uuringu</a:t>
            </a:r>
            <a:r>
              <a:rPr lang="en-GB"/>
              <a:t> </a:t>
            </a:r>
            <a:r>
              <a:rPr lang="en-GB" err="1"/>
              <a:t>metoodika</a:t>
            </a:r>
            <a:r>
              <a:rPr lang="en-GB"/>
              <a:t> </a:t>
            </a:r>
            <a:r>
              <a:rPr lang="en-GB" err="1"/>
              <a:t>ja</a:t>
            </a:r>
            <a:r>
              <a:rPr lang="en-GB"/>
              <a:t> </a:t>
            </a:r>
            <a:r>
              <a:rPr lang="en-GB" err="1"/>
              <a:t>vastutajad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15882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75BE3-4308-1F4C-B065-484A126B3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Mobiiltelefoni</a:t>
            </a:r>
            <a:r>
              <a:rPr lang="en-GB"/>
              <a:t> </a:t>
            </a:r>
            <a:r>
              <a:rPr lang="en-GB" err="1"/>
              <a:t>kasutamine</a:t>
            </a:r>
            <a:r>
              <a:rPr lang="en-GB"/>
              <a:t> </a:t>
            </a:r>
            <a:r>
              <a:rPr lang="en-GB" err="1"/>
              <a:t>sõiduki</a:t>
            </a:r>
            <a:r>
              <a:rPr lang="en-GB"/>
              <a:t> </a:t>
            </a:r>
            <a:r>
              <a:rPr lang="en-GB" err="1"/>
              <a:t>juhtimise</a:t>
            </a:r>
            <a:r>
              <a:rPr lang="en-GB"/>
              <a:t> </a:t>
            </a:r>
            <a:r>
              <a:rPr lang="en-GB" err="1"/>
              <a:t>ajal</a:t>
            </a:r>
            <a:endParaRPr lang="en-GB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A12B479-32C1-624E-AC1E-80899A8E50C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Liiklusohtlikesse</a:t>
            </a:r>
            <a:r>
              <a:rPr lang="en-GB" dirty="0"/>
              <a:t> </a:t>
            </a:r>
            <a:r>
              <a:rPr lang="en-GB" dirty="0" err="1"/>
              <a:t>olukordadesse</a:t>
            </a:r>
            <a:r>
              <a:rPr lang="en-GB" dirty="0"/>
              <a:t> </a:t>
            </a:r>
            <a:r>
              <a:rPr lang="en-GB" dirty="0" err="1"/>
              <a:t>sattumine</a:t>
            </a:r>
            <a:r>
              <a:rPr lang="en-GB" dirty="0"/>
              <a:t> </a:t>
            </a:r>
            <a:r>
              <a:rPr lang="en-GB" dirty="0" err="1"/>
              <a:t>kaassõitjana</a:t>
            </a:r>
            <a:r>
              <a:rPr lang="en-GB" dirty="0"/>
              <a:t> </a:t>
            </a:r>
            <a:r>
              <a:rPr lang="en-GB" dirty="0" err="1"/>
              <a:t>sõidukijuhi</a:t>
            </a:r>
            <a:r>
              <a:rPr lang="en-GB" dirty="0"/>
              <a:t> </a:t>
            </a:r>
            <a:r>
              <a:rPr lang="en-GB" dirty="0" err="1"/>
              <a:t>mobiiltelefoni</a:t>
            </a:r>
            <a:r>
              <a:rPr lang="en-GB" dirty="0"/>
              <a:t> </a:t>
            </a:r>
            <a:r>
              <a:rPr lang="en-GB" dirty="0" err="1"/>
              <a:t>kasutamise</a:t>
            </a:r>
            <a:r>
              <a:rPr lang="en-GB" dirty="0"/>
              <a:t> </a:t>
            </a:r>
            <a:r>
              <a:rPr lang="en-GB" dirty="0" err="1"/>
              <a:t>tõttu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AF39D-1980-3D40-A2E3-190F9D2D606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t-EE" dirty="0">
                <a:solidFill>
                  <a:schemeClr val="accent1"/>
                </a:solidFill>
              </a:rPr>
              <a:t>Liiklusohtlikkesse olukordadesse on sattunud kaassõitjana sõidukijuhi mobiiltelefoni kasutamise tõttu 16% Eesti üle 14-aastast elanikku, s.o 180 ± 25 tuhat inimest.</a:t>
            </a:r>
            <a:r>
              <a:rPr lang="et-EE" dirty="0"/>
              <a:t> </a:t>
            </a:r>
          </a:p>
          <a:p>
            <a:r>
              <a:rPr lang="et-EE" dirty="0"/>
              <a:t>Levinumateks liiklusohtlikeks olukordadeks on olnud sõidurajalt kõrvale kaldumine, teeotsast mööda sõitmine  ja </a:t>
            </a:r>
            <a:r>
              <a:rPr lang="et-EE" dirty="0" err="1"/>
              <a:t>äkkpidurdus</a:t>
            </a:r>
            <a:r>
              <a:rPr lang="et-EE" dirty="0"/>
              <a:t> (kõiki nimetati 7% poolt).</a:t>
            </a:r>
          </a:p>
          <a:p>
            <a:r>
              <a:rPr lang="et-EE" dirty="0"/>
              <a:t>Liiklusõnnetusse on kaassõitjana sattunud 0,7% Eesti üle 14-aastast elanikku, s.o kuni 7 500 inimest.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lt 3">
            <a:extLst>
              <a:ext uri="{FF2B5EF4-FFF2-40B4-BE49-F238E27FC236}">
                <a16:creationId xmlns:a16="http://schemas.microsoft.com/office/drawing/2014/main" id="{B67DECE7-9ACF-4EB8-92EA-A5FBB2AE07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163" y="3941762"/>
            <a:ext cx="4852837" cy="2231329"/>
          </a:xfrm>
          <a:prstGeom prst="rect">
            <a:avLst/>
          </a:prstGeom>
        </p:spPr>
      </p:pic>
      <p:pic>
        <p:nvPicPr>
          <p:cNvPr id="12" name="Sisu kohatäide 11">
            <a:extLst>
              <a:ext uri="{FF2B5EF4-FFF2-40B4-BE49-F238E27FC236}">
                <a16:creationId xmlns:a16="http://schemas.microsoft.com/office/drawing/2014/main" id="{DE08BA53-6CDA-4370-9ADA-607D46358F29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3"/>
          <a:stretch>
            <a:fillRect/>
          </a:stretch>
        </p:blipFill>
        <p:spPr>
          <a:xfrm>
            <a:off x="6494665" y="1500103"/>
            <a:ext cx="4858933" cy="488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3534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89BD6-1019-B54C-8125-6E00C8C9EF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5315" y="3355192"/>
            <a:ext cx="9051380" cy="861238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Sõiduki</a:t>
            </a:r>
            <a:r>
              <a:rPr lang="en-GB" dirty="0"/>
              <a:t> </a:t>
            </a:r>
            <a:r>
              <a:rPr lang="en-GB" dirty="0" err="1"/>
              <a:t>juhtimine</a:t>
            </a:r>
            <a:r>
              <a:rPr lang="en-GB" dirty="0"/>
              <a:t> </a:t>
            </a:r>
            <a:r>
              <a:rPr lang="en-GB" dirty="0" err="1"/>
              <a:t>väsimusseisundis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4349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F7E155-9B73-8943-AE6B-76A6271CEDB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t-EE" dirty="0">
                <a:solidFill>
                  <a:srgbClr val="A01E28"/>
                </a:solidFill>
              </a:rPr>
              <a:t>Viimase 12 kuu jooksul on väsimusseisundis sõidukit juhtinud 40% sõidukijuhtidest, s.o 276 </a:t>
            </a:r>
            <a:r>
              <a:rPr lang="et-EE" dirty="0">
                <a:solidFill>
                  <a:schemeClr val="accent1"/>
                </a:solidFill>
              </a:rPr>
              <a:t>± 27 tuhat </a:t>
            </a:r>
            <a:r>
              <a:rPr lang="et-EE" dirty="0">
                <a:solidFill>
                  <a:srgbClr val="A01E28"/>
                </a:solidFill>
              </a:rPr>
              <a:t>sõidukijuhti</a:t>
            </a:r>
            <a:r>
              <a:rPr lang="et-EE" dirty="0"/>
              <a:t>; see on 2% enam kui eelmisel aastal (Slaid 33).</a:t>
            </a:r>
          </a:p>
          <a:p>
            <a:r>
              <a:rPr lang="et-EE" dirty="0"/>
              <a:t>Väsimusseisundis on sõitnud sagedamini kuni 49-aastased ja töösõite tegevad (Slaid 33)  ja aastas üle 10 000 kilometraažiga juhid. </a:t>
            </a:r>
          </a:p>
          <a:p>
            <a:r>
              <a:rPr lang="et-EE" dirty="0"/>
              <a:t>Väsimusseisundis sõidukit juhtinud sõidukijuhid on juhtinud sõidukit peamiselt seetõttu, et </a:t>
            </a:r>
            <a:r>
              <a:rPr lang="et-EE" dirty="0">
                <a:solidFill>
                  <a:schemeClr val="accent1"/>
                </a:solidFill>
              </a:rPr>
              <a:t>nad ei tundnud sõitma asudes end väsinuna </a:t>
            </a:r>
            <a:r>
              <a:rPr lang="et-EE" dirty="0"/>
              <a:t>(31%; sagedamini eestlased) või </a:t>
            </a:r>
            <a:r>
              <a:rPr lang="et-EE" dirty="0">
                <a:solidFill>
                  <a:srgbClr val="A01E28"/>
                </a:solidFill>
              </a:rPr>
              <a:t>töö iseloom tingib </a:t>
            </a:r>
            <a:r>
              <a:rPr lang="et-EE" dirty="0"/>
              <a:t>(31%, sagedamini 50-64-aastased, muukeelsed, töösõite tegevad sõidukijuhid (34%)), neljandik on kiirustanud sihtkohta jõudmisega (Slaid 34).</a:t>
            </a:r>
          </a:p>
          <a:p>
            <a:r>
              <a:rPr lang="et-EE" dirty="0"/>
              <a:t>Kui väsimusseisundis sõitmise põhjendused on aja jooksul olnud samad, siis sel aastal põhjendati seda mõnevõrra vähem sellega, et ei tuntud end sõitma asudes väsinuna.</a:t>
            </a:r>
          </a:p>
          <a:p>
            <a:endParaRPr lang="et-EE" dirty="0"/>
          </a:p>
          <a:p>
            <a:r>
              <a:rPr lang="et-EE" dirty="0">
                <a:solidFill>
                  <a:srgbClr val="A01E28"/>
                </a:solidFill>
              </a:rPr>
              <a:t>Viimase 12 kuu jooksul on väsimusseisundi tõttu liiklusohtlikku olukorda sattunud 4% sõidukijuhtidest, s.o 26 </a:t>
            </a:r>
            <a:r>
              <a:rPr lang="et-EE" dirty="0">
                <a:solidFill>
                  <a:schemeClr val="accent1"/>
                </a:solidFill>
              </a:rPr>
              <a:t>± 10 tuhat </a:t>
            </a:r>
            <a:r>
              <a:rPr lang="et-EE" dirty="0">
                <a:solidFill>
                  <a:srgbClr val="A01E28"/>
                </a:solidFill>
              </a:rPr>
              <a:t>sõidukijuhti</a:t>
            </a:r>
            <a:r>
              <a:rPr lang="et-EE" dirty="0"/>
              <a:t>; see on pea sama kui eelmistel aastatel (Slaid 33).</a:t>
            </a:r>
          </a:p>
          <a:p>
            <a:r>
              <a:rPr lang="et-EE" dirty="0"/>
              <a:t>Peamine viis liiklusohtlikku olukorda sattumiseks on olnud, et sõiduk </a:t>
            </a:r>
            <a:r>
              <a:rPr lang="et-EE" dirty="0">
                <a:solidFill>
                  <a:srgbClr val="A01E28"/>
                </a:solidFill>
              </a:rPr>
              <a:t>kaldus sõidurajalt kõrvale</a:t>
            </a:r>
            <a:r>
              <a:rPr lang="et-EE" dirty="0"/>
              <a:t> (52%), seejärel, et </a:t>
            </a:r>
            <a:r>
              <a:rPr lang="et-EE" dirty="0">
                <a:solidFill>
                  <a:schemeClr val="accent1"/>
                </a:solidFill>
              </a:rPr>
              <a:t>ei mäletanud mõningast osa teekonnast </a:t>
            </a:r>
            <a:r>
              <a:rPr lang="et-EE" dirty="0"/>
              <a:t>või oli vaja teha </a:t>
            </a:r>
            <a:r>
              <a:rPr lang="et-EE" dirty="0" err="1">
                <a:solidFill>
                  <a:schemeClr val="accent1"/>
                </a:solidFill>
              </a:rPr>
              <a:t>äkkpidurdust</a:t>
            </a:r>
            <a:r>
              <a:rPr lang="et-EE" dirty="0">
                <a:solidFill>
                  <a:schemeClr val="accent1"/>
                </a:solidFill>
              </a:rPr>
              <a:t> </a:t>
            </a:r>
            <a:r>
              <a:rPr lang="et-EE" dirty="0"/>
              <a:t>(Slaid 34).</a:t>
            </a:r>
          </a:p>
          <a:p>
            <a:r>
              <a:rPr lang="et-EE" dirty="0"/>
              <a:t>Avariid ei ole väsimusseisundi tõttu teinud sel aastal ükski sõidukijuht.</a:t>
            </a:r>
          </a:p>
          <a:p>
            <a:endParaRPr lang="et-EE" dirty="0"/>
          </a:p>
          <a:p>
            <a:endParaRPr lang="et-EE" dirty="0"/>
          </a:p>
          <a:p>
            <a:endParaRPr lang="et-EE" dirty="0"/>
          </a:p>
          <a:p>
            <a:endParaRPr lang="et-E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C48763-9226-4844-8527-14ACB912C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Sõiduki juhtimine väsimusseisundis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FE99CED-3236-1643-9BA5-2D8DD24B89D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>
            <a:normAutofit/>
          </a:bodyPr>
          <a:lstStyle/>
          <a:p>
            <a:r>
              <a:rPr lang="et-EE" dirty="0"/>
              <a:t>Sõiduki juhtimine väsimusseisundis (Slaidid 33-34) </a:t>
            </a:r>
          </a:p>
        </p:txBody>
      </p:sp>
    </p:spTree>
    <p:extLst>
      <p:ext uri="{BB962C8B-B14F-4D97-AF65-F5344CB8AC3E}">
        <p14:creationId xmlns:p14="http://schemas.microsoft.com/office/powerpoint/2010/main" val="1170536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Sisu kohatäide 20">
            <a:extLst>
              <a:ext uri="{FF2B5EF4-FFF2-40B4-BE49-F238E27FC236}">
                <a16:creationId xmlns:a16="http://schemas.microsoft.com/office/drawing/2014/main" id="{4CA9E6E3-3E68-4802-BC04-F49961622DF0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6528196" y="1542778"/>
            <a:ext cx="4791871" cy="47979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C48763-9226-4844-8527-14ACB912C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Sõiduki juhtimine väsimusseisundis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FE99CED-3236-1643-9BA5-2D8DD24B89D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dirty="0"/>
              <a:t>Sõiduki juhtimine väsimusseisundis ja liiklusohtlikku olukorda sattumine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F13523-D076-2043-AD5B-2AE8E884590D}"/>
              </a:ext>
            </a:extLst>
          </p:cNvPr>
          <p:cNvCxnSpPr/>
          <p:nvPr/>
        </p:nvCxnSpPr>
        <p:spPr>
          <a:xfrm>
            <a:off x="8362647" y="2112469"/>
            <a:ext cx="0" cy="4272456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48EE838-F389-1946-BED4-1667DA4368B6}"/>
              </a:ext>
            </a:extLst>
          </p:cNvPr>
          <p:cNvCxnSpPr/>
          <p:nvPr/>
        </p:nvCxnSpPr>
        <p:spPr>
          <a:xfrm>
            <a:off x="9730189" y="2121994"/>
            <a:ext cx="0" cy="4272456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FACBF6C-6C2B-4243-BCCE-B12B056AD1ED}"/>
              </a:ext>
            </a:extLst>
          </p:cNvPr>
          <p:cNvSpPr/>
          <p:nvPr/>
        </p:nvSpPr>
        <p:spPr>
          <a:xfrm>
            <a:off x="8547408" y="2931366"/>
            <a:ext cx="568850" cy="463226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C9AD2A47-339D-FA41-A9D5-4178D149DAD1}"/>
              </a:ext>
            </a:extLst>
          </p:cNvPr>
          <p:cNvSpPr/>
          <p:nvPr/>
        </p:nvSpPr>
        <p:spPr>
          <a:xfrm>
            <a:off x="8532078" y="5904234"/>
            <a:ext cx="238125" cy="173831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15" name="Sisu kohatäide 14">
            <a:extLst>
              <a:ext uri="{FF2B5EF4-FFF2-40B4-BE49-F238E27FC236}">
                <a16:creationId xmlns:a16="http://schemas.microsoft.com/office/drawing/2014/main" id="{304649DA-DC3B-4557-955D-7BC17BD9E03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302746" y="1500103"/>
            <a:ext cx="4858933" cy="488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5512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48763-9226-4844-8527-14ACB912C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Sõiduki juhtimine väsimusseisundis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FE99CED-3236-1643-9BA5-2D8DD24B89D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dirty="0"/>
              <a:t>Väsimusseisundis sõiduki juhtimise ja liiklusohtlikku olukorda sattumise põhjused</a:t>
            </a:r>
          </a:p>
        </p:txBody>
      </p:sp>
      <p:graphicFrame>
        <p:nvGraphicFramePr>
          <p:cNvPr id="10" name="Content Placeholder 10">
            <a:extLst>
              <a:ext uri="{FF2B5EF4-FFF2-40B4-BE49-F238E27FC236}">
                <a16:creationId xmlns:a16="http://schemas.microsoft.com/office/drawing/2014/main" id="{60C00284-2AE9-A942-8A55-F2AE9B3E379D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92158832"/>
              </p:ext>
            </p:extLst>
          </p:nvPr>
        </p:nvGraphicFramePr>
        <p:xfrm>
          <a:off x="1301750" y="1498600"/>
          <a:ext cx="4860925" cy="4886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5" name="Sisu kohatäide 14">
            <a:extLst>
              <a:ext uri="{FF2B5EF4-FFF2-40B4-BE49-F238E27FC236}">
                <a16:creationId xmlns:a16="http://schemas.microsoft.com/office/drawing/2014/main" id="{6830CD91-0D42-4996-A9CB-93DE9EF563C0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3"/>
          <a:stretch>
            <a:fillRect/>
          </a:stretch>
        </p:blipFill>
        <p:spPr>
          <a:xfrm>
            <a:off x="6494665" y="1500103"/>
            <a:ext cx="4858933" cy="488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2680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89BD6-1019-B54C-8125-6E00C8C9EF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0957" y="3755493"/>
            <a:ext cx="9051380" cy="861238"/>
          </a:xfrm>
        </p:spPr>
        <p:txBody>
          <a:bodyPr>
            <a:normAutofit fontScale="90000"/>
          </a:bodyPr>
          <a:lstStyle/>
          <a:p>
            <a:r>
              <a:rPr lang="en-GB" err="1">
                <a:solidFill>
                  <a:schemeClr val="accent1"/>
                </a:solidFill>
              </a:rPr>
              <a:t>Tähelepanu</a:t>
            </a:r>
            <a:r>
              <a:rPr lang="en-GB">
                <a:solidFill>
                  <a:schemeClr val="accent1"/>
                </a:solidFill>
              </a:rPr>
              <a:t> </a:t>
            </a:r>
            <a:r>
              <a:rPr lang="en-GB" err="1">
                <a:solidFill>
                  <a:schemeClr val="accent1"/>
                </a:solidFill>
              </a:rPr>
              <a:t>hajutamise</a:t>
            </a:r>
            <a:r>
              <a:rPr lang="en-GB">
                <a:solidFill>
                  <a:schemeClr val="accent1"/>
                </a:solidFill>
              </a:rPr>
              <a:t> </a:t>
            </a:r>
            <a:r>
              <a:rPr lang="en-GB" err="1">
                <a:solidFill>
                  <a:schemeClr val="accent1"/>
                </a:solidFill>
              </a:rPr>
              <a:t>ennetamisele</a:t>
            </a:r>
            <a:r>
              <a:rPr lang="en-GB">
                <a:solidFill>
                  <a:schemeClr val="accent1"/>
                </a:solidFill>
              </a:rPr>
              <a:t> </a:t>
            </a:r>
            <a:r>
              <a:rPr lang="en-GB" err="1">
                <a:solidFill>
                  <a:schemeClr val="accent1"/>
                </a:solidFill>
              </a:rPr>
              <a:t>suunatud</a:t>
            </a:r>
            <a:r>
              <a:rPr lang="en-GB">
                <a:solidFill>
                  <a:schemeClr val="accent1"/>
                </a:solidFill>
              </a:rPr>
              <a:t> </a:t>
            </a:r>
            <a:r>
              <a:rPr lang="en-GB" err="1">
                <a:solidFill>
                  <a:schemeClr val="accent1"/>
                </a:solidFill>
              </a:rPr>
              <a:t>liiklusohutuskampaania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7064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75BE3-4308-1F4C-B065-484A126B3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Kampaania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AF39D-1980-3D40-A2E3-190F9D2D606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A12B479-32C1-624E-AC1E-80899A8E50C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>
            <a:normAutofit/>
          </a:bodyPr>
          <a:lstStyle/>
          <a:p>
            <a:r>
              <a:rPr lang="et-EE" dirty="0"/>
              <a:t>S</a:t>
            </a:r>
            <a:r>
              <a:rPr lang="en-GB" dirty="0" err="1"/>
              <a:t>pontaan</a:t>
            </a:r>
            <a:r>
              <a:rPr lang="et-EE" dirty="0"/>
              <a:t>n</a:t>
            </a:r>
            <a:r>
              <a:rPr lang="en-GB" dirty="0"/>
              <a:t>e </a:t>
            </a:r>
            <a:r>
              <a:rPr lang="en-GB" dirty="0" err="1"/>
              <a:t>märkami</a:t>
            </a:r>
            <a:r>
              <a:rPr lang="et-EE" dirty="0" err="1"/>
              <a:t>ne</a:t>
            </a:r>
            <a:endParaRPr lang="en-GB" dirty="0"/>
          </a:p>
        </p:txBody>
      </p:sp>
      <p:sp>
        <p:nvSpPr>
          <p:cNvPr id="7" name="Content Placeholder 11">
            <a:extLst>
              <a:ext uri="{FF2B5EF4-FFF2-40B4-BE49-F238E27FC236}">
                <a16:creationId xmlns:a16="http://schemas.microsoft.com/office/drawing/2014/main" id="{E59CD0BD-1BF1-354A-B132-E26C12C48DA8}"/>
              </a:ext>
            </a:extLst>
          </p:cNvPr>
          <p:cNvSpPr txBox="1">
            <a:spLocks/>
          </p:cNvSpPr>
          <p:nvPr/>
        </p:nvSpPr>
        <p:spPr>
          <a:xfrm>
            <a:off x="1302488" y="1499190"/>
            <a:ext cx="4860000" cy="5358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2"/>
              </a:buBlip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dirty="0">
                <a:solidFill>
                  <a:schemeClr val="accent1"/>
                </a:solidFill>
              </a:rPr>
              <a:t>Käesoleval aastal on arvatavalt märganud (spontaanne märkamine) tähelepanu hajutamise ennetamisele suunatud liiklusohutuskampaaniat „</a:t>
            </a:r>
            <a:r>
              <a:rPr lang="fi-FI" dirty="0" err="1">
                <a:solidFill>
                  <a:schemeClr val="accent1"/>
                </a:solidFill>
              </a:rPr>
              <a:t>Kui</a:t>
            </a:r>
            <a:r>
              <a:rPr lang="fi-FI" dirty="0">
                <a:solidFill>
                  <a:schemeClr val="accent1"/>
                </a:solidFill>
              </a:rPr>
              <a:t> </a:t>
            </a:r>
            <a:r>
              <a:rPr lang="fi-FI" dirty="0" err="1">
                <a:solidFill>
                  <a:schemeClr val="accent1"/>
                </a:solidFill>
              </a:rPr>
              <a:t>oled</a:t>
            </a:r>
            <a:r>
              <a:rPr lang="fi-FI" dirty="0">
                <a:solidFill>
                  <a:schemeClr val="accent1"/>
                </a:solidFill>
              </a:rPr>
              <a:t> </a:t>
            </a:r>
            <a:r>
              <a:rPr lang="fi-FI" dirty="0" err="1">
                <a:solidFill>
                  <a:schemeClr val="accent1"/>
                </a:solidFill>
              </a:rPr>
              <a:t>roolis</a:t>
            </a:r>
            <a:r>
              <a:rPr lang="fi-FI" dirty="0">
                <a:solidFill>
                  <a:schemeClr val="accent1"/>
                </a:solidFill>
              </a:rPr>
              <a:t>, pane </a:t>
            </a:r>
            <a:r>
              <a:rPr lang="fi-FI" dirty="0" err="1">
                <a:solidFill>
                  <a:schemeClr val="accent1"/>
                </a:solidFill>
              </a:rPr>
              <a:t>telefon</a:t>
            </a:r>
            <a:r>
              <a:rPr lang="fi-FI" dirty="0">
                <a:solidFill>
                  <a:schemeClr val="accent1"/>
                </a:solidFill>
              </a:rPr>
              <a:t> puhkama</a:t>
            </a:r>
            <a:r>
              <a:rPr lang="et-EE" dirty="0">
                <a:solidFill>
                  <a:schemeClr val="accent1"/>
                </a:solidFill>
              </a:rPr>
              <a:t>” 51% Eesti üle 14-aastasest elanikkonnast, s.o 558 700 ± 34 100 inimest</a:t>
            </a:r>
            <a:r>
              <a:rPr lang="et-EE" dirty="0"/>
              <a:t>, mootorsõidukijuhtide seas on vastav näitaja 53%.</a:t>
            </a:r>
          </a:p>
          <a:p>
            <a:r>
              <a:rPr lang="et-EE" dirty="0"/>
              <a:t>Kampaaniat on spontaanselt keskmisest enam märganud 25-34-aastased (65%) ja töösõite tegevad sõidukijuhid (57%); samuti juhid, kes kasutavad sõidukit juhtides telefoni (57%) ja on seetõttu sattunud liiklusohtlikku olukorda (61%). </a:t>
            </a:r>
          </a:p>
          <a:p>
            <a:r>
              <a:rPr lang="et-EE" dirty="0"/>
              <a:t>Kampaaniat arvati märgatud olevat:</a:t>
            </a:r>
          </a:p>
          <a:p>
            <a:pPr lvl="1"/>
            <a:r>
              <a:rPr lang="et-EE" dirty="0"/>
              <a:t>neljandik </a:t>
            </a:r>
            <a:r>
              <a:rPr lang="et-EE" dirty="0">
                <a:solidFill>
                  <a:schemeClr val="accent1"/>
                </a:solidFill>
              </a:rPr>
              <a:t>välireklaami plakatitel</a:t>
            </a:r>
            <a:r>
              <a:rPr lang="et-EE" dirty="0"/>
              <a:t> - sagedamini 25-34-aastased, muukeelsed ja tallinlased;</a:t>
            </a:r>
          </a:p>
          <a:p>
            <a:pPr lvl="1"/>
            <a:r>
              <a:rPr lang="et-EE" dirty="0"/>
              <a:t>viiendik </a:t>
            </a:r>
            <a:r>
              <a:rPr lang="et-EE" dirty="0">
                <a:solidFill>
                  <a:schemeClr val="accent1"/>
                </a:solidFill>
              </a:rPr>
              <a:t>televisioonis</a:t>
            </a:r>
            <a:r>
              <a:rPr lang="et-EE" dirty="0"/>
              <a:t> - sagedamini üle 65-aastased, eestikeelsed, Lõuna-, Lääne- ja Kesk-Eesti ning maapiirkondade elanikud;</a:t>
            </a:r>
          </a:p>
          <a:p>
            <a:pPr lvl="1"/>
            <a:r>
              <a:rPr lang="et-EE" dirty="0"/>
              <a:t>kümnendik </a:t>
            </a:r>
            <a:r>
              <a:rPr lang="et-EE" dirty="0">
                <a:solidFill>
                  <a:schemeClr val="accent1"/>
                </a:solidFill>
              </a:rPr>
              <a:t>raadio </a:t>
            </a:r>
            <a:r>
              <a:rPr lang="et-EE" dirty="0"/>
              <a:t>vahendusel - sagedamini Kesk-Eesti ja maapiirkondade elanikud;</a:t>
            </a:r>
          </a:p>
          <a:p>
            <a:pPr lvl="1"/>
            <a:r>
              <a:rPr lang="et-EE" dirty="0"/>
              <a:t>Samuti kümnendik </a:t>
            </a:r>
            <a:r>
              <a:rPr lang="et-EE" dirty="0">
                <a:solidFill>
                  <a:schemeClr val="accent1"/>
                </a:solidFill>
              </a:rPr>
              <a:t>internetikeskkonnas</a:t>
            </a:r>
            <a:r>
              <a:rPr lang="et-EE" dirty="0"/>
              <a:t>;</a:t>
            </a:r>
          </a:p>
          <a:p>
            <a:pPr lvl="1"/>
            <a:r>
              <a:rPr lang="et-EE" dirty="0"/>
              <a:t>1% </a:t>
            </a:r>
            <a:r>
              <a:rPr lang="et-EE" dirty="0">
                <a:solidFill>
                  <a:schemeClr val="accent1"/>
                </a:solidFill>
              </a:rPr>
              <a:t>Spotify </a:t>
            </a:r>
            <a:r>
              <a:rPr lang="et-EE" dirty="0"/>
              <a:t>vahendusel.</a:t>
            </a:r>
          </a:p>
        </p:txBody>
      </p:sp>
      <p:pic>
        <p:nvPicPr>
          <p:cNvPr id="15" name="Sisu kohatäide 14">
            <a:extLst>
              <a:ext uri="{FF2B5EF4-FFF2-40B4-BE49-F238E27FC236}">
                <a16:creationId xmlns:a16="http://schemas.microsoft.com/office/drawing/2014/main" id="{8550A5A3-FEB7-6607-4814-D0EC874562E5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3"/>
          <a:stretch>
            <a:fillRect/>
          </a:stretch>
        </p:blipFill>
        <p:spPr>
          <a:xfrm>
            <a:off x="6494665" y="1500103"/>
            <a:ext cx="4858933" cy="488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5293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75BE3-4308-1F4C-B065-484A126B3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Kampaania</a:t>
            </a:r>
            <a:endParaRPr lang="en-GB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A12B479-32C1-624E-AC1E-80899A8E50C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>
            <a:normAutofit/>
          </a:bodyPr>
          <a:lstStyle/>
          <a:p>
            <a:r>
              <a:rPr lang="et-EE" dirty="0"/>
              <a:t>Aidatud </a:t>
            </a:r>
            <a:r>
              <a:rPr lang="en-GB" dirty="0" err="1"/>
              <a:t>märkamine</a:t>
            </a:r>
            <a:endParaRPr lang="en-GB" dirty="0"/>
          </a:p>
        </p:txBody>
      </p:sp>
      <p:sp>
        <p:nvSpPr>
          <p:cNvPr id="7" name="Sisu kohatäide 6">
            <a:extLst>
              <a:ext uri="{FF2B5EF4-FFF2-40B4-BE49-F238E27FC236}">
                <a16:creationId xmlns:a16="http://schemas.microsoft.com/office/drawing/2014/main" id="{EADE1530-771A-51A5-4657-89364DBE973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t-EE" dirty="0"/>
              <a:t>Aidatud kujul on käesoleval aastal kampaania „</a:t>
            </a:r>
            <a:r>
              <a:rPr lang="fi-FI" dirty="0" err="1"/>
              <a:t>Kui</a:t>
            </a:r>
            <a:r>
              <a:rPr lang="fi-FI" dirty="0"/>
              <a:t> </a:t>
            </a:r>
            <a:r>
              <a:rPr lang="fi-FI" dirty="0" err="1"/>
              <a:t>oled</a:t>
            </a:r>
            <a:r>
              <a:rPr lang="fi-FI" dirty="0"/>
              <a:t> </a:t>
            </a:r>
            <a:r>
              <a:rPr lang="fi-FI" dirty="0" err="1"/>
              <a:t>roolis</a:t>
            </a:r>
            <a:r>
              <a:rPr lang="fi-FI" dirty="0"/>
              <a:t>, pane </a:t>
            </a:r>
            <a:r>
              <a:rPr lang="fi-FI" dirty="0" err="1"/>
              <a:t>telefon</a:t>
            </a:r>
            <a:r>
              <a:rPr lang="fi-FI" dirty="0"/>
              <a:t> puhkama</a:t>
            </a:r>
            <a:r>
              <a:rPr lang="et-EE" dirty="0"/>
              <a:t>”:</a:t>
            </a:r>
          </a:p>
          <a:p>
            <a:pPr lvl="1"/>
            <a:r>
              <a:rPr lang="et-EE" dirty="0">
                <a:solidFill>
                  <a:schemeClr val="accent1"/>
                </a:solidFill>
              </a:rPr>
              <a:t>videoklippi </a:t>
            </a:r>
            <a:r>
              <a:rPr lang="et-EE" dirty="0"/>
              <a:t>näinud 34% elanikkonnast, s.o 375 400 ± 32 300 inimest, sõidukijuhtide seas on näitaja 37%;</a:t>
            </a:r>
            <a:endParaRPr lang="et-EE" dirty="0">
              <a:solidFill>
                <a:schemeClr val="accent1"/>
              </a:solidFill>
            </a:endParaRPr>
          </a:p>
          <a:p>
            <a:pPr lvl="1"/>
            <a:r>
              <a:rPr lang="et-EE" dirty="0">
                <a:solidFill>
                  <a:schemeClr val="accent1"/>
                </a:solidFill>
              </a:rPr>
              <a:t>audioklippi</a:t>
            </a:r>
            <a:r>
              <a:rPr lang="et-EE" dirty="0"/>
              <a:t> kuulnud 31% elanikkonnast, s.o 343 300 ± 31 600 inimest, sõidukijuhtide seas on näitaja 34%;</a:t>
            </a:r>
          </a:p>
          <a:p>
            <a:pPr lvl="1"/>
            <a:r>
              <a:rPr lang="et-EE" dirty="0">
                <a:solidFill>
                  <a:schemeClr val="accent1"/>
                </a:solidFill>
              </a:rPr>
              <a:t>postreid </a:t>
            </a:r>
            <a:r>
              <a:rPr lang="et-EE" dirty="0"/>
              <a:t>näinud 50% elanikkonnast, s.o 548 600 ± 34 100 inimest, sõidukijuhtide seas on näitaja 51%.</a:t>
            </a:r>
          </a:p>
          <a:p>
            <a:r>
              <a:rPr lang="et-EE" dirty="0"/>
              <a:t>Kõikides kanalites on vastavat kampaaniat märganud sagedamini eestlased, Kesk- ja Lõuna-Eesti ning maapiirkondade elanikud (v.a </a:t>
            </a:r>
            <a:r>
              <a:rPr lang="et-EE" dirty="0" err="1"/>
              <a:t>postrid</a:t>
            </a:r>
            <a:r>
              <a:rPr lang="et-EE" dirty="0"/>
              <a:t>); harvemini muukeelsed ja Ida-Virumaa elanikud.</a:t>
            </a:r>
          </a:p>
          <a:p>
            <a:r>
              <a:rPr lang="et-EE" dirty="0"/>
              <a:t>Arvestades kokkupuudet kõikide eelnimetatud kampaania osadega, on kampaaniat aidatult ehk ühel või teisel moel tähele pannud 62% elanikkonnast, s.o 686 000 ± 33 100 inimest ja 65% sõidukijuhtidest, 65% töösõite tegevatest sõidukijuhtidest.</a:t>
            </a:r>
          </a:p>
          <a:p>
            <a:r>
              <a:rPr lang="et-EE" dirty="0"/>
              <a:t>Sagedamini on aidatult kampaaniat märganud samuti eestikeelsed (67%) elanikud, harvemini seevastu muukeelsed (51%) ja Ida-Virumaa (42%) elanikud.</a:t>
            </a:r>
            <a:endParaRPr lang="en-GB" dirty="0"/>
          </a:p>
          <a:p>
            <a:endParaRPr lang="et-EE" dirty="0"/>
          </a:p>
        </p:txBody>
      </p:sp>
      <p:pic>
        <p:nvPicPr>
          <p:cNvPr id="24" name="Sisu kohatäide 23">
            <a:extLst>
              <a:ext uri="{FF2B5EF4-FFF2-40B4-BE49-F238E27FC236}">
                <a16:creationId xmlns:a16="http://schemas.microsoft.com/office/drawing/2014/main" id="{A6CB3861-27B2-B4C4-3E82-4029BEB27980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6494665" y="1500103"/>
            <a:ext cx="4858933" cy="488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4065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89BD6-1019-B54C-8125-6E00C8C9EF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99245" y="2483427"/>
            <a:ext cx="9051380" cy="1806811"/>
          </a:xfrm>
        </p:spPr>
        <p:txBody>
          <a:bodyPr>
            <a:normAutofit fontScale="90000"/>
          </a:bodyPr>
          <a:lstStyle/>
          <a:p>
            <a:r>
              <a:rPr lang="et-EE" dirty="0">
                <a:solidFill>
                  <a:schemeClr val="accent1"/>
                </a:solidFill>
              </a:rPr>
              <a:t>Arvamus suurima lubatud sõidukiiruse kohta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7246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u kohatäide 1">
            <a:extLst>
              <a:ext uri="{FF2B5EF4-FFF2-40B4-BE49-F238E27FC236}">
                <a16:creationId xmlns:a16="http://schemas.microsoft.com/office/drawing/2014/main" id="{940FE5AB-0F10-2953-A903-7D1235E0895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t-EE" dirty="0"/>
              <a:t>Vastajatelt uuriti kuivõrd nad nõustuvad liiklusohutuse suurendamise eesmärgil üldise suurima lubatud sõidukiiruse kehtestamisega erinevatel teedel. </a:t>
            </a:r>
          </a:p>
          <a:p>
            <a:r>
              <a:rPr lang="et-EE" dirty="0"/>
              <a:t>Selgus, et suurim osa (3/4) nõustub 90km/h sõidukiirusega </a:t>
            </a:r>
            <a:r>
              <a:rPr lang="et-EE" dirty="0">
                <a:solidFill>
                  <a:schemeClr val="accent1"/>
                </a:solidFill>
              </a:rPr>
              <a:t>linnadevahelistel põhiteedel </a:t>
            </a:r>
            <a:r>
              <a:rPr lang="et-EE" dirty="0"/>
              <a:t>kui ka 70km/h sõidukiirusega </a:t>
            </a:r>
            <a:r>
              <a:rPr lang="et-EE" dirty="0">
                <a:solidFill>
                  <a:schemeClr val="accent1"/>
                </a:solidFill>
              </a:rPr>
              <a:t>kruusateede</a:t>
            </a:r>
            <a:r>
              <a:rPr lang="et-EE" dirty="0"/>
              <a:t>l. Ka sõidukijuhtide arvamused jagunevad pea samamoodi.</a:t>
            </a:r>
          </a:p>
          <a:p>
            <a:r>
              <a:rPr lang="et-EE" dirty="0"/>
              <a:t>80 km/h sõidukiirusega </a:t>
            </a:r>
            <a:r>
              <a:rPr lang="et-EE" dirty="0">
                <a:solidFill>
                  <a:schemeClr val="accent1"/>
                </a:solidFill>
              </a:rPr>
              <a:t>kohalikel (väiksematel) maanteedel </a:t>
            </a:r>
            <a:r>
              <a:rPr lang="et-EE" dirty="0"/>
              <a:t>nõustub 46%, sama palju on ka mitte-</a:t>
            </a:r>
            <a:r>
              <a:rPr lang="et-EE" dirty="0" err="1"/>
              <a:t>nõustujaid</a:t>
            </a:r>
            <a:r>
              <a:rPr lang="et-EE" dirty="0"/>
              <a:t>; samas sõidukijuhtide endi seas on ülekaalus sellega mitte-</a:t>
            </a:r>
            <a:r>
              <a:rPr lang="et-EE" dirty="0" err="1"/>
              <a:t>nõustujad</a:t>
            </a:r>
            <a:r>
              <a:rPr lang="et-EE" dirty="0"/>
              <a:t> (55% vs 40%). Lisaks eristub, et kui mehed ja kuni 35-aastased valdavalt ei nõustu, siis naised ja üle 64-aastased valdavalt nõustuvad selle sõidukiirusega.</a:t>
            </a:r>
          </a:p>
          <a:p>
            <a:r>
              <a:rPr lang="et-EE" dirty="0"/>
              <a:t>40 km/h sõidukiirusega </a:t>
            </a:r>
            <a:r>
              <a:rPr lang="et-EE" dirty="0">
                <a:solidFill>
                  <a:schemeClr val="accent1"/>
                </a:solidFill>
              </a:rPr>
              <a:t>linnades ja muudes asulates </a:t>
            </a:r>
            <a:r>
              <a:rPr lang="et-EE" dirty="0"/>
              <a:t>on </a:t>
            </a:r>
            <a:r>
              <a:rPr lang="et-EE" dirty="0" err="1"/>
              <a:t>nõustujaid</a:t>
            </a:r>
            <a:r>
              <a:rPr lang="et-EE" dirty="0"/>
              <a:t> veidi vähem kui on sellega mitte-</a:t>
            </a:r>
            <a:r>
              <a:rPr lang="et-EE" dirty="0" err="1"/>
              <a:t>nõustujaid</a:t>
            </a:r>
            <a:r>
              <a:rPr lang="et-EE" dirty="0"/>
              <a:t> (44% vs 49%); sõidukijuhtide seas on aga selgelt enam sellega mitte-</a:t>
            </a:r>
            <a:r>
              <a:rPr lang="et-EE" dirty="0" err="1"/>
              <a:t>nõustujaid</a:t>
            </a:r>
            <a:r>
              <a:rPr lang="et-EE" dirty="0"/>
              <a:t> (63% vs 33%). Lisaks eristub, et kui mehed ja kuni 50-aastased valdavalt ei nõustu, siis naised ja üle 64-aastased valdavalt nõustuvad selle sõidukiirusega.</a:t>
            </a:r>
          </a:p>
        </p:txBody>
      </p:sp>
      <p:sp>
        <p:nvSpPr>
          <p:cNvPr id="3" name="Pealkiri 2">
            <a:extLst>
              <a:ext uri="{FF2B5EF4-FFF2-40B4-BE49-F238E27FC236}">
                <a16:creationId xmlns:a16="http://schemas.microsoft.com/office/drawing/2014/main" id="{318D242C-AA0E-88EF-F1C8-D3853C7FA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Arvamus suurima lubatud sõidukiiruse kohta</a:t>
            </a:r>
          </a:p>
        </p:txBody>
      </p:sp>
      <p:sp>
        <p:nvSpPr>
          <p:cNvPr id="4" name="Alapealkiri 3">
            <a:extLst>
              <a:ext uri="{FF2B5EF4-FFF2-40B4-BE49-F238E27FC236}">
                <a16:creationId xmlns:a16="http://schemas.microsoft.com/office/drawing/2014/main" id="{7029DCD3-1A8A-ACEE-DD02-C6A4498F348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dirty="0"/>
              <a:t>Slaid 40</a:t>
            </a:r>
          </a:p>
        </p:txBody>
      </p:sp>
    </p:spTree>
    <p:extLst>
      <p:ext uri="{BB962C8B-B14F-4D97-AF65-F5344CB8AC3E}">
        <p14:creationId xmlns:p14="http://schemas.microsoft.com/office/powerpoint/2010/main" val="3258509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89BD6-1019-B54C-8125-6E00C8C9EF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1543" y="2990865"/>
            <a:ext cx="9051380" cy="861238"/>
          </a:xfrm>
        </p:spPr>
        <p:txBody>
          <a:bodyPr>
            <a:normAutofit fontScale="90000"/>
          </a:bodyPr>
          <a:lstStyle/>
          <a:p>
            <a:r>
              <a:rPr lang="en-GB" err="1"/>
              <a:t>Sõidukijuhtide</a:t>
            </a:r>
            <a:r>
              <a:rPr lang="en-GB"/>
              <a:t> </a:t>
            </a:r>
            <a:r>
              <a:rPr lang="en-GB" err="1"/>
              <a:t>taust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4115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isu kohatäide 8">
            <a:extLst>
              <a:ext uri="{FF2B5EF4-FFF2-40B4-BE49-F238E27FC236}">
                <a16:creationId xmlns:a16="http://schemas.microsoft.com/office/drawing/2014/main" id="{F895AC03-D202-2233-52CA-8C321AA471D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01750" y="1593882"/>
            <a:ext cx="10052050" cy="46957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C89BD6-1019-B54C-8125-6E00C8C9E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/>
              <a:t>Arvamus suurima lubatud sõidukiiruse kohta</a:t>
            </a:r>
            <a:endParaRPr lang="en-GB" dirty="0"/>
          </a:p>
        </p:txBody>
      </p:sp>
      <p:sp>
        <p:nvSpPr>
          <p:cNvPr id="10" name="Rounded Rectangle 11">
            <a:extLst>
              <a:ext uri="{FF2B5EF4-FFF2-40B4-BE49-F238E27FC236}">
                <a16:creationId xmlns:a16="http://schemas.microsoft.com/office/drawing/2014/main" id="{7EE65596-76C1-6C8B-2E32-C554C49EE543}"/>
              </a:ext>
            </a:extLst>
          </p:cNvPr>
          <p:cNvSpPr/>
          <p:nvPr/>
        </p:nvSpPr>
        <p:spPr>
          <a:xfrm>
            <a:off x="9260877" y="5698002"/>
            <a:ext cx="238125" cy="173831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1">
            <a:extLst>
              <a:ext uri="{FF2B5EF4-FFF2-40B4-BE49-F238E27FC236}">
                <a16:creationId xmlns:a16="http://schemas.microsoft.com/office/drawing/2014/main" id="{15EB30E5-D48D-3D1F-D0B8-8A8BD5755639}"/>
              </a:ext>
            </a:extLst>
          </p:cNvPr>
          <p:cNvSpPr/>
          <p:nvPr/>
        </p:nvSpPr>
        <p:spPr>
          <a:xfrm>
            <a:off x="9489858" y="4701306"/>
            <a:ext cx="238125" cy="173831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Connector 16">
            <a:extLst>
              <a:ext uri="{FF2B5EF4-FFF2-40B4-BE49-F238E27FC236}">
                <a16:creationId xmlns:a16="http://schemas.microsoft.com/office/drawing/2014/main" id="{5B4059EA-7887-FF03-B90E-AC5A344D1EF3}"/>
              </a:ext>
            </a:extLst>
          </p:cNvPr>
          <p:cNvCxnSpPr>
            <a:cxnSpLocks/>
          </p:cNvCxnSpPr>
          <p:nvPr/>
        </p:nvCxnSpPr>
        <p:spPr>
          <a:xfrm>
            <a:off x="1227963" y="4158914"/>
            <a:ext cx="99917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90821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89BD6-1019-B54C-8125-6E00C8C9EF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99245" y="3429000"/>
            <a:ext cx="9051380" cy="861238"/>
          </a:xfrm>
        </p:spPr>
        <p:txBody>
          <a:bodyPr>
            <a:normAutofit fontScale="90000"/>
          </a:bodyPr>
          <a:lstStyle/>
          <a:p>
            <a:r>
              <a:rPr lang="et-EE" dirty="0">
                <a:solidFill>
                  <a:schemeClr val="accent1"/>
                </a:solidFill>
              </a:rPr>
              <a:t>Ankeet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94561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303B0-BCF5-6E45-B0F5-07096C767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Ankeet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B5A24D-3B8A-4844-9F1F-CC8A0ADA29A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lv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t-EE" sz="1200" b="1" dirty="0"/>
              <a:t>T1. Kas Teil on mootorsõiduki juhiluba?</a:t>
            </a:r>
            <a:endParaRPr lang="en-GB" sz="1200" dirty="0"/>
          </a:p>
          <a:p>
            <a:pPr marL="800100" lvl="1" indent="-342900">
              <a:lnSpc>
                <a:spcPct val="11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t-EE" sz="1200" dirty="0"/>
              <a:t>Jah</a:t>
            </a:r>
            <a:endParaRPr lang="en-GB" sz="1200" dirty="0"/>
          </a:p>
          <a:p>
            <a:pPr marL="800100" lvl="1" indent="-342900">
              <a:lnSpc>
                <a:spcPct val="11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t-EE" sz="1200" dirty="0"/>
              <a:t>Ei</a:t>
            </a:r>
          </a:p>
          <a:p>
            <a:pPr marL="685800" lvl="1" indent="-228600">
              <a:lnSpc>
                <a:spcPct val="110000"/>
              </a:lnSpc>
              <a:spcBef>
                <a:spcPts val="0"/>
              </a:spcBef>
              <a:buFont typeface="+mj-lt"/>
              <a:buAutoNum type="arabicParenR"/>
            </a:pPr>
            <a:endParaRPr lang="en-GB" sz="12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t-EE" sz="1200" b="1" dirty="0"/>
              <a:t>T3. Kui suur on olnud Teie viimase 12 kuu kilometraaž mootorsõidukijuhina?</a:t>
            </a:r>
            <a:endParaRPr lang="en-GB" sz="1200" dirty="0"/>
          </a:p>
          <a:p>
            <a:pPr marL="800100" lvl="1" indent="-342900">
              <a:lnSpc>
                <a:spcPct val="11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t-EE" sz="1200" dirty="0"/>
              <a:t>Ei ole juhtinud mootorsõidukit viimase 12 kuu jooksul</a:t>
            </a:r>
            <a:endParaRPr lang="en-GB" sz="1200" dirty="0"/>
          </a:p>
          <a:p>
            <a:pPr marL="800100" lvl="1" indent="-342900">
              <a:lnSpc>
                <a:spcPct val="11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t-EE" sz="1200" dirty="0"/>
              <a:t>1 - 5 000km</a:t>
            </a:r>
            <a:endParaRPr lang="en-GB" sz="1200" dirty="0"/>
          </a:p>
          <a:p>
            <a:pPr marL="800100" lvl="1" indent="-342900">
              <a:lnSpc>
                <a:spcPct val="11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t-EE" sz="1200" dirty="0"/>
              <a:t>5 001 - 10 000 km</a:t>
            </a:r>
            <a:endParaRPr lang="en-GB" sz="1200" dirty="0"/>
          </a:p>
          <a:p>
            <a:pPr marL="800100" lvl="1" indent="-342900">
              <a:lnSpc>
                <a:spcPct val="11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t-EE" sz="1200" dirty="0"/>
              <a:t>10 001 - 20 000 km</a:t>
            </a:r>
            <a:endParaRPr lang="en-GB" sz="1200" dirty="0"/>
          </a:p>
          <a:p>
            <a:pPr marL="800100" lvl="1" indent="-342900">
              <a:lnSpc>
                <a:spcPct val="11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t-EE" sz="1200" dirty="0"/>
              <a:t>üle 20 000 km</a:t>
            </a:r>
            <a:endParaRPr lang="en-GB" sz="1200" dirty="0"/>
          </a:p>
          <a:p>
            <a:pPr marL="800100" lvl="1" indent="-342900">
              <a:lnSpc>
                <a:spcPct val="11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t-EE" sz="1200" dirty="0"/>
              <a:t>Ei oska öelda</a:t>
            </a:r>
          </a:p>
          <a:p>
            <a:pPr marL="457200" lvl="1" indent="0">
              <a:lnSpc>
                <a:spcPct val="110000"/>
              </a:lnSpc>
              <a:spcBef>
                <a:spcPts val="0"/>
              </a:spcBef>
              <a:buNone/>
            </a:pPr>
            <a:endParaRPr lang="en-GB" sz="12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200" dirty="0"/>
              <a:t>SÕIDUKIJUHID </a:t>
            </a:r>
            <a:r>
              <a:rPr lang="en-GB" sz="1200" dirty="0"/>
              <a:t>(</a:t>
            </a:r>
            <a:r>
              <a:rPr lang="en-US" sz="1200" dirty="0"/>
              <a:t>T1=1 ja T3=2-7)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GB" sz="12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1200" b="1" dirty="0"/>
              <a:t>T2. Mis </a:t>
            </a:r>
            <a:r>
              <a:rPr lang="en-GB" sz="1200" b="1" dirty="0" err="1"/>
              <a:t>kategooria</a:t>
            </a:r>
            <a:r>
              <a:rPr lang="en-GB" sz="1200" b="1" dirty="0"/>
              <a:t> </a:t>
            </a:r>
            <a:r>
              <a:rPr lang="en-GB" sz="1200" b="1" dirty="0" err="1"/>
              <a:t>mootorsõiduki</a:t>
            </a:r>
            <a:r>
              <a:rPr lang="en-GB" sz="1200" b="1" dirty="0"/>
              <a:t> </a:t>
            </a:r>
            <a:r>
              <a:rPr lang="en-GB" sz="1200" b="1" dirty="0" err="1"/>
              <a:t>juhtimisõigus</a:t>
            </a:r>
            <a:r>
              <a:rPr lang="en-GB" sz="1200" b="1" dirty="0"/>
              <a:t> Teil on?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1200" dirty="0"/>
              <a:t>VÕIB MITU VASTUST!</a:t>
            </a:r>
          </a:p>
          <a:p>
            <a:pPr marL="800089" lvl="1" indent="-342900">
              <a:lnSpc>
                <a:spcPct val="11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n-GB" sz="1200" dirty="0"/>
              <a:t>A – </a:t>
            </a:r>
            <a:r>
              <a:rPr lang="en-GB" sz="1200" dirty="0" err="1"/>
              <a:t>kategooria</a:t>
            </a:r>
            <a:r>
              <a:rPr lang="en-GB" sz="1200" dirty="0"/>
              <a:t> (</a:t>
            </a:r>
            <a:r>
              <a:rPr lang="en-GB" sz="1200" dirty="0" err="1"/>
              <a:t>mootorrattas</a:t>
            </a:r>
            <a:r>
              <a:rPr lang="en-GB" sz="1200" dirty="0"/>
              <a:t>)</a:t>
            </a:r>
          </a:p>
          <a:p>
            <a:pPr marL="800089" lvl="1" indent="-342900">
              <a:lnSpc>
                <a:spcPct val="11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n-GB" sz="1200" dirty="0"/>
              <a:t>B – </a:t>
            </a:r>
            <a:r>
              <a:rPr lang="en-GB" sz="1200" dirty="0" err="1"/>
              <a:t>kategooria</a:t>
            </a:r>
            <a:r>
              <a:rPr lang="en-GB" sz="1200" dirty="0"/>
              <a:t> (</a:t>
            </a:r>
            <a:r>
              <a:rPr lang="en-GB" sz="1200" dirty="0" err="1"/>
              <a:t>sõiduauto</a:t>
            </a:r>
            <a:r>
              <a:rPr lang="en-GB" sz="1200" dirty="0"/>
              <a:t>)</a:t>
            </a:r>
          </a:p>
          <a:p>
            <a:pPr marL="800089" lvl="1" indent="-342900">
              <a:lnSpc>
                <a:spcPct val="11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n-GB" sz="1200" dirty="0"/>
              <a:t>C – </a:t>
            </a:r>
            <a:r>
              <a:rPr lang="en-GB" sz="1200" dirty="0" err="1"/>
              <a:t>kategooria</a:t>
            </a:r>
            <a:r>
              <a:rPr lang="en-GB" sz="1200" dirty="0"/>
              <a:t> (</a:t>
            </a:r>
            <a:r>
              <a:rPr lang="en-GB" sz="1200" dirty="0" err="1"/>
              <a:t>veoauto</a:t>
            </a:r>
            <a:r>
              <a:rPr lang="en-GB" sz="1200" dirty="0"/>
              <a:t>)</a:t>
            </a:r>
          </a:p>
          <a:p>
            <a:pPr marL="800089" lvl="1" indent="-342900">
              <a:lnSpc>
                <a:spcPct val="11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n-GB" sz="1200" dirty="0"/>
              <a:t>D – </a:t>
            </a:r>
            <a:r>
              <a:rPr lang="en-GB" sz="1200" dirty="0" err="1"/>
              <a:t>kategooria</a:t>
            </a:r>
            <a:r>
              <a:rPr lang="en-GB" sz="1200" dirty="0"/>
              <a:t> (buss)</a:t>
            </a:r>
          </a:p>
          <a:p>
            <a:pPr marL="800089" lvl="1" indent="-342900">
              <a:lnSpc>
                <a:spcPct val="11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n-GB" sz="1200" dirty="0" err="1"/>
              <a:t>muu</a:t>
            </a:r>
            <a:r>
              <a:rPr lang="en-GB" sz="1200" dirty="0"/>
              <a:t> </a:t>
            </a:r>
            <a:r>
              <a:rPr lang="en-GB" sz="1200" dirty="0" err="1"/>
              <a:t>kategooria</a:t>
            </a:r>
            <a:r>
              <a:rPr lang="en-GB" sz="1200" dirty="0"/>
              <a:t> (</a:t>
            </a:r>
            <a:r>
              <a:rPr lang="en-GB" sz="1200" dirty="0" err="1"/>
              <a:t>näiteks</a:t>
            </a:r>
            <a:r>
              <a:rPr lang="en-GB" sz="1200" dirty="0"/>
              <a:t> </a:t>
            </a:r>
            <a:r>
              <a:rPr lang="en-GB" sz="1200" dirty="0" err="1"/>
              <a:t>mopeed</a:t>
            </a:r>
            <a:r>
              <a:rPr lang="en-GB" sz="1200" dirty="0"/>
              <a:t>)</a:t>
            </a:r>
          </a:p>
          <a:p>
            <a:pPr marL="800089" lvl="1" indent="-342900">
              <a:lnSpc>
                <a:spcPct val="11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n-GB" sz="1200" dirty="0" err="1"/>
              <a:t>Ei</a:t>
            </a:r>
            <a:r>
              <a:rPr lang="en-GB" sz="1200" dirty="0"/>
              <a:t> </a:t>
            </a:r>
            <a:r>
              <a:rPr lang="en-GB" sz="1200" dirty="0" err="1"/>
              <a:t>oska</a:t>
            </a:r>
            <a:r>
              <a:rPr lang="en-GB" sz="1200" dirty="0"/>
              <a:t> </a:t>
            </a:r>
            <a:r>
              <a:rPr lang="en-GB" sz="1200" dirty="0" err="1"/>
              <a:t>öelda</a:t>
            </a:r>
            <a:endParaRPr lang="en-GB" sz="1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119222-3F1E-DD4F-B4E5-AB1E454BC00D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200" b="1" dirty="0"/>
              <a:t>T4. </a:t>
            </a:r>
            <a:r>
              <a:rPr lang="en-US" sz="1200" b="1" dirty="0" err="1"/>
              <a:t>Kui</a:t>
            </a:r>
            <a:r>
              <a:rPr lang="en-US" sz="1200" b="1" dirty="0"/>
              <a:t> </a:t>
            </a:r>
            <a:r>
              <a:rPr lang="en-US" sz="1200" b="1" dirty="0" err="1"/>
              <a:t>pikk</a:t>
            </a:r>
            <a:r>
              <a:rPr lang="en-US" sz="1200" b="1" dirty="0"/>
              <a:t> on </a:t>
            </a:r>
            <a:r>
              <a:rPr lang="en-US" sz="1200" b="1" dirty="0" err="1"/>
              <a:t>Teie</a:t>
            </a:r>
            <a:r>
              <a:rPr lang="en-US" sz="1200" b="1" dirty="0"/>
              <a:t> </a:t>
            </a:r>
            <a:r>
              <a:rPr lang="en-US" sz="1200" b="1" dirty="0" err="1"/>
              <a:t>mootorsõidukijuhi</a:t>
            </a:r>
            <a:r>
              <a:rPr lang="en-US" sz="1200" b="1" dirty="0"/>
              <a:t> </a:t>
            </a:r>
            <a:r>
              <a:rPr lang="en-US" sz="1200" b="1" dirty="0" err="1"/>
              <a:t>staaž</a:t>
            </a:r>
            <a:r>
              <a:rPr lang="en-US" sz="1200" b="1" dirty="0"/>
              <a:t> (</a:t>
            </a:r>
            <a:r>
              <a:rPr lang="en-US" sz="1200" b="1" dirty="0" err="1"/>
              <a:t>aastates</a:t>
            </a:r>
            <a:r>
              <a:rPr lang="en-US" sz="1200" b="1" dirty="0"/>
              <a:t>)?      </a:t>
            </a:r>
            <a:endParaRPr lang="en-GB" sz="1200" dirty="0"/>
          </a:p>
          <a:p>
            <a:pPr marL="800100" lvl="1" indent="-342900">
              <a:lnSpc>
                <a:spcPct val="11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t-EE" sz="1200" dirty="0"/>
              <a:t>Alla 5 aasta                         </a:t>
            </a:r>
            <a:endParaRPr lang="en-GB" sz="1200" dirty="0"/>
          </a:p>
          <a:p>
            <a:pPr marL="800100" lvl="1" indent="-342900">
              <a:lnSpc>
                <a:spcPct val="11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t-EE" sz="1200" dirty="0"/>
              <a:t>6 - 10 aastat                       </a:t>
            </a:r>
            <a:endParaRPr lang="en-GB" sz="1200" dirty="0"/>
          </a:p>
          <a:p>
            <a:pPr marL="800100" lvl="1" indent="-342900">
              <a:lnSpc>
                <a:spcPct val="11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t-EE" sz="1200" dirty="0"/>
              <a:t>11 - 20 aastat                    </a:t>
            </a:r>
            <a:endParaRPr lang="en-GB" sz="1200" dirty="0"/>
          </a:p>
          <a:p>
            <a:pPr marL="800100" lvl="1" indent="-342900">
              <a:lnSpc>
                <a:spcPct val="11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t-EE" sz="1200" dirty="0"/>
              <a:t>21 - 40 aastat                    </a:t>
            </a:r>
            <a:endParaRPr lang="en-GB" sz="1200" dirty="0"/>
          </a:p>
          <a:p>
            <a:pPr marL="800100" lvl="1" indent="-342900">
              <a:lnSpc>
                <a:spcPct val="11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t-EE" sz="1200" dirty="0"/>
              <a:t>Üle  40 aastat</a:t>
            </a:r>
            <a:endParaRPr lang="en-GB" sz="1200" dirty="0"/>
          </a:p>
          <a:p>
            <a:pPr marL="800100" lvl="1" indent="-342900">
              <a:lnSpc>
                <a:spcPct val="11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t-EE" sz="1200" dirty="0"/>
              <a:t>Ei oska öelda       </a:t>
            </a:r>
          </a:p>
          <a:p>
            <a:pPr marL="457200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t-EE" sz="1200" dirty="0"/>
              <a:t>              </a:t>
            </a:r>
            <a:endParaRPr lang="en-GB" sz="12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t-EE" sz="1200" b="1" dirty="0"/>
              <a:t>T5. Kas Te olete teinud viimase 12 kuu jooksul sõidukijuhina töösõite (kas siis isikliku autoga või tööautoga)?</a:t>
            </a:r>
            <a:endParaRPr lang="en-GB" sz="1200" dirty="0"/>
          </a:p>
          <a:p>
            <a:pPr marL="800100" lvl="1" indent="-342900">
              <a:lnSpc>
                <a:spcPct val="11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t-EE" sz="1200" dirty="0"/>
              <a:t>Jah</a:t>
            </a:r>
          </a:p>
          <a:p>
            <a:pPr marL="800100" lvl="1" indent="-342900">
              <a:lnSpc>
                <a:spcPct val="11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t-EE" sz="1200" dirty="0"/>
              <a:t>Ei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200" dirty="0"/>
              <a:t>T5=1</a:t>
            </a:r>
            <a:endParaRPr lang="en-GB" sz="12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t-EE" sz="1200" b="1" dirty="0"/>
              <a:t>T6. Kui suur on olnud Teie viimase 12 kuu kilometraaž sõidukijuhina töö või tööülesannete täitmisel?</a:t>
            </a:r>
            <a:endParaRPr lang="en-GB" sz="1200" dirty="0"/>
          </a:p>
          <a:p>
            <a:pPr marL="800100" lvl="1" indent="-342900">
              <a:lnSpc>
                <a:spcPct val="11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t-EE" sz="1200" dirty="0"/>
              <a:t>1 - 5 000km</a:t>
            </a:r>
            <a:endParaRPr lang="en-GB" sz="1200" dirty="0"/>
          </a:p>
          <a:p>
            <a:pPr marL="800100" lvl="1" indent="-342900">
              <a:lnSpc>
                <a:spcPct val="11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t-EE" sz="1200" dirty="0"/>
              <a:t>5 001 - 10 000 km</a:t>
            </a:r>
            <a:endParaRPr lang="en-GB" sz="1200" dirty="0"/>
          </a:p>
          <a:p>
            <a:pPr marL="800100" lvl="1" indent="-342900">
              <a:lnSpc>
                <a:spcPct val="11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t-EE" sz="1200" dirty="0"/>
              <a:t>10 001 - 20 000 km</a:t>
            </a:r>
            <a:endParaRPr lang="en-GB" sz="1200" dirty="0"/>
          </a:p>
          <a:p>
            <a:pPr marL="800100" lvl="1" indent="-342900">
              <a:lnSpc>
                <a:spcPct val="11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t-EE" sz="1200" dirty="0"/>
              <a:t>üle 20 000 km</a:t>
            </a:r>
            <a:endParaRPr lang="en-GB" sz="1200" dirty="0"/>
          </a:p>
          <a:p>
            <a:pPr marL="800100" lvl="1" indent="-342900">
              <a:lnSpc>
                <a:spcPct val="11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t-EE" sz="1200" dirty="0"/>
              <a:t>Ei oska öelda</a:t>
            </a:r>
            <a:endParaRPr lang="en-GB" sz="1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78495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303B0-BCF5-6E45-B0F5-07096C767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Ankeet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B5A24D-3B8A-4844-9F1F-CC8A0ADA29A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t-EE" b="1" dirty="0"/>
              <a:t>TÄHELEPANEMATUS LIIKLUSES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dirty="0"/>
              <a:t>SÕIDUKIJUHID (Q1-Q7 KUI T1=1 </a:t>
            </a:r>
            <a:r>
              <a:rPr lang="en-GB" dirty="0" err="1"/>
              <a:t>ja</a:t>
            </a:r>
            <a:r>
              <a:rPr lang="en-GB" dirty="0"/>
              <a:t> T3=2-7)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1200" b="1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200" b="1" dirty="0"/>
              <a:t>1. </a:t>
            </a:r>
            <a:r>
              <a:rPr lang="en-US" sz="1200" b="1" dirty="0" err="1"/>
              <a:t>Milliste</a:t>
            </a:r>
            <a:r>
              <a:rPr lang="en-US" sz="1200" b="1" dirty="0"/>
              <a:t> </a:t>
            </a:r>
            <a:r>
              <a:rPr lang="en-US" sz="1200" b="1" dirty="0" err="1"/>
              <a:t>kõrvaliste</a:t>
            </a:r>
            <a:r>
              <a:rPr lang="en-US" sz="1200" b="1" dirty="0"/>
              <a:t> </a:t>
            </a:r>
            <a:r>
              <a:rPr lang="en-US" sz="1200" b="1" dirty="0" err="1"/>
              <a:t>tegevuste</a:t>
            </a:r>
            <a:r>
              <a:rPr lang="en-US" sz="1200" b="1" dirty="0"/>
              <a:t> </a:t>
            </a:r>
            <a:r>
              <a:rPr lang="en-US" sz="1200" b="1" dirty="0" err="1"/>
              <a:t>tõttu</a:t>
            </a:r>
            <a:r>
              <a:rPr lang="en-US" sz="1200" b="1" dirty="0"/>
              <a:t> </a:t>
            </a:r>
            <a:r>
              <a:rPr lang="en-US" sz="1200" b="1" dirty="0" err="1"/>
              <a:t>olete</a:t>
            </a:r>
            <a:r>
              <a:rPr lang="en-US" sz="1200" b="1" dirty="0"/>
              <a:t> </a:t>
            </a:r>
            <a:r>
              <a:rPr lang="en-US" sz="1200" b="1" dirty="0" err="1"/>
              <a:t>sattunud</a:t>
            </a:r>
            <a:r>
              <a:rPr lang="en-US" sz="1200" b="1" dirty="0"/>
              <a:t> </a:t>
            </a:r>
            <a:r>
              <a:rPr lang="en-US" sz="1200" b="1" dirty="0" err="1"/>
              <a:t>liiklusohtlikesse</a:t>
            </a:r>
            <a:r>
              <a:rPr lang="en-US" sz="1200" b="1" dirty="0"/>
              <a:t> </a:t>
            </a:r>
            <a:r>
              <a:rPr lang="en-US" sz="1200" b="1" dirty="0" err="1"/>
              <a:t>olukordadesse</a:t>
            </a:r>
            <a:r>
              <a:rPr lang="en-US" sz="1200" b="1" dirty="0"/>
              <a:t> (</a:t>
            </a:r>
            <a:r>
              <a:rPr lang="en-US" sz="1200" b="1" dirty="0" err="1"/>
              <a:t>s.h</a:t>
            </a:r>
            <a:r>
              <a:rPr lang="en-US" sz="1200" b="1" dirty="0"/>
              <a:t> </a:t>
            </a:r>
            <a:r>
              <a:rPr lang="en-US" sz="1200" b="1" dirty="0" err="1"/>
              <a:t>tähelepanu</a:t>
            </a:r>
            <a:r>
              <a:rPr lang="en-US" sz="1200" b="1" dirty="0"/>
              <a:t> </a:t>
            </a:r>
            <a:r>
              <a:rPr lang="en-US" sz="1200" b="1" dirty="0" err="1"/>
              <a:t>liikluselt</a:t>
            </a:r>
            <a:r>
              <a:rPr lang="en-US" sz="1200" b="1" dirty="0"/>
              <a:t> on </a:t>
            </a:r>
            <a:r>
              <a:rPr lang="en-US" sz="1200" b="1" dirty="0" err="1"/>
              <a:t>hajunud</a:t>
            </a:r>
            <a:r>
              <a:rPr lang="en-US" sz="1200" b="1" dirty="0"/>
              <a:t>) </a:t>
            </a:r>
            <a:r>
              <a:rPr lang="en-US" sz="1200" b="1" dirty="0" err="1"/>
              <a:t>või</a:t>
            </a:r>
            <a:r>
              <a:rPr lang="en-US" sz="1200" b="1" dirty="0"/>
              <a:t> </a:t>
            </a:r>
            <a:r>
              <a:rPr lang="en-US" sz="1200" b="1" dirty="0" err="1"/>
              <a:t>liiklusõnnetusse</a:t>
            </a:r>
            <a:r>
              <a:rPr lang="en-US" sz="1200" b="1" dirty="0"/>
              <a:t> </a:t>
            </a:r>
            <a:r>
              <a:rPr lang="en-US" sz="1200" b="1" dirty="0" err="1"/>
              <a:t>viimase</a:t>
            </a:r>
            <a:r>
              <a:rPr lang="en-US" sz="1200" b="1" dirty="0"/>
              <a:t> 12 </a:t>
            </a:r>
            <a:r>
              <a:rPr lang="en-US" sz="1200" b="1" dirty="0" err="1"/>
              <a:t>kuu</a:t>
            </a:r>
            <a:r>
              <a:rPr lang="en-US" sz="1200" b="1" dirty="0"/>
              <a:t> </a:t>
            </a:r>
            <a:r>
              <a:rPr lang="en-US" sz="1200" b="1" dirty="0" err="1"/>
              <a:t>jooksul</a:t>
            </a:r>
            <a:r>
              <a:rPr lang="en-US" sz="1200" b="1" dirty="0"/>
              <a:t> </a:t>
            </a:r>
            <a:r>
              <a:rPr lang="en-US" sz="1200" b="1" dirty="0" err="1"/>
              <a:t>mootorsõidukit</a:t>
            </a:r>
            <a:r>
              <a:rPr lang="en-US" sz="1200" b="1" dirty="0"/>
              <a:t> </a:t>
            </a:r>
            <a:r>
              <a:rPr lang="en-US" sz="1200" b="1" dirty="0" err="1"/>
              <a:t>juhtides</a:t>
            </a:r>
            <a:r>
              <a:rPr lang="en-US" sz="1200" b="1" dirty="0"/>
              <a:t>?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200" dirty="0"/>
              <a:t>MITU VASTUST!</a:t>
            </a:r>
            <a:endParaRPr lang="en-GB" sz="1200" dirty="0"/>
          </a:p>
          <a:p>
            <a:pPr marL="685800" lvl="1" indent="-228600">
              <a:lnSpc>
                <a:spcPct val="11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n-US" sz="1200" dirty="0" err="1"/>
              <a:t>Telefoni</a:t>
            </a:r>
            <a:r>
              <a:rPr lang="en-US" sz="1200" dirty="0"/>
              <a:t> </a:t>
            </a:r>
            <a:r>
              <a:rPr lang="en-US" sz="1200" dirty="0" err="1"/>
              <a:t>kasutamine</a:t>
            </a:r>
            <a:endParaRPr lang="en-GB" sz="1200" dirty="0"/>
          </a:p>
          <a:p>
            <a:pPr marL="685800" lvl="1" indent="-228600">
              <a:lnSpc>
                <a:spcPct val="11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n-US" sz="1200" dirty="0" err="1"/>
              <a:t>Söömine</a:t>
            </a:r>
            <a:r>
              <a:rPr lang="en-US" sz="1200" dirty="0"/>
              <a:t>, </a:t>
            </a:r>
            <a:r>
              <a:rPr lang="en-US" sz="1200" dirty="0" err="1"/>
              <a:t>joomine</a:t>
            </a:r>
            <a:endParaRPr lang="en-GB" sz="1200" dirty="0"/>
          </a:p>
          <a:p>
            <a:pPr marL="685800" lvl="1" indent="-228600">
              <a:lnSpc>
                <a:spcPct val="11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n-US" sz="1200" dirty="0" err="1"/>
              <a:t>Suitsetamine</a:t>
            </a:r>
            <a:endParaRPr lang="en-GB" sz="1200" dirty="0"/>
          </a:p>
          <a:p>
            <a:pPr marL="685800" lvl="1" indent="-228600">
              <a:lnSpc>
                <a:spcPct val="11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n-US" sz="1200" dirty="0" err="1"/>
              <a:t>Lapsega</a:t>
            </a:r>
            <a:r>
              <a:rPr lang="en-US" sz="1200" dirty="0"/>
              <a:t> (</a:t>
            </a:r>
            <a:r>
              <a:rPr lang="en-US" sz="1200" dirty="0" err="1"/>
              <a:t>lastega</a:t>
            </a:r>
            <a:r>
              <a:rPr lang="en-US" sz="1200" dirty="0"/>
              <a:t>) </a:t>
            </a:r>
            <a:r>
              <a:rPr lang="en-US" sz="1200" dirty="0" err="1"/>
              <a:t>tegelemine</a:t>
            </a:r>
            <a:endParaRPr lang="en-GB" sz="1200" dirty="0"/>
          </a:p>
          <a:p>
            <a:pPr marL="685800" lvl="1" indent="-228600">
              <a:lnSpc>
                <a:spcPct val="11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n-US" sz="1200" dirty="0" err="1"/>
              <a:t>Navigatsiooniseadme</a:t>
            </a:r>
            <a:r>
              <a:rPr lang="en-US" sz="1200" dirty="0"/>
              <a:t> </a:t>
            </a:r>
            <a:r>
              <a:rPr lang="en-US" sz="1200" dirty="0" err="1"/>
              <a:t>kasutamine</a:t>
            </a:r>
            <a:endParaRPr lang="en-GB" sz="1200" dirty="0"/>
          </a:p>
          <a:p>
            <a:pPr marL="685800" lvl="1" indent="-228600">
              <a:lnSpc>
                <a:spcPct val="11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n-US" sz="1200" dirty="0" err="1"/>
              <a:t>Vestlus</a:t>
            </a:r>
            <a:r>
              <a:rPr lang="en-US" sz="1200" dirty="0"/>
              <a:t> </a:t>
            </a:r>
            <a:r>
              <a:rPr lang="en-US" sz="1200" dirty="0" err="1"/>
              <a:t>kaasõitja</a:t>
            </a:r>
            <a:r>
              <a:rPr lang="en-US" sz="1200" dirty="0"/>
              <a:t>(</a:t>
            </a:r>
            <a:r>
              <a:rPr lang="en-US" sz="1200" dirty="0" err="1"/>
              <a:t>te</a:t>
            </a:r>
            <a:r>
              <a:rPr lang="en-US" sz="1200" dirty="0"/>
              <a:t>)</a:t>
            </a:r>
            <a:r>
              <a:rPr lang="en-US" sz="1200" dirty="0" err="1"/>
              <a:t>ga</a:t>
            </a:r>
            <a:r>
              <a:rPr lang="en-US" sz="1200" dirty="0"/>
              <a:t> </a:t>
            </a:r>
            <a:endParaRPr lang="en-GB" sz="1200" dirty="0"/>
          </a:p>
          <a:p>
            <a:pPr marL="685800" lvl="1" indent="-228600">
              <a:lnSpc>
                <a:spcPct val="11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n-US" sz="1200" dirty="0" err="1"/>
              <a:t>Raadiosaate</a:t>
            </a:r>
            <a:r>
              <a:rPr lang="en-US" sz="1200" dirty="0"/>
              <a:t>, </a:t>
            </a:r>
            <a:r>
              <a:rPr lang="en-US" sz="1200" dirty="0" err="1"/>
              <a:t>muusika</a:t>
            </a:r>
            <a:r>
              <a:rPr lang="en-US" sz="1200" dirty="0"/>
              <a:t> </a:t>
            </a:r>
            <a:r>
              <a:rPr lang="en-US" sz="1200" dirty="0" err="1"/>
              <a:t>kuulamine</a:t>
            </a:r>
            <a:endParaRPr lang="en-GB" sz="1200" dirty="0"/>
          </a:p>
          <a:p>
            <a:pPr marL="685800" lvl="1" indent="-228600">
              <a:lnSpc>
                <a:spcPct val="11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n-US" sz="1200" dirty="0"/>
              <a:t>CD </a:t>
            </a:r>
            <a:r>
              <a:rPr lang="en-US" sz="1200" dirty="0" err="1"/>
              <a:t>vahetamine</a:t>
            </a:r>
            <a:r>
              <a:rPr lang="en-US" sz="1200" dirty="0"/>
              <a:t>, </a:t>
            </a:r>
            <a:r>
              <a:rPr lang="en-US" sz="1200" dirty="0" err="1"/>
              <a:t>raadiojaama</a:t>
            </a:r>
            <a:r>
              <a:rPr lang="en-US" sz="1200" dirty="0"/>
              <a:t> </a:t>
            </a:r>
            <a:r>
              <a:rPr lang="en-US" sz="1200" dirty="0" err="1"/>
              <a:t>otsimine</a:t>
            </a:r>
            <a:r>
              <a:rPr lang="en-US" sz="1200" dirty="0"/>
              <a:t> </a:t>
            </a:r>
            <a:endParaRPr lang="en-GB" sz="1200" dirty="0"/>
          </a:p>
          <a:p>
            <a:pPr marL="685800" lvl="1" indent="-228600">
              <a:lnSpc>
                <a:spcPct val="11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n-US" sz="1200" dirty="0" err="1"/>
              <a:t>Meikimine</a:t>
            </a:r>
            <a:r>
              <a:rPr lang="en-US" sz="1200" dirty="0"/>
              <a:t>, </a:t>
            </a:r>
            <a:r>
              <a:rPr lang="en-US" sz="1200" dirty="0" err="1"/>
              <a:t>enese</a:t>
            </a:r>
            <a:r>
              <a:rPr lang="en-US" sz="1200" dirty="0"/>
              <a:t> </a:t>
            </a:r>
            <a:r>
              <a:rPr lang="en-US" sz="1200" dirty="0" err="1"/>
              <a:t>sättimist</a:t>
            </a:r>
            <a:endParaRPr lang="en-GB" sz="1200" dirty="0"/>
          </a:p>
          <a:p>
            <a:pPr marL="685800" lvl="1" indent="-228600">
              <a:lnSpc>
                <a:spcPct val="11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n-US" sz="1200" dirty="0" err="1"/>
              <a:t>Pildistamine</a:t>
            </a:r>
            <a:r>
              <a:rPr lang="en-US" sz="1200" dirty="0"/>
              <a:t>, </a:t>
            </a:r>
            <a:r>
              <a:rPr lang="en-US" sz="1200" dirty="0" err="1"/>
              <a:t>filmimine</a:t>
            </a:r>
            <a:endParaRPr lang="en-GB" sz="1200" dirty="0"/>
          </a:p>
          <a:p>
            <a:pPr marL="685800" lvl="1" indent="-228600">
              <a:lnSpc>
                <a:spcPct val="11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n-US" sz="1200" dirty="0" err="1"/>
              <a:t>Mõni</a:t>
            </a:r>
            <a:r>
              <a:rPr lang="en-US" sz="1200" dirty="0"/>
              <a:t> </a:t>
            </a:r>
            <a:r>
              <a:rPr lang="en-US" sz="1200" dirty="0" err="1"/>
              <a:t>muu</a:t>
            </a:r>
            <a:r>
              <a:rPr lang="en-US" sz="1200" dirty="0"/>
              <a:t> </a:t>
            </a:r>
            <a:r>
              <a:rPr lang="en-US" sz="1200" dirty="0" err="1"/>
              <a:t>tegevus</a:t>
            </a:r>
            <a:endParaRPr lang="en-GB" sz="1200" dirty="0"/>
          </a:p>
          <a:p>
            <a:pPr marL="685800" lvl="1" indent="-228600">
              <a:lnSpc>
                <a:spcPct val="11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n-US" sz="1200" i="1" dirty="0" err="1"/>
              <a:t>Ei</a:t>
            </a:r>
            <a:r>
              <a:rPr lang="en-US" sz="1200" i="1" dirty="0"/>
              <a:t> ole </a:t>
            </a:r>
            <a:r>
              <a:rPr lang="en-US" sz="1200" i="1" dirty="0" err="1"/>
              <a:t>kõrvaliste</a:t>
            </a:r>
            <a:r>
              <a:rPr lang="en-US" sz="1200" i="1" dirty="0"/>
              <a:t> </a:t>
            </a:r>
            <a:r>
              <a:rPr lang="en-US" sz="1200" i="1" dirty="0" err="1"/>
              <a:t>tegevuste</a:t>
            </a:r>
            <a:r>
              <a:rPr lang="en-US" sz="1200" i="1" dirty="0"/>
              <a:t> </a:t>
            </a:r>
            <a:r>
              <a:rPr lang="en-US" sz="1200" i="1" dirty="0" err="1"/>
              <a:t>tõttu</a:t>
            </a:r>
            <a:r>
              <a:rPr lang="en-US" sz="1200" i="1" dirty="0"/>
              <a:t> </a:t>
            </a:r>
            <a:r>
              <a:rPr lang="en-US" sz="1200" i="1" dirty="0" err="1"/>
              <a:t>ohtlikku</a:t>
            </a:r>
            <a:r>
              <a:rPr lang="en-US" sz="1200" i="1" dirty="0"/>
              <a:t> </a:t>
            </a:r>
            <a:r>
              <a:rPr lang="en-US" sz="1200" i="1" dirty="0" err="1"/>
              <a:t>olukorda</a:t>
            </a:r>
            <a:r>
              <a:rPr lang="en-US" sz="1200" i="1" dirty="0"/>
              <a:t> </a:t>
            </a:r>
            <a:r>
              <a:rPr lang="en-US" sz="1200" i="1" dirty="0" err="1"/>
              <a:t>sattunud</a:t>
            </a:r>
            <a:r>
              <a:rPr lang="en-US" sz="1200" i="1" dirty="0"/>
              <a:t> </a:t>
            </a:r>
            <a:r>
              <a:rPr lang="en-US" sz="1200" i="1" dirty="0" err="1"/>
              <a:t>või</a:t>
            </a:r>
            <a:r>
              <a:rPr lang="en-US" sz="1200" i="1" dirty="0"/>
              <a:t> </a:t>
            </a:r>
            <a:r>
              <a:rPr lang="en-US" sz="1200" i="1" dirty="0" err="1"/>
              <a:t>midagi</a:t>
            </a:r>
            <a:r>
              <a:rPr lang="en-US" sz="1200" i="1" dirty="0"/>
              <a:t> </a:t>
            </a:r>
            <a:r>
              <a:rPr lang="en-US" sz="1200" i="1" dirty="0" err="1"/>
              <a:t>eelnimetatut</a:t>
            </a:r>
            <a:r>
              <a:rPr lang="en-US" sz="1200" i="1" dirty="0"/>
              <a:t> </a:t>
            </a:r>
            <a:r>
              <a:rPr lang="en-US" sz="1200" i="1" dirty="0" err="1"/>
              <a:t>teinud</a:t>
            </a:r>
            <a:endParaRPr lang="en-GB" sz="1200" dirty="0"/>
          </a:p>
          <a:p>
            <a:pPr marL="0" lvl="0" indent="0">
              <a:lnSpc>
                <a:spcPct val="110000"/>
              </a:lnSpc>
              <a:spcBef>
                <a:spcPts val="0"/>
              </a:spcBef>
              <a:buNone/>
            </a:pPr>
            <a:endParaRPr lang="et-EE" sz="1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119222-3F1E-DD4F-B4E5-AB1E454BC00D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>
            <a:normAutofit/>
          </a:bodyPr>
          <a:lstStyle/>
          <a:p>
            <a:pPr marL="800100" lvl="1" indent="-342900">
              <a:lnSpc>
                <a:spcPct val="110000"/>
              </a:lnSpc>
              <a:spcBef>
                <a:spcPts val="0"/>
              </a:spcBef>
              <a:buFont typeface="+mj-lt"/>
              <a:buAutoNum type="arabicParenR"/>
            </a:pPr>
            <a:endParaRPr lang="en-GB" sz="1800" dirty="0"/>
          </a:p>
          <a:p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FC2E254-F870-0540-8CF7-8B16F1BD21D2}"/>
              </a:ext>
            </a:extLst>
          </p:cNvPr>
          <p:cNvSpPr txBox="1">
            <a:spLocks/>
          </p:cNvSpPr>
          <p:nvPr/>
        </p:nvSpPr>
        <p:spPr>
          <a:xfrm>
            <a:off x="6493800" y="1499191"/>
            <a:ext cx="4860000" cy="54559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2"/>
              </a:buBlip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Tx/>
              <a:buNone/>
            </a:pPr>
            <a:r>
              <a:rPr lang="en-US" sz="1200" b="1" dirty="0"/>
              <a:t>2. </a:t>
            </a:r>
            <a:r>
              <a:rPr lang="en-US" sz="1200" b="1" dirty="0" err="1"/>
              <a:t>Kui</a:t>
            </a:r>
            <a:r>
              <a:rPr lang="en-US" sz="1200" b="1" dirty="0"/>
              <a:t> </a:t>
            </a:r>
            <a:r>
              <a:rPr lang="en-US" sz="1200" b="1" dirty="0" err="1"/>
              <a:t>tihti</a:t>
            </a:r>
            <a:r>
              <a:rPr lang="en-US" sz="1200" b="1" dirty="0"/>
              <a:t> </a:t>
            </a:r>
            <a:r>
              <a:rPr lang="en-US" sz="1200" b="1" dirty="0" err="1"/>
              <a:t>Te</a:t>
            </a:r>
            <a:r>
              <a:rPr lang="en-US" sz="1200" b="1" dirty="0"/>
              <a:t> </a:t>
            </a:r>
            <a:r>
              <a:rPr lang="en-US" sz="1200" b="1" dirty="0" err="1"/>
              <a:t>olete</a:t>
            </a:r>
            <a:r>
              <a:rPr lang="en-US" sz="1200" b="1" dirty="0"/>
              <a:t> </a:t>
            </a:r>
            <a:r>
              <a:rPr lang="en-US" sz="1200" b="1" dirty="0" err="1"/>
              <a:t>viimase</a:t>
            </a:r>
            <a:r>
              <a:rPr lang="en-US" sz="1200" b="1" dirty="0"/>
              <a:t> 12 </a:t>
            </a:r>
            <a:r>
              <a:rPr lang="en-US" sz="1200" b="1" dirty="0" err="1"/>
              <a:t>kuu</a:t>
            </a:r>
            <a:r>
              <a:rPr lang="en-US" sz="1200" b="1" dirty="0"/>
              <a:t> </a:t>
            </a:r>
            <a:r>
              <a:rPr lang="en-US" sz="1200" b="1" dirty="0" err="1"/>
              <a:t>jooksul</a:t>
            </a:r>
            <a:r>
              <a:rPr lang="en-US" sz="1200" b="1" dirty="0"/>
              <a:t> </a:t>
            </a:r>
            <a:r>
              <a:rPr lang="en-US" sz="1200" b="1" dirty="0" err="1"/>
              <a:t>kasutanud</a:t>
            </a:r>
            <a:r>
              <a:rPr lang="en-US" sz="1200" b="1" dirty="0"/>
              <a:t> </a:t>
            </a:r>
            <a:r>
              <a:rPr lang="en-US" sz="1200" b="1" dirty="0" err="1"/>
              <a:t>sõidukit</a:t>
            </a:r>
            <a:r>
              <a:rPr lang="en-US" sz="1200" b="1" dirty="0"/>
              <a:t> </a:t>
            </a:r>
            <a:r>
              <a:rPr lang="en-US" sz="1200" b="1" dirty="0" err="1"/>
              <a:t>juhtides</a:t>
            </a:r>
            <a:r>
              <a:rPr lang="en-US" sz="1200" b="1" dirty="0"/>
              <a:t> </a:t>
            </a:r>
            <a:r>
              <a:rPr lang="en-US" sz="1200" b="1" dirty="0" err="1"/>
              <a:t>telefoni</a:t>
            </a:r>
            <a:r>
              <a:rPr lang="en-US" sz="1200" b="1" dirty="0"/>
              <a:t>?</a:t>
            </a:r>
            <a:endParaRPr lang="en-GB" sz="1200" dirty="0"/>
          </a:p>
          <a:p>
            <a:pPr marL="685800" lvl="1" indent="-228600">
              <a:spcBef>
                <a:spcPts val="0"/>
              </a:spcBef>
              <a:buFont typeface="+mj-lt"/>
              <a:buAutoNum type="arabicParenR"/>
            </a:pPr>
            <a:r>
              <a:rPr lang="et-EE" sz="1200" dirty="0"/>
              <a:t>Sageli</a:t>
            </a:r>
            <a:endParaRPr lang="en-GB" sz="1200" dirty="0"/>
          </a:p>
          <a:p>
            <a:pPr marL="685800" lvl="1" indent="-228600">
              <a:spcBef>
                <a:spcPts val="0"/>
              </a:spcBef>
              <a:buFont typeface="+mj-lt"/>
              <a:buAutoNum type="arabicParenR"/>
            </a:pPr>
            <a:r>
              <a:rPr lang="et-EE" sz="1200" dirty="0"/>
              <a:t>Mõnikord</a:t>
            </a:r>
            <a:endParaRPr lang="en-GB" sz="1200" dirty="0"/>
          </a:p>
          <a:p>
            <a:pPr marL="685800" lvl="1" indent="-228600">
              <a:spcBef>
                <a:spcPts val="0"/>
              </a:spcBef>
              <a:buFont typeface="+mj-lt"/>
              <a:buAutoNum type="arabicParenR"/>
            </a:pPr>
            <a:r>
              <a:rPr lang="et-EE" sz="1200" dirty="0"/>
              <a:t>Mitte kunagi</a:t>
            </a:r>
            <a:endParaRPr lang="en-US" sz="1200" b="1" dirty="0"/>
          </a:p>
          <a:p>
            <a:pPr marL="0" indent="0">
              <a:spcBef>
                <a:spcPts val="0"/>
              </a:spcBef>
              <a:buFontTx/>
              <a:buNone/>
            </a:pPr>
            <a:endParaRPr lang="en-US" sz="1200" b="1" dirty="0"/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1200" dirty="0"/>
              <a:t>SÕIDUKIJUHID, KES KASUTAVAD SÕIDUKIT JUHTIDES TELEFONI </a:t>
            </a:r>
            <a:r>
              <a:rPr lang="en-GB" sz="1200" dirty="0"/>
              <a:t>(</a:t>
            </a:r>
            <a:r>
              <a:rPr lang="en-US" sz="1200" dirty="0"/>
              <a:t>T1=1 ja T3=2-7, Q2=1 VÕI 2)</a:t>
            </a:r>
          </a:p>
          <a:p>
            <a:pPr marL="0" indent="0">
              <a:spcBef>
                <a:spcPts val="0"/>
              </a:spcBef>
              <a:buFontTx/>
              <a:buNone/>
            </a:pPr>
            <a:endParaRPr lang="en-GB" sz="1200" dirty="0"/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1200" b="1" dirty="0"/>
              <a:t>3. </a:t>
            </a:r>
            <a:r>
              <a:rPr lang="en-US" sz="1200" b="1" dirty="0" err="1"/>
              <a:t>Kuivõrd</a:t>
            </a:r>
            <a:r>
              <a:rPr lang="en-US" sz="1200" b="1" dirty="0"/>
              <a:t> </a:t>
            </a:r>
            <a:r>
              <a:rPr lang="en-US" sz="1200" b="1" dirty="0" err="1"/>
              <a:t>Te</a:t>
            </a:r>
            <a:r>
              <a:rPr lang="en-US" sz="1200" b="1" dirty="0"/>
              <a:t> </a:t>
            </a:r>
            <a:r>
              <a:rPr lang="en-US" sz="1200" b="1" dirty="0" err="1"/>
              <a:t>kasutate</a:t>
            </a:r>
            <a:r>
              <a:rPr lang="en-US" sz="1200" b="1" dirty="0"/>
              <a:t> </a:t>
            </a:r>
            <a:r>
              <a:rPr lang="en-US" sz="1200" b="1" dirty="0" err="1"/>
              <a:t>mootorsõidukit</a:t>
            </a:r>
            <a:r>
              <a:rPr lang="en-US" sz="1200" b="1" dirty="0"/>
              <a:t> </a:t>
            </a:r>
            <a:r>
              <a:rPr lang="en-US" sz="1200" b="1" dirty="0" err="1"/>
              <a:t>juhtides</a:t>
            </a:r>
            <a:r>
              <a:rPr lang="en-US" sz="1200" b="1" dirty="0"/>
              <a:t> </a:t>
            </a:r>
            <a:r>
              <a:rPr lang="en-US" sz="1200" b="1" dirty="0" err="1"/>
              <a:t>telefoni</a:t>
            </a:r>
            <a:r>
              <a:rPr lang="en-US" sz="1200" b="1" dirty="0"/>
              <a:t> </a:t>
            </a:r>
            <a:r>
              <a:rPr lang="en-US" sz="1200" b="1" dirty="0" err="1"/>
              <a:t>järgmisteks</a:t>
            </a:r>
            <a:r>
              <a:rPr lang="en-US" sz="1200" b="1" dirty="0"/>
              <a:t> </a:t>
            </a:r>
            <a:r>
              <a:rPr lang="en-US" sz="1200" b="1" dirty="0" err="1"/>
              <a:t>tegevusteks</a:t>
            </a:r>
            <a:r>
              <a:rPr lang="en-US" sz="1200" b="1" dirty="0"/>
              <a:t>? 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1200" i="1" dirty="0"/>
              <a:t>Mitte </a:t>
            </a:r>
            <a:r>
              <a:rPr lang="en-US" sz="1200" i="1" dirty="0" err="1"/>
              <a:t>kunagi</a:t>
            </a:r>
            <a:r>
              <a:rPr lang="en-US" sz="1200" i="1" dirty="0"/>
              <a:t> / </a:t>
            </a:r>
            <a:r>
              <a:rPr lang="en-US" sz="1200" i="1" dirty="0" err="1"/>
              <a:t>Mõnikord</a:t>
            </a:r>
            <a:r>
              <a:rPr lang="en-US" sz="1200" i="1" dirty="0"/>
              <a:t> / </a:t>
            </a:r>
            <a:r>
              <a:rPr lang="en-US" sz="1200" i="1" dirty="0" err="1"/>
              <a:t>Sageli</a:t>
            </a:r>
            <a:r>
              <a:rPr lang="en-US" sz="1200" i="1" dirty="0"/>
              <a:t> / </a:t>
            </a:r>
            <a:r>
              <a:rPr lang="en-US" sz="1200" i="1" dirty="0" err="1"/>
              <a:t>Ei</a:t>
            </a:r>
            <a:r>
              <a:rPr lang="en-US" sz="1200" i="1" dirty="0"/>
              <a:t> </a:t>
            </a:r>
            <a:r>
              <a:rPr lang="en-US" sz="1200" i="1" dirty="0" err="1"/>
              <a:t>oska</a:t>
            </a:r>
            <a:r>
              <a:rPr lang="en-US" sz="1200" i="1" dirty="0"/>
              <a:t> </a:t>
            </a:r>
            <a:r>
              <a:rPr lang="en-US" sz="1200" i="1" dirty="0" err="1"/>
              <a:t>öelda</a:t>
            </a:r>
            <a:endParaRPr lang="en-GB" sz="1200" dirty="0"/>
          </a:p>
          <a:p>
            <a:pPr marL="685800" lvl="1" indent="-228600">
              <a:spcBef>
                <a:spcPts val="0"/>
              </a:spcBef>
              <a:buFont typeface="+mj-lt"/>
              <a:buAutoNum type="arabicParenR"/>
            </a:pPr>
            <a:r>
              <a:rPr lang="et-EE" sz="1200" dirty="0"/>
              <a:t>Vastate kõnedele</a:t>
            </a:r>
            <a:endParaRPr lang="en-GB" sz="1200" dirty="0"/>
          </a:p>
          <a:p>
            <a:pPr marL="685800" lvl="1" indent="-228600">
              <a:spcBef>
                <a:spcPts val="0"/>
              </a:spcBef>
              <a:buFont typeface="+mj-lt"/>
              <a:buAutoNum type="arabicParenR"/>
            </a:pPr>
            <a:r>
              <a:rPr lang="et-EE" sz="1200" dirty="0"/>
              <a:t>Teete tööga seotud kõnesid</a:t>
            </a:r>
            <a:endParaRPr lang="en-GB" sz="1200" dirty="0"/>
          </a:p>
          <a:p>
            <a:pPr marL="685800" lvl="1" indent="-228600">
              <a:spcBef>
                <a:spcPts val="0"/>
              </a:spcBef>
              <a:buFont typeface="+mj-lt"/>
              <a:buAutoNum type="arabicParenR"/>
            </a:pPr>
            <a:r>
              <a:rPr lang="et-EE" sz="1200" dirty="0"/>
              <a:t>Helistate pereliikmetele </a:t>
            </a:r>
            <a:endParaRPr lang="en-GB" sz="1200" dirty="0"/>
          </a:p>
          <a:p>
            <a:pPr marL="685800" lvl="1" indent="-228600">
              <a:spcBef>
                <a:spcPts val="0"/>
              </a:spcBef>
              <a:buFont typeface="+mj-lt"/>
              <a:buAutoNum type="arabicParenR"/>
            </a:pPr>
            <a:r>
              <a:rPr lang="et-EE" sz="1200" dirty="0"/>
              <a:t>Helistate sõpradele ja tuttavatele</a:t>
            </a:r>
            <a:endParaRPr lang="en-GB" sz="1200" dirty="0"/>
          </a:p>
          <a:p>
            <a:pPr marL="685800" lvl="1" indent="-228600">
              <a:spcBef>
                <a:spcPts val="0"/>
              </a:spcBef>
              <a:buFont typeface="+mj-lt"/>
              <a:buAutoNum type="arabicParenR"/>
            </a:pPr>
            <a:r>
              <a:rPr lang="et-EE" sz="1200" dirty="0"/>
              <a:t>Loete sõnumeid ja/või sotsiaalmeedia postitusi</a:t>
            </a:r>
            <a:endParaRPr lang="en-GB" sz="1200" dirty="0"/>
          </a:p>
          <a:p>
            <a:pPr marL="685800" lvl="1" indent="-228600">
              <a:spcBef>
                <a:spcPts val="0"/>
              </a:spcBef>
              <a:buFont typeface="+mj-lt"/>
              <a:buAutoNum type="arabicParenR"/>
            </a:pPr>
            <a:r>
              <a:rPr lang="et-EE" sz="1200" dirty="0"/>
              <a:t>Kirjutate sõnumeid ja/või postitusi sotsiaalmeediasse</a:t>
            </a:r>
            <a:endParaRPr lang="en-GB" sz="1200" dirty="0"/>
          </a:p>
          <a:p>
            <a:pPr marL="685800" lvl="1" indent="-228600">
              <a:spcBef>
                <a:spcPts val="0"/>
              </a:spcBef>
              <a:buFont typeface="+mj-lt"/>
              <a:buAutoNum type="arabicParenR"/>
            </a:pPr>
            <a:r>
              <a:rPr lang="et-EE" sz="1200" dirty="0"/>
              <a:t>Loete uudiseid ja surfate internetis</a:t>
            </a:r>
            <a:endParaRPr lang="en-GB" sz="1200" dirty="0"/>
          </a:p>
          <a:p>
            <a:pPr marL="685800" lvl="1" indent="-228600">
              <a:spcBef>
                <a:spcPts val="0"/>
              </a:spcBef>
              <a:buFont typeface="+mj-lt"/>
              <a:buAutoNum type="arabicParenR"/>
            </a:pPr>
            <a:r>
              <a:rPr lang="et-EE" sz="1200" dirty="0"/>
              <a:t>Loete </a:t>
            </a:r>
            <a:r>
              <a:rPr lang="et-EE" sz="1200" dirty="0" err="1"/>
              <a:t>e-kirju</a:t>
            </a:r>
            <a:endParaRPr lang="en-GB" sz="1200" dirty="0"/>
          </a:p>
          <a:p>
            <a:pPr marL="685800" lvl="1" indent="-228600">
              <a:spcBef>
                <a:spcPts val="0"/>
              </a:spcBef>
              <a:buFont typeface="+mj-lt"/>
              <a:buAutoNum type="arabicParenR"/>
            </a:pPr>
            <a:r>
              <a:rPr lang="et-EE" sz="1200" dirty="0"/>
              <a:t>Pildistate ja filmite</a:t>
            </a:r>
          </a:p>
          <a:p>
            <a:pPr marL="0" indent="0">
              <a:spcBef>
                <a:spcPts val="0"/>
              </a:spcBef>
              <a:buFontTx/>
              <a:buNone/>
            </a:pPr>
            <a:endParaRPr lang="en-US" sz="1200" dirty="0"/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1200" dirty="0"/>
              <a:t>Q3=1-4</a:t>
            </a:r>
            <a:endParaRPr lang="en-GB" sz="1200" dirty="0"/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1200" b="1" dirty="0"/>
              <a:t>4. </a:t>
            </a:r>
            <a:r>
              <a:rPr lang="en-US" sz="1200" b="1" dirty="0" err="1"/>
              <a:t>Kui</a:t>
            </a:r>
            <a:r>
              <a:rPr lang="en-US" sz="1200" b="1" dirty="0"/>
              <a:t> </a:t>
            </a:r>
            <a:r>
              <a:rPr lang="en-US" sz="1200" b="1" dirty="0" err="1"/>
              <a:t>tihti</a:t>
            </a:r>
            <a:r>
              <a:rPr lang="en-US" sz="1200" b="1" dirty="0"/>
              <a:t> </a:t>
            </a:r>
            <a:r>
              <a:rPr lang="en-US" sz="1200" b="1" dirty="0" err="1"/>
              <a:t>Te</a:t>
            </a:r>
            <a:r>
              <a:rPr lang="en-US" sz="1200" b="1" dirty="0"/>
              <a:t> </a:t>
            </a:r>
            <a:r>
              <a:rPr lang="en-US" sz="1200" b="1" dirty="0" err="1"/>
              <a:t>mootorsõiduki</a:t>
            </a:r>
            <a:r>
              <a:rPr lang="en-US" sz="1200" b="1" dirty="0"/>
              <a:t> </a:t>
            </a:r>
            <a:r>
              <a:rPr lang="en-US" sz="1200" b="1" dirty="0" err="1"/>
              <a:t>juhtimise</a:t>
            </a:r>
            <a:r>
              <a:rPr lang="en-US" sz="1200" b="1" dirty="0"/>
              <a:t> </a:t>
            </a:r>
            <a:r>
              <a:rPr lang="en-US" sz="1200" b="1" dirty="0" err="1"/>
              <a:t>ajal</a:t>
            </a:r>
            <a:r>
              <a:rPr lang="en-US" sz="1200" b="1" dirty="0"/>
              <a:t> … ?</a:t>
            </a:r>
            <a:r>
              <a:rPr lang="en-GB" sz="1200" b="1" dirty="0"/>
              <a:t> 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1200" i="1" dirty="0"/>
              <a:t>Mitte </a:t>
            </a:r>
            <a:r>
              <a:rPr lang="en-US" sz="1200" i="1" dirty="0" err="1"/>
              <a:t>kunagi</a:t>
            </a:r>
            <a:r>
              <a:rPr lang="en-US" sz="1200" i="1" dirty="0"/>
              <a:t> / </a:t>
            </a:r>
            <a:r>
              <a:rPr lang="en-US" sz="1200" i="1" dirty="0" err="1"/>
              <a:t>Mõnikord</a:t>
            </a:r>
            <a:r>
              <a:rPr lang="en-US" sz="1200" i="1" dirty="0"/>
              <a:t> / </a:t>
            </a:r>
            <a:r>
              <a:rPr lang="en-US" sz="1200" i="1" dirty="0" err="1"/>
              <a:t>Sageli</a:t>
            </a:r>
            <a:r>
              <a:rPr lang="en-US" sz="1200" i="1" dirty="0"/>
              <a:t> / </a:t>
            </a:r>
            <a:r>
              <a:rPr lang="en-US" sz="1200" i="1" dirty="0" err="1"/>
              <a:t>Alati</a:t>
            </a:r>
            <a:r>
              <a:rPr lang="en-US" sz="1200" i="1" dirty="0"/>
              <a:t> / </a:t>
            </a:r>
            <a:r>
              <a:rPr lang="en-US" sz="1200" i="1" dirty="0" err="1"/>
              <a:t>Ei</a:t>
            </a:r>
            <a:r>
              <a:rPr lang="en-US" sz="1200" i="1" dirty="0"/>
              <a:t> </a:t>
            </a:r>
            <a:r>
              <a:rPr lang="en-US" sz="1200" i="1" dirty="0" err="1"/>
              <a:t>oska</a:t>
            </a:r>
            <a:r>
              <a:rPr lang="en-US" sz="1200" i="1" dirty="0"/>
              <a:t> </a:t>
            </a:r>
            <a:r>
              <a:rPr lang="en-US" sz="1200" i="1" dirty="0" err="1"/>
              <a:t>öelda</a:t>
            </a:r>
            <a:endParaRPr lang="en-GB" sz="1200" dirty="0"/>
          </a:p>
          <a:p>
            <a:pPr marL="685800" lvl="1" indent="-228600">
              <a:spcBef>
                <a:spcPts val="0"/>
              </a:spcBef>
              <a:buFont typeface="+mj-lt"/>
              <a:buAutoNum type="arabicParenR"/>
            </a:pPr>
            <a:r>
              <a:rPr lang="et-EE" sz="1200" b="1" dirty="0"/>
              <a:t>hoiate telefoni rääkimise ajal käes või kõrva ääres</a:t>
            </a:r>
            <a:endParaRPr lang="en-GB" sz="1200" dirty="0"/>
          </a:p>
          <a:p>
            <a:pPr marL="685800" lvl="1" indent="-228600">
              <a:spcBef>
                <a:spcPts val="0"/>
              </a:spcBef>
              <a:buFont typeface="+mj-lt"/>
              <a:buAutoNum type="arabicParenR"/>
            </a:pPr>
            <a:r>
              <a:rPr lang="et-EE" sz="1200" b="1" dirty="0"/>
              <a:t>kasutate telefoniga rääkimiseks käed-vabad-seadet</a:t>
            </a:r>
          </a:p>
          <a:p>
            <a:pPr marL="457200" lvl="1" indent="0">
              <a:lnSpc>
                <a:spcPct val="110000"/>
              </a:lnSpc>
              <a:spcBef>
                <a:spcPts val="0"/>
              </a:spcBef>
              <a:buNone/>
            </a:pPr>
            <a:endParaRPr lang="et-EE" sz="1100" dirty="0"/>
          </a:p>
        </p:txBody>
      </p:sp>
    </p:spTree>
    <p:extLst>
      <p:ext uri="{BB962C8B-B14F-4D97-AF65-F5344CB8AC3E}">
        <p14:creationId xmlns:p14="http://schemas.microsoft.com/office/powerpoint/2010/main" val="18186175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303B0-BCF5-6E45-B0F5-07096C767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Ankeet</a:t>
            </a:r>
            <a:endParaRPr lang="en-GB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890C8A2-9056-3945-A798-5F55BE4704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02488" y="1340927"/>
            <a:ext cx="4860000" cy="48859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200" b="1" dirty="0"/>
              <a:t>5. </a:t>
            </a:r>
            <a:r>
              <a:rPr lang="en-US" sz="1200" b="1" dirty="0" err="1"/>
              <a:t>Kuivõrd</a:t>
            </a:r>
            <a:r>
              <a:rPr lang="en-US" sz="1200" b="1" dirty="0"/>
              <a:t> </a:t>
            </a:r>
            <a:r>
              <a:rPr lang="en-US" sz="1200" b="1" dirty="0" err="1"/>
              <a:t>nõustute</a:t>
            </a:r>
            <a:r>
              <a:rPr lang="en-US" sz="1200" b="1" dirty="0"/>
              <a:t> </a:t>
            </a:r>
            <a:r>
              <a:rPr lang="en-US" sz="1200" b="1" dirty="0" err="1"/>
              <a:t>järgmiste</a:t>
            </a:r>
            <a:r>
              <a:rPr lang="en-US" sz="1200" b="1" dirty="0"/>
              <a:t> </a:t>
            </a:r>
            <a:r>
              <a:rPr lang="en-US" sz="1200" b="1" dirty="0" err="1"/>
              <a:t>mootorsõiduki</a:t>
            </a:r>
            <a:r>
              <a:rPr lang="en-US" sz="1200" b="1" dirty="0"/>
              <a:t> </a:t>
            </a:r>
            <a:r>
              <a:rPr lang="en-US" sz="1200" b="1" dirty="0" err="1"/>
              <a:t>juhtimise</a:t>
            </a:r>
            <a:r>
              <a:rPr lang="en-US" sz="1200" b="1" dirty="0"/>
              <a:t> </a:t>
            </a:r>
            <a:r>
              <a:rPr lang="en-US" sz="1200" b="1" dirty="0" err="1"/>
              <a:t>ajal</a:t>
            </a:r>
            <a:r>
              <a:rPr lang="en-US" sz="1200" b="1" dirty="0"/>
              <a:t> </a:t>
            </a:r>
            <a:r>
              <a:rPr lang="en-US" sz="1200" b="1" dirty="0" err="1"/>
              <a:t>telefoni</a:t>
            </a:r>
            <a:r>
              <a:rPr lang="en-US" sz="1200" b="1" dirty="0"/>
              <a:t> </a:t>
            </a:r>
            <a:r>
              <a:rPr lang="en-US" sz="1200" b="1" dirty="0" err="1"/>
              <a:t>kasutamise</a:t>
            </a:r>
            <a:r>
              <a:rPr lang="en-US" sz="1200" b="1" dirty="0"/>
              <a:t> </a:t>
            </a:r>
            <a:r>
              <a:rPr lang="en-US" sz="1200" b="1" dirty="0" err="1"/>
              <a:t>kohta</a:t>
            </a:r>
            <a:r>
              <a:rPr lang="en-US" sz="1200" b="1" dirty="0"/>
              <a:t> </a:t>
            </a:r>
            <a:r>
              <a:rPr lang="en-US" sz="1200" b="1" dirty="0" err="1"/>
              <a:t>käivate</a:t>
            </a:r>
            <a:r>
              <a:rPr lang="en-US" sz="1200" b="1" dirty="0"/>
              <a:t> </a:t>
            </a:r>
            <a:r>
              <a:rPr lang="en-US" sz="1200" b="1" dirty="0" err="1"/>
              <a:t>väidetega</a:t>
            </a:r>
            <a:r>
              <a:rPr lang="en-US" sz="1200" b="1" dirty="0"/>
              <a:t>? </a:t>
            </a:r>
            <a:r>
              <a:rPr lang="en-US" sz="1200" i="1" dirty="0" err="1"/>
              <a:t>Täielikult</a:t>
            </a:r>
            <a:r>
              <a:rPr lang="en-US" sz="1200" i="1" dirty="0"/>
              <a:t> </a:t>
            </a:r>
            <a:r>
              <a:rPr lang="en-US" sz="1200" i="1" dirty="0" err="1"/>
              <a:t>nõus</a:t>
            </a:r>
            <a:r>
              <a:rPr lang="en-US" sz="1200" i="1" dirty="0"/>
              <a:t> / </a:t>
            </a:r>
            <a:r>
              <a:rPr lang="en-US" sz="1200" i="1" dirty="0" err="1"/>
              <a:t>Pigem</a:t>
            </a:r>
            <a:r>
              <a:rPr lang="en-US" sz="1200" i="1" dirty="0"/>
              <a:t> </a:t>
            </a:r>
            <a:r>
              <a:rPr lang="en-US" sz="1200" i="1" dirty="0" err="1"/>
              <a:t>nõus</a:t>
            </a:r>
            <a:r>
              <a:rPr lang="en-US" sz="1200" i="1" dirty="0"/>
              <a:t> / </a:t>
            </a:r>
            <a:r>
              <a:rPr lang="en-US" sz="1200" i="1" dirty="0" err="1"/>
              <a:t>Pigem</a:t>
            </a:r>
            <a:r>
              <a:rPr lang="en-US" sz="1200" i="1" dirty="0"/>
              <a:t> </a:t>
            </a:r>
            <a:r>
              <a:rPr lang="en-US" sz="1200" i="1" dirty="0" err="1"/>
              <a:t>ei</a:t>
            </a:r>
            <a:r>
              <a:rPr lang="en-US" sz="1200" i="1" dirty="0"/>
              <a:t> </a:t>
            </a:r>
            <a:r>
              <a:rPr lang="en-US" sz="1200" i="1" dirty="0" err="1"/>
              <a:t>nõustu</a:t>
            </a:r>
            <a:r>
              <a:rPr lang="en-US" sz="1200" i="1" dirty="0"/>
              <a:t> / </a:t>
            </a:r>
            <a:r>
              <a:rPr lang="en-US" sz="1200" i="1" dirty="0" err="1"/>
              <a:t>Üldse</a:t>
            </a:r>
            <a:r>
              <a:rPr lang="en-US" sz="1200" i="1" dirty="0"/>
              <a:t> </a:t>
            </a:r>
            <a:r>
              <a:rPr lang="en-US" sz="1200" i="1" dirty="0" err="1"/>
              <a:t>ei</a:t>
            </a:r>
            <a:r>
              <a:rPr lang="en-US" sz="1200" i="1" dirty="0"/>
              <a:t> </a:t>
            </a:r>
            <a:r>
              <a:rPr lang="en-US" sz="1200" i="1" dirty="0" err="1"/>
              <a:t>nõustu</a:t>
            </a:r>
            <a:r>
              <a:rPr lang="en-US" sz="1200" i="1" dirty="0"/>
              <a:t> / </a:t>
            </a:r>
            <a:r>
              <a:rPr lang="en-US" sz="1200" i="1" dirty="0" err="1"/>
              <a:t>Ei</a:t>
            </a:r>
            <a:r>
              <a:rPr lang="en-US" sz="1200" i="1" dirty="0"/>
              <a:t> </a:t>
            </a:r>
            <a:r>
              <a:rPr lang="en-US" sz="1200" i="1" dirty="0" err="1"/>
              <a:t>oska</a:t>
            </a:r>
            <a:r>
              <a:rPr lang="en-US" sz="1200" i="1" dirty="0"/>
              <a:t> </a:t>
            </a:r>
            <a:r>
              <a:rPr lang="en-US" sz="1200" i="1" dirty="0" err="1"/>
              <a:t>öelda</a:t>
            </a:r>
            <a:r>
              <a:rPr lang="en-US" sz="1200" i="1" dirty="0"/>
              <a:t> </a:t>
            </a:r>
            <a:endParaRPr lang="en-GB" sz="1200" dirty="0"/>
          </a:p>
          <a:p>
            <a:pPr marL="685800" lvl="1" indent="-228600">
              <a:spcBef>
                <a:spcPts val="0"/>
              </a:spcBef>
              <a:buFont typeface="+mj-lt"/>
              <a:buAutoNum type="arabicParenR"/>
            </a:pPr>
            <a:r>
              <a:rPr lang="et-EE" sz="1200" dirty="0"/>
              <a:t>Kui pean sõidu ajal helistama, peatan enne helistamist sõiduki turvalises kohas</a:t>
            </a:r>
            <a:endParaRPr lang="en-GB" sz="1200" dirty="0"/>
          </a:p>
          <a:p>
            <a:pPr marL="685800" lvl="1" indent="-228600">
              <a:spcBef>
                <a:spcPts val="0"/>
              </a:spcBef>
              <a:buFont typeface="+mj-lt"/>
              <a:buAutoNum type="arabicParenR"/>
            </a:pPr>
            <a:r>
              <a:rPr lang="et-EE" sz="1200" dirty="0"/>
              <a:t>Kasutan sõidukit juhtides telefoni turvalisemalt, kui juhid keskmiselt</a:t>
            </a:r>
            <a:endParaRPr lang="en-GB" sz="1200" dirty="0"/>
          </a:p>
          <a:p>
            <a:pPr marL="685800" lvl="1" indent="-228600">
              <a:spcBef>
                <a:spcPts val="0"/>
              </a:spcBef>
              <a:buFont typeface="+mj-lt"/>
              <a:buAutoNum type="arabicParenR"/>
            </a:pPr>
            <a:r>
              <a:rPr lang="et-EE" sz="1200" dirty="0"/>
              <a:t>Oskan hinnata, millal on ohutu sõidukit juhtides telefoni kasutada</a:t>
            </a:r>
            <a:endParaRPr lang="en-GB" sz="1200" dirty="0"/>
          </a:p>
          <a:p>
            <a:pPr marL="685800" lvl="1" indent="-228600">
              <a:spcBef>
                <a:spcPts val="0"/>
              </a:spcBef>
              <a:buFont typeface="+mj-lt"/>
              <a:buAutoNum type="arabicParenR"/>
            </a:pPr>
            <a:r>
              <a:rPr lang="et-EE" sz="1200" dirty="0"/>
              <a:t>Tegelikult ei tahaks sõiduki juhtimise ajal telefoni kasutada, aga olen (tööalaselt või muul põhjusel) kohustatud</a:t>
            </a:r>
            <a:endParaRPr lang="en-GB" sz="1200" dirty="0"/>
          </a:p>
          <a:p>
            <a:pPr marL="685800" lvl="1" indent="-228600">
              <a:spcBef>
                <a:spcPts val="0"/>
              </a:spcBef>
              <a:buFont typeface="+mj-lt"/>
              <a:buAutoNum type="arabicParenR"/>
            </a:pPr>
            <a:r>
              <a:rPr lang="et-EE" sz="1200" dirty="0"/>
              <a:t>Ei tahaks, et teised liiklejad märkavad, kui kasutan sõidukit juhtides telefoni </a:t>
            </a:r>
            <a:endParaRPr lang="en-GB" sz="1200" dirty="0"/>
          </a:p>
          <a:p>
            <a:pPr marL="685800" lvl="1" indent="-228600">
              <a:spcBef>
                <a:spcPts val="0"/>
              </a:spcBef>
              <a:buFont typeface="+mj-lt"/>
              <a:buAutoNum type="arabicParenR"/>
            </a:pPr>
            <a:r>
              <a:rPr lang="et-EE" sz="1200" dirty="0"/>
              <a:t>Kasutan sõidukit juhtides telefoni nii vähe kui võimalik</a:t>
            </a:r>
            <a:endParaRPr lang="en-GB" sz="1200" dirty="0"/>
          </a:p>
          <a:p>
            <a:pPr marL="685800" lvl="1" indent="-228600">
              <a:spcBef>
                <a:spcPts val="0"/>
              </a:spcBef>
              <a:buFont typeface="+mj-lt"/>
              <a:buAutoNum type="arabicParenR"/>
            </a:pPr>
            <a:r>
              <a:rPr lang="et-EE" sz="1200" dirty="0"/>
              <a:t>Sõidukit juhtides on hea kasutada aega telefoni teel asjade ajamiseks</a:t>
            </a:r>
            <a:endParaRPr lang="en-GB" sz="1200" dirty="0"/>
          </a:p>
          <a:p>
            <a:pPr marL="685800" lvl="1" indent="-228600">
              <a:spcBef>
                <a:spcPts val="0"/>
              </a:spcBef>
              <a:buFont typeface="+mj-lt"/>
              <a:buAutoNum type="arabicParenR"/>
            </a:pPr>
            <a:r>
              <a:rPr lang="et-EE" sz="1200" dirty="0"/>
              <a:t>Minu jaoks on oluline olla kogu aeg telefoni teel kättesaadav</a:t>
            </a:r>
            <a:endParaRPr lang="en-GB" sz="1200" dirty="0"/>
          </a:p>
          <a:p>
            <a:pPr marL="685800" lvl="1" indent="-228600">
              <a:spcBef>
                <a:spcPts val="0"/>
              </a:spcBef>
              <a:buFont typeface="+mj-lt"/>
              <a:buAutoNum type="arabicParenR"/>
            </a:pPr>
            <a:r>
              <a:rPr lang="et-EE" sz="1200" dirty="0"/>
              <a:t>Lähedased ei kritiseeri, kui ma sõidukit juhtides telefoni kasutan</a:t>
            </a:r>
            <a:endParaRPr lang="en-GB" sz="1200" dirty="0"/>
          </a:p>
          <a:p>
            <a:pPr marL="685800" lvl="1" indent="-228600">
              <a:spcBef>
                <a:spcPts val="0"/>
              </a:spcBef>
              <a:buFont typeface="+mj-lt"/>
              <a:buAutoNum type="arabicParenR"/>
            </a:pPr>
            <a:r>
              <a:rPr lang="et-EE" sz="1200" dirty="0"/>
              <a:t>Mind jääb vaevama, kui ma ei vasta sõiduki juhtimise ajal telefonile</a:t>
            </a:r>
            <a:endParaRPr lang="en-GB" sz="1200" dirty="0"/>
          </a:p>
          <a:p>
            <a:pPr marL="685800" lvl="1" indent="-228600">
              <a:spcBef>
                <a:spcPts val="0"/>
              </a:spcBef>
              <a:buFont typeface="+mj-lt"/>
              <a:buAutoNum type="arabicParenR"/>
            </a:pPr>
            <a:r>
              <a:rPr lang="et-EE" sz="1200" dirty="0"/>
              <a:t>Ainuüksi telefoni helina kuulmine viib mu tähelepanu liikluselt kõrvale</a:t>
            </a:r>
            <a:endParaRPr lang="en-GB" sz="1200" dirty="0"/>
          </a:p>
          <a:p>
            <a:pPr marL="685800" lvl="1" indent="-228600">
              <a:spcBef>
                <a:spcPts val="0"/>
              </a:spcBef>
              <a:buFont typeface="+mj-lt"/>
              <a:buAutoNum type="arabicParenR"/>
            </a:pPr>
            <a:r>
              <a:rPr lang="et-EE" sz="1200" dirty="0"/>
              <a:t>Telefoni kasutamine ei sega ühelgi viisil minu sõiduki juhtimist</a:t>
            </a:r>
            <a:endParaRPr lang="en-GB" sz="1200" dirty="0"/>
          </a:p>
          <a:p>
            <a:pPr marL="685800" lvl="1" indent="-228600">
              <a:spcBef>
                <a:spcPts val="0"/>
              </a:spcBef>
              <a:buFont typeface="+mj-lt"/>
              <a:buAutoNum type="arabicParenR"/>
            </a:pPr>
            <a:r>
              <a:rPr lang="et-EE" sz="1200" dirty="0"/>
              <a:t>Telefoni kasutamine sõiduki juhtimise ajal on täiesti aktsepteeritav</a:t>
            </a:r>
            <a:endParaRPr lang="en-GB" sz="1200" dirty="0"/>
          </a:p>
          <a:p>
            <a:pPr marL="685800" lvl="1" indent="-228600">
              <a:spcBef>
                <a:spcPts val="0"/>
              </a:spcBef>
              <a:buFont typeface="+mj-lt"/>
              <a:buAutoNum type="arabicParenR"/>
            </a:pPr>
            <a:r>
              <a:rPr lang="et-EE" sz="1200" dirty="0"/>
              <a:t>Olen valmis telefoni kasutamisest sõiduki juhtimise ajal loobuma</a:t>
            </a:r>
            <a:endParaRPr lang="en-GB" sz="1200" dirty="0"/>
          </a:p>
          <a:p>
            <a:pPr marL="685800" lvl="1" indent="-228600">
              <a:spcBef>
                <a:spcPts val="0"/>
              </a:spcBef>
              <a:buFont typeface="+mj-lt"/>
              <a:buAutoNum type="arabicParenR"/>
            </a:pPr>
            <a:r>
              <a:rPr lang="et-EE" sz="1200" dirty="0"/>
              <a:t>Huvitavast õnnetuspaigast möödumisel teeksin sellest pilti</a:t>
            </a:r>
            <a:endParaRPr lang="en-GB" sz="1200" dirty="0"/>
          </a:p>
          <a:p>
            <a:pPr marL="800100" lvl="1" indent="-342900">
              <a:lnSpc>
                <a:spcPct val="110000"/>
              </a:lnSpc>
              <a:spcBef>
                <a:spcPts val="0"/>
              </a:spcBef>
              <a:buFont typeface="+mj-lt"/>
              <a:buAutoNum type="arabicParenR"/>
            </a:pPr>
            <a:endParaRPr lang="en-GB" sz="1800" dirty="0"/>
          </a:p>
          <a:p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54D6E0B-86EA-ED4D-99EE-EDEFE78E814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493800" y="1340929"/>
            <a:ext cx="4860000" cy="48859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dirty="0"/>
              <a:t>SÕIDUKIJUHID, KES KASUTAVAD SÕIDUKIT JUHTIDES TELEFONI JA ON SATTUNUD SELLE TÕTTU LIIKLUSOHTLIKKU OLUKORDA</a:t>
            </a:r>
            <a:r>
              <a:rPr lang="en-GB" sz="1200" dirty="0"/>
              <a:t> (</a:t>
            </a:r>
            <a:r>
              <a:rPr lang="en-US" sz="1200" dirty="0"/>
              <a:t>T1=1 ja T3=2-7, Q7=1 VÕI Q2=1 </a:t>
            </a:r>
            <a:r>
              <a:rPr lang="en-US" sz="1200" dirty="0" err="1"/>
              <a:t>või</a:t>
            </a:r>
            <a:r>
              <a:rPr lang="en-US" sz="1200" dirty="0"/>
              <a:t> 2 JA Q1=1) </a:t>
            </a:r>
            <a:endParaRPr lang="en-GB" sz="1200" dirty="0"/>
          </a:p>
          <a:p>
            <a:pPr marL="0" indent="0">
              <a:buNone/>
            </a:pPr>
            <a:r>
              <a:rPr lang="en-US" sz="1200" b="1" dirty="0"/>
              <a:t>6. </a:t>
            </a:r>
            <a:r>
              <a:rPr lang="en-US" sz="1200" b="1" dirty="0" err="1"/>
              <a:t>Millistesse</a:t>
            </a:r>
            <a:r>
              <a:rPr lang="en-US" sz="1200" b="1" dirty="0"/>
              <a:t> </a:t>
            </a:r>
            <a:r>
              <a:rPr lang="en-US" sz="1200" b="1" dirty="0" err="1"/>
              <a:t>liiklusohtlikesse</a:t>
            </a:r>
            <a:r>
              <a:rPr lang="en-US" sz="1200" b="1" dirty="0"/>
              <a:t> </a:t>
            </a:r>
            <a:r>
              <a:rPr lang="en-US" sz="1200" b="1" dirty="0" err="1"/>
              <a:t>olukordadesse</a:t>
            </a:r>
            <a:r>
              <a:rPr lang="en-US" sz="1200" b="1" dirty="0"/>
              <a:t> </a:t>
            </a:r>
            <a:r>
              <a:rPr lang="en-US" sz="1200" b="1" dirty="0" err="1"/>
              <a:t>või</a:t>
            </a:r>
            <a:r>
              <a:rPr lang="en-US" sz="1200" b="1" dirty="0"/>
              <a:t> </a:t>
            </a:r>
            <a:r>
              <a:rPr lang="en-US" sz="1200" b="1" dirty="0" err="1"/>
              <a:t>liiklusõnnetusse</a:t>
            </a:r>
            <a:r>
              <a:rPr lang="en-US" sz="1200" b="1" dirty="0"/>
              <a:t> </a:t>
            </a:r>
            <a:r>
              <a:rPr lang="en-US" sz="1200" b="1" dirty="0" err="1"/>
              <a:t>Te</a:t>
            </a:r>
            <a:r>
              <a:rPr lang="en-US" sz="1200" b="1" dirty="0"/>
              <a:t> </a:t>
            </a:r>
            <a:r>
              <a:rPr lang="en-US" sz="1200" b="1" dirty="0" err="1"/>
              <a:t>olete</a:t>
            </a:r>
            <a:r>
              <a:rPr lang="en-US" sz="1200" b="1" dirty="0"/>
              <a:t> </a:t>
            </a:r>
            <a:r>
              <a:rPr lang="en-US" sz="1200" b="1" dirty="0" err="1"/>
              <a:t>viimase</a:t>
            </a:r>
            <a:r>
              <a:rPr lang="en-US" sz="1200" b="1" dirty="0"/>
              <a:t> 12 </a:t>
            </a:r>
            <a:r>
              <a:rPr lang="en-US" sz="1200" b="1" dirty="0" err="1"/>
              <a:t>kuu</a:t>
            </a:r>
            <a:r>
              <a:rPr lang="en-US" sz="1200" b="1" dirty="0"/>
              <a:t> </a:t>
            </a:r>
            <a:r>
              <a:rPr lang="en-US" sz="1200" b="1" dirty="0" err="1"/>
              <a:t>jooksul</a:t>
            </a:r>
            <a:r>
              <a:rPr lang="en-US" sz="1200" b="1" dirty="0"/>
              <a:t> </a:t>
            </a:r>
            <a:r>
              <a:rPr lang="en-US" sz="1200" b="1" dirty="0" err="1"/>
              <a:t>mootorsõiduki</a:t>
            </a:r>
            <a:r>
              <a:rPr lang="en-US" sz="1200" b="1" dirty="0"/>
              <a:t> </a:t>
            </a:r>
            <a:r>
              <a:rPr lang="en-US" sz="1200" b="1" dirty="0" err="1"/>
              <a:t>juhtimise</a:t>
            </a:r>
            <a:r>
              <a:rPr lang="en-US" sz="1200" b="1" dirty="0"/>
              <a:t> </a:t>
            </a:r>
            <a:r>
              <a:rPr lang="en-US" sz="1200" b="1" dirty="0" err="1"/>
              <a:t>ajal</a:t>
            </a:r>
            <a:r>
              <a:rPr lang="en-US" sz="1200" b="1" dirty="0"/>
              <a:t> </a:t>
            </a:r>
            <a:r>
              <a:rPr lang="en-US" sz="1200" b="1" dirty="0" err="1"/>
              <a:t>telefoni</a:t>
            </a:r>
            <a:r>
              <a:rPr lang="en-US" sz="1200" b="1" dirty="0"/>
              <a:t> </a:t>
            </a:r>
            <a:r>
              <a:rPr lang="en-US" sz="1200" b="1" dirty="0" err="1"/>
              <a:t>kasutamise</a:t>
            </a:r>
            <a:r>
              <a:rPr lang="en-US" sz="1200" b="1" dirty="0"/>
              <a:t> </a:t>
            </a:r>
            <a:r>
              <a:rPr lang="en-US" sz="1200" b="1" dirty="0" err="1"/>
              <a:t>tõttu</a:t>
            </a:r>
            <a:r>
              <a:rPr lang="en-US" sz="1200" b="1" dirty="0"/>
              <a:t> </a:t>
            </a:r>
            <a:r>
              <a:rPr lang="en-US" sz="1200" b="1" dirty="0" err="1"/>
              <a:t>sattunud</a:t>
            </a:r>
            <a:r>
              <a:rPr lang="en-US" sz="1200" b="1" dirty="0"/>
              <a:t>? </a:t>
            </a:r>
            <a:endParaRPr lang="en-GB" sz="1200" dirty="0"/>
          </a:p>
          <a:p>
            <a:pPr marL="0" indent="0">
              <a:buNone/>
            </a:pPr>
            <a:r>
              <a:rPr lang="en-US" sz="1200" dirty="0"/>
              <a:t>MITU VASTUST!</a:t>
            </a:r>
            <a:endParaRPr lang="en-GB" sz="1200" dirty="0"/>
          </a:p>
          <a:p>
            <a:pPr marL="685800" lvl="1" indent="-228600">
              <a:lnSpc>
                <a:spcPct val="10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n-US" sz="1200" dirty="0" err="1"/>
              <a:t>Hetkeks</a:t>
            </a:r>
            <a:r>
              <a:rPr lang="en-US" sz="1200" dirty="0"/>
              <a:t> </a:t>
            </a:r>
            <a:r>
              <a:rPr lang="en-US" sz="1200" dirty="0" err="1"/>
              <a:t>ei</a:t>
            </a:r>
            <a:r>
              <a:rPr lang="en-US" sz="1200" dirty="0"/>
              <a:t> </a:t>
            </a:r>
            <a:r>
              <a:rPr lang="en-US" sz="1200" dirty="0" err="1"/>
              <a:t>pannud</a:t>
            </a:r>
            <a:r>
              <a:rPr lang="en-US" sz="1200" dirty="0"/>
              <a:t> </a:t>
            </a:r>
            <a:r>
              <a:rPr lang="en-US" sz="1200" dirty="0" err="1"/>
              <a:t>muud</a:t>
            </a:r>
            <a:r>
              <a:rPr lang="en-US" sz="1200" dirty="0"/>
              <a:t> </a:t>
            </a:r>
            <a:r>
              <a:rPr lang="en-US" sz="1200" dirty="0" err="1"/>
              <a:t>liiklust</a:t>
            </a:r>
            <a:r>
              <a:rPr lang="en-US" sz="1200" dirty="0"/>
              <a:t> </a:t>
            </a:r>
            <a:r>
              <a:rPr lang="en-US" sz="1200" dirty="0" err="1"/>
              <a:t>tähele</a:t>
            </a:r>
            <a:endParaRPr lang="en-GB" sz="1200" dirty="0"/>
          </a:p>
          <a:p>
            <a:pPr marL="685800" lvl="1" indent="-228600">
              <a:lnSpc>
                <a:spcPct val="10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t-EE" sz="1200" dirty="0"/>
              <a:t>Pidurdasin äkiliselt, et eessõitvale sõidukile mitte otsa sõita</a:t>
            </a:r>
            <a:endParaRPr lang="en-GB" sz="1200" dirty="0"/>
          </a:p>
          <a:p>
            <a:pPr marL="685800" lvl="1" indent="-228600">
              <a:lnSpc>
                <a:spcPct val="10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t-EE" sz="1200" dirty="0"/>
              <a:t>Sõiduk kaldus oma sõidurajalt kõrvale </a:t>
            </a:r>
            <a:endParaRPr lang="en-GB" sz="1200" dirty="0"/>
          </a:p>
          <a:p>
            <a:pPr marL="685800" lvl="1" indent="-228600">
              <a:lnSpc>
                <a:spcPct val="10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t-EE" sz="1200" dirty="0"/>
              <a:t>Ei märganud õigeaegselt jalakäijat või jalgratturit</a:t>
            </a:r>
            <a:endParaRPr lang="en-GB" sz="1200" dirty="0"/>
          </a:p>
          <a:p>
            <a:pPr marL="685800" lvl="1" indent="-228600">
              <a:lnSpc>
                <a:spcPct val="10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t-EE" sz="1200" dirty="0"/>
              <a:t>Ei märganud õigeaegselt valgusfoori märguannet või liiklusmärki</a:t>
            </a:r>
            <a:endParaRPr lang="en-GB" sz="1200" dirty="0"/>
          </a:p>
          <a:p>
            <a:pPr marL="685800" lvl="1" indent="-228600">
              <a:lnSpc>
                <a:spcPct val="10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t-EE" sz="1200" dirty="0"/>
              <a:t>Sõidukiirus langes või tõusis märkamatult</a:t>
            </a:r>
            <a:endParaRPr lang="en-GB" sz="1200" dirty="0"/>
          </a:p>
          <a:p>
            <a:pPr marL="685800" lvl="1" indent="-228600">
              <a:lnSpc>
                <a:spcPct val="10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t-EE" sz="1200" dirty="0"/>
              <a:t>Eksisin, sõitsin soovitud teeotsast mööda</a:t>
            </a:r>
            <a:endParaRPr lang="en-GB" sz="1200" dirty="0"/>
          </a:p>
          <a:p>
            <a:pPr marL="685800" lvl="1" indent="-228600">
              <a:lnSpc>
                <a:spcPct val="10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t-EE" sz="1200" dirty="0"/>
              <a:t>Tegin avarii (s</a:t>
            </a:r>
            <a:r>
              <a:rPr lang="en-US" sz="1200" dirty="0" err="1"/>
              <a:t>õitsin</a:t>
            </a:r>
            <a:r>
              <a:rPr lang="en-US" sz="1200" dirty="0"/>
              <a:t> </a:t>
            </a:r>
            <a:r>
              <a:rPr lang="en-US" sz="1200" dirty="0" err="1"/>
              <a:t>teisele</a:t>
            </a:r>
            <a:r>
              <a:rPr lang="en-US" sz="1200" dirty="0"/>
              <a:t> </a:t>
            </a:r>
            <a:r>
              <a:rPr lang="en-US" sz="1200" dirty="0" err="1"/>
              <a:t>autole</a:t>
            </a:r>
            <a:r>
              <a:rPr lang="en-US" sz="1200" dirty="0"/>
              <a:t> </a:t>
            </a:r>
            <a:r>
              <a:rPr lang="en-US" sz="1200" dirty="0" err="1"/>
              <a:t>sisse</a:t>
            </a:r>
            <a:r>
              <a:rPr lang="en-US" sz="1200" dirty="0"/>
              <a:t> </a:t>
            </a:r>
            <a:r>
              <a:rPr lang="et-EE" sz="1200" dirty="0"/>
              <a:t>või toimus muu liiklusõnnetus)</a:t>
            </a:r>
            <a:endParaRPr lang="en-GB" sz="1200" dirty="0"/>
          </a:p>
          <a:p>
            <a:pPr marL="685800" lvl="1" indent="-228600">
              <a:lnSpc>
                <a:spcPct val="10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t-EE" sz="1200" dirty="0"/>
              <a:t>Muu, mis? __________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7284624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303B0-BCF5-6E45-B0F5-07096C767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Ankeet</a:t>
            </a:r>
            <a:endParaRPr lang="en-GB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7C7EA13D-9CF0-7F4D-9B2C-26B3BFC4F7B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b="1" dirty="0"/>
              <a:t>7. </a:t>
            </a:r>
            <a:r>
              <a:rPr lang="en-US" sz="1200" b="1" dirty="0" err="1"/>
              <a:t>Kuidas</a:t>
            </a:r>
            <a:r>
              <a:rPr lang="en-US" sz="1200" b="1" dirty="0"/>
              <a:t> </a:t>
            </a:r>
            <a:r>
              <a:rPr lang="en-US" sz="1200" b="1" dirty="0" err="1"/>
              <a:t>Te</a:t>
            </a:r>
            <a:r>
              <a:rPr lang="en-US" sz="1200" b="1" dirty="0"/>
              <a:t> </a:t>
            </a:r>
            <a:r>
              <a:rPr lang="en-US" sz="1200" b="1" dirty="0" err="1"/>
              <a:t>mootorsõidukiga</a:t>
            </a:r>
            <a:r>
              <a:rPr lang="en-US" sz="1200" b="1" dirty="0"/>
              <a:t> </a:t>
            </a:r>
            <a:r>
              <a:rPr lang="en-US" sz="1200" b="1" dirty="0" err="1"/>
              <a:t>liiklusohtlikku</a:t>
            </a:r>
            <a:r>
              <a:rPr lang="en-US" sz="1200" b="1" dirty="0"/>
              <a:t> </a:t>
            </a:r>
            <a:r>
              <a:rPr lang="en-US" sz="1200" b="1" dirty="0" err="1"/>
              <a:t>olukorda</a:t>
            </a:r>
            <a:r>
              <a:rPr lang="en-US" sz="1200" b="1" dirty="0"/>
              <a:t> </a:t>
            </a:r>
            <a:r>
              <a:rPr lang="en-US" sz="1200" b="1" dirty="0" err="1"/>
              <a:t>või</a:t>
            </a:r>
            <a:r>
              <a:rPr lang="en-US" sz="1200" b="1" dirty="0"/>
              <a:t> </a:t>
            </a:r>
            <a:r>
              <a:rPr lang="en-US" sz="1200" b="1" dirty="0" err="1"/>
              <a:t>liiklusõnnetusse</a:t>
            </a:r>
            <a:r>
              <a:rPr lang="en-US" sz="1200" b="1" dirty="0"/>
              <a:t> </a:t>
            </a:r>
            <a:r>
              <a:rPr lang="en-US" sz="1200" b="1" dirty="0" err="1"/>
              <a:t>sattumise</a:t>
            </a:r>
            <a:r>
              <a:rPr lang="en-US" sz="1200" b="1" dirty="0"/>
              <a:t> </a:t>
            </a:r>
            <a:r>
              <a:rPr lang="en-US" sz="1200" b="1" dirty="0" err="1"/>
              <a:t>hetkel</a:t>
            </a:r>
            <a:r>
              <a:rPr lang="en-US" sz="1200" b="1" dirty="0"/>
              <a:t> </a:t>
            </a:r>
            <a:r>
              <a:rPr lang="en-US" sz="1200" b="1" dirty="0" err="1"/>
              <a:t>telefoni</a:t>
            </a:r>
            <a:r>
              <a:rPr lang="en-US" sz="1200" b="1" dirty="0"/>
              <a:t> </a:t>
            </a:r>
            <a:r>
              <a:rPr lang="en-US" sz="1200" b="1" dirty="0" err="1"/>
              <a:t>kasutasite</a:t>
            </a:r>
            <a:r>
              <a:rPr lang="en-US" sz="1200" b="1" dirty="0"/>
              <a:t>? </a:t>
            </a:r>
            <a:endParaRPr lang="en-US" sz="1200" dirty="0"/>
          </a:p>
          <a:p>
            <a:pPr marL="0" indent="0">
              <a:buNone/>
            </a:pPr>
            <a:r>
              <a:rPr lang="en-US" sz="1200" dirty="0"/>
              <a:t>VÕIB OLLA MITU VASTUST</a:t>
            </a:r>
          </a:p>
          <a:p>
            <a:pPr marL="800089" lvl="1" indent="-342900">
              <a:buFont typeface="+mj-lt"/>
              <a:buAutoNum type="arabicParenR"/>
            </a:pPr>
            <a:r>
              <a:rPr lang="en-US" sz="1200" dirty="0" err="1"/>
              <a:t>Rääkisin</a:t>
            </a:r>
            <a:r>
              <a:rPr lang="en-US" sz="1200" dirty="0"/>
              <a:t> </a:t>
            </a:r>
            <a:r>
              <a:rPr lang="en-US" sz="1200" dirty="0" err="1"/>
              <a:t>telefoniga</a:t>
            </a:r>
            <a:endParaRPr lang="en-US" sz="1200" dirty="0"/>
          </a:p>
          <a:p>
            <a:pPr marL="800089" lvl="1" indent="-342900">
              <a:buFont typeface="+mj-lt"/>
              <a:buAutoNum type="arabicParenR"/>
            </a:pPr>
            <a:r>
              <a:rPr lang="en-US" sz="1200" dirty="0" err="1"/>
              <a:t>Helistasin</a:t>
            </a:r>
            <a:r>
              <a:rPr lang="en-US" sz="1200" dirty="0"/>
              <a:t> (</a:t>
            </a:r>
            <a:r>
              <a:rPr lang="en-US" sz="1200" dirty="0" err="1"/>
              <a:t>valisin</a:t>
            </a:r>
            <a:r>
              <a:rPr lang="en-US" sz="1200" dirty="0"/>
              <a:t> </a:t>
            </a:r>
            <a:r>
              <a:rPr lang="en-US" sz="1200" dirty="0" err="1"/>
              <a:t>numbrit</a:t>
            </a:r>
            <a:r>
              <a:rPr lang="en-US" sz="1200" dirty="0"/>
              <a:t>)</a:t>
            </a:r>
          </a:p>
          <a:p>
            <a:pPr marL="800089" lvl="1" indent="-342900">
              <a:buFont typeface="+mj-lt"/>
              <a:buAutoNum type="arabicParenR"/>
            </a:pPr>
            <a:r>
              <a:rPr lang="en-US" sz="1200" dirty="0" err="1"/>
              <a:t>Võtsin</a:t>
            </a:r>
            <a:r>
              <a:rPr lang="en-US" sz="1200" dirty="0"/>
              <a:t> </a:t>
            </a:r>
            <a:r>
              <a:rPr lang="en-US" sz="1200" dirty="0" err="1"/>
              <a:t>kõne</a:t>
            </a:r>
            <a:r>
              <a:rPr lang="en-US" sz="1200" dirty="0"/>
              <a:t> </a:t>
            </a:r>
            <a:r>
              <a:rPr lang="en-US" sz="1200" dirty="0" err="1"/>
              <a:t>vastu</a:t>
            </a:r>
            <a:endParaRPr lang="en-US" sz="1200" dirty="0"/>
          </a:p>
          <a:p>
            <a:pPr marL="800089" lvl="1" indent="-342900">
              <a:buFont typeface="+mj-lt"/>
              <a:buAutoNum type="arabicParenR"/>
            </a:pPr>
            <a:r>
              <a:rPr lang="en-US" sz="1200" dirty="0" err="1"/>
              <a:t>Otsisin</a:t>
            </a:r>
            <a:r>
              <a:rPr lang="en-US" sz="1200" dirty="0"/>
              <a:t> </a:t>
            </a:r>
            <a:r>
              <a:rPr lang="en-US" sz="1200" dirty="0" err="1"/>
              <a:t>telefoni</a:t>
            </a:r>
            <a:r>
              <a:rPr lang="en-US" sz="1200" dirty="0"/>
              <a:t> </a:t>
            </a:r>
            <a:r>
              <a:rPr lang="en-US" sz="1200" dirty="0" err="1"/>
              <a:t>sõidukist</a:t>
            </a:r>
            <a:r>
              <a:rPr lang="en-US" sz="1200" dirty="0"/>
              <a:t> </a:t>
            </a:r>
            <a:r>
              <a:rPr lang="en-US" sz="1200" dirty="0" err="1"/>
              <a:t>või</a:t>
            </a:r>
            <a:r>
              <a:rPr lang="en-US" sz="1200" dirty="0"/>
              <a:t> </a:t>
            </a:r>
            <a:r>
              <a:rPr lang="en-US" sz="1200" dirty="0" err="1"/>
              <a:t>kotist</a:t>
            </a:r>
            <a:endParaRPr lang="en-US" sz="1200" dirty="0"/>
          </a:p>
          <a:p>
            <a:pPr marL="800089" lvl="1" indent="-342900">
              <a:buFont typeface="+mj-lt"/>
              <a:buAutoNum type="arabicParenR"/>
            </a:pPr>
            <a:r>
              <a:rPr lang="en-US" sz="1200" dirty="0" err="1"/>
              <a:t>Sirvisin</a:t>
            </a:r>
            <a:r>
              <a:rPr lang="en-US" sz="1200" dirty="0"/>
              <a:t> </a:t>
            </a:r>
            <a:r>
              <a:rPr lang="en-US" sz="1200" dirty="0" err="1"/>
              <a:t>telefoni</a:t>
            </a:r>
            <a:r>
              <a:rPr lang="en-US" sz="1200" dirty="0"/>
              <a:t> </a:t>
            </a:r>
            <a:r>
              <a:rPr lang="en-US" sz="1200" dirty="0" err="1"/>
              <a:t>menüüd</a:t>
            </a:r>
            <a:endParaRPr lang="en-US" sz="1200" dirty="0"/>
          </a:p>
          <a:p>
            <a:pPr marL="800089" lvl="1" indent="-342900">
              <a:buFont typeface="+mj-lt"/>
              <a:buAutoNum type="arabicParenR"/>
            </a:pPr>
            <a:r>
              <a:rPr lang="en-US" sz="1200" dirty="0" err="1"/>
              <a:t>Kirjutasin</a:t>
            </a:r>
            <a:r>
              <a:rPr lang="en-US" sz="1200" dirty="0"/>
              <a:t> </a:t>
            </a:r>
            <a:r>
              <a:rPr lang="en-US" sz="1200" dirty="0" err="1"/>
              <a:t>sõnumit</a:t>
            </a:r>
            <a:r>
              <a:rPr lang="en-US" sz="1200" dirty="0"/>
              <a:t> ja/</a:t>
            </a:r>
            <a:r>
              <a:rPr lang="en-US" sz="1200" dirty="0" err="1"/>
              <a:t>või</a:t>
            </a:r>
            <a:r>
              <a:rPr lang="en-US" sz="1200" dirty="0"/>
              <a:t> </a:t>
            </a:r>
            <a:r>
              <a:rPr lang="en-US" sz="1200" dirty="0" err="1"/>
              <a:t>sotsiaalmeediasse</a:t>
            </a:r>
            <a:endParaRPr lang="en-US" sz="1200" dirty="0"/>
          </a:p>
          <a:p>
            <a:pPr marL="800089" lvl="1" indent="-342900">
              <a:buFont typeface="+mj-lt"/>
              <a:buAutoNum type="arabicParenR"/>
            </a:pPr>
            <a:r>
              <a:rPr lang="en-US" sz="1200" dirty="0" err="1"/>
              <a:t>Lugesin</a:t>
            </a:r>
            <a:r>
              <a:rPr lang="en-US" sz="1200" dirty="0"/>
              <a:t> </a:t>
            </a:r>
            <a:r>
              <a:rPr lang="en-US" sz="1200" dirty="0" err="1"/>
              <a:t>sõnumeid</a:t>
            </a:r>
            <a:r>
              <a:rPr lang="en-US" sz="1200" dirty="0"/>
              <a:t> ja/</a:t>
            </a:r>
            <a:r>
              <a:rPr lang="en-US" sz="1200" dirty="0" err="1"/>
              <a:t>või</a:t>
            </a:r>
            <a:r>
              <a:rPr lang="en-US" sz="1200" dirty="0"/>
              <a:t> </a:t>
            </a:r>
            <a:r>
              <a:rPr lang="en-US" sz="1200" dirty="0" err="1"/>
              <a:t>sotsiaalmeedia</a:t>
            </a:r>
            <a:r>
              <a:rPr lang="en-US" sz="1200" dirty="0"/>
              <a:t> </a:t>
            </a:r>
            <a:r>
              <a:rPr lang="en-US" sz="1200" dirty="0" err="1"/>
              <a:t>postitusi</a:t>
            </a:r>
            <a:endParaRPr lang="en-US" sz="1200" dirty="0"/>
          </a:p>
          <a:p>
            <a:pPr marL="800089" lvl="1" indent="-342900">
              <a:buFont typeface="+mj-lt"/>
              <a:buAutoNum type="arabicParenR"/>
            </a:pPr>
            <a:r>
              <a:rPr lang="en-US" sz="1200" dirty="0" err="1"/>
              <a:t>Vaatasin</a:t>
            </a:r>
            <a:r>
              <a:rPr lang="en-US" sz="1200" dirty="0"/>
              <a:t> </a:t>
            </a:r>
            <a:r>
              <a:rPr lang="en-US" sz="1200" dirty="0" err="1"/>
              <a:t>navigaatorit</a:t>
            </a:r>
            <a:endParaRPr lang="en-US" sz="1200" dirty="0"/>
          </a:p>
          <a:p>
            <a:pPr marL="800089" lvl="1" indent="-342900">
              <a:buFont typeface="+mj-lt"/>
              <a:buAutoNum type="arabicParenR"/>
            </a:pPr>
            <a:r>
              <a:rPr lang="en-US" sz="1200" dirty="0" err="1"/>
              <a:t>Pildistasin</a:t>
            </a:r>
            <a:r>
              <a:rPr lang="en-US" sz="1200" dirty="0"/>
              <a:t> / </a:t>
            </a:r>
            <a:r>
              <a:rPr lang="en-US" sz="1200" dirty="0" err="1"/>
              <a:t>filmisin</a:t>
            </a:r>
            <a:endParaRPr lang="en-US" sz="1200" dirty="0"/>
          </a:p>
          <a:p>
            <a:pPr marL="800089" lvl="1" indent="-342900">
              <a:buFont typeface="+mj-lt"/>
              <a:buAutoNum type="arabicParenR"/>
            </a:pPr>
            <a:r>
              <a:rPr lang="en-US" sz="1200" dirty="0" err="1"/>
              <a:t>Muu</a:t>
            </a:r>
            <a:r>
              <a:rPr lang="en-US" sz="1200" dirty="0"/>
              <a:t> </a:t>
            </a:r>
            <a:r>
              <a:rPr lang="en-US" sz="1200" dirty="0" err="1"/>
              <a:t>tegevus</a:t>
            </a:r>
            <a:endParaRPr lang="en-US" sz="1200" dirty="0"/>
          </a:p>
          <a:p>
            <a:pPr marL="457189" lvl="1" indent="0">
              <a:lnSpc>
                <a:spcPct val="100000"/>
              </a:lnSpc>
              <a:spcBef>
                <a:spcPts val="0"/>
              </a:spcBef>
              <a:buNone/>
            </a:pPr>
            <a:endParaRPr lang="et-EE" sz="1200" b="1" dirty="0"/>
          </a:p>
          <a:p>
            <a:pPr marL="800089" lvl="1" indent="-342900">
              <a:buFont typeface="+mj-lt"/>
              <a:buAutoNum type="arabicParenR"/>
            </a:pPr>
            <a:endParaRPr lang="en-US" sz="1100" dirty="0"/>
          </a:p>
          <a:p>
            <a:endParaRPr lang="et-E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97E0DA-67F0-4B48-B539-C03E58181D4C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sz="1200" b="1" dirty="0"/>
              <a:t>VÄSIMUSSEISUNDIS JUHTIMINE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GB" sz="12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1200" dirty="0"/>
              <a:t>SÕIDUKIJUHID (Q8-Q11 KUI T1=1 </a:t>
            </a:r>
            <a:r>
              <a:rPr lang="en-GB" sz="1200" dirty="0" err="1"/>
              <a:t>ja</a:t>
            </a:r>
            <a:r>
              <a:rPr lang="en-GB" sz="1200" dirty="0"/>
              <a:t> T3=2-7)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GB" sz="12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1200" b="1" dirty="0"/>
              <a:t>8. Kas </a:t>
            </a:r>
            <a:r>
              <a:rPr lang="en-GB" sz="1200" b="1" dirty="0" err="1"/>
              <a:t>Te</a:t>
            </a:r>
            <a:r>
              <a:rPr lang="en-GB" sz="1200" b="1" dirty="0"/>
              <a:t> </a:t>
            </a:r>
            <a:r>
              <a:rPr lang="en-GB" sz="1200" b="1" dirty="0" err="1"/>
              <a:t>olete</a:t>
            </a:r>
            <a:r>
              <a:rPr lang="en-GB" sz="1200" b="1" dirty="0"/>
              <a:t> </a:t>
            </a:r>
            <a:r>
              <a:rPr lang="en-GB" sz="1200" b="1" dirty="0" err="1"/>
              <a:t>viimase</a:t>
            </a:r>
            <a:r>
              <a:rPr lang="en-GB" sz="1200" b="1" dirty="0"/>
              <a:t> 12 </a:t>
            </a:r>
            <a:r>
              <a:rPr lang="en-GB" sz="1200" b="1" dirty="0" err="1"/>
              <a:t>kuu</a:t>
            </a:r>
            <a:r>
              <a:rPr lang="en-GB" sz="1200" b="1" dirty="0"/>
              <a:t> </a:t>
            </a:r>
            <a:r>
              <a:rPr lang="en-GB" sz="1200" b="1" dirty="0" err="1"/>
              <a:t>jooksul</a:t>
            </a:r>
            <a:r>
              <a:rPr lang="en-GB" sz="1200" b="1" dirty="0"/>
              <a:t> </a:t>
            </a:r>
            <a:r>
              <a:rPr lang="en-GB" sz="1200" b="1" dirty="0" err="1"/>
              <a:t>juhtinud</a:t>
            </a:r>
            <a:r>
              <a:rPr lang="en-GB" sz="1200" b="1" dirty="0"/>
              <a:t> </a:t>
            </a:r>
            <a:r>
              <a:rPr lang="en-GB" sz="1200" b="1" dirty="0" err="1"/>
              <a:t>mootorsõidukit</a:t>
            </a:r>
            <a:r>
              <a:rPr lang="en-GB" sz="1200" b="1" dirty="0"/>
              <a:t> </a:t>
            </a:r>
            <a:r>
              <a:rPr lang="en-GB" sz="1200" b="1" dirty="0" err="1"/>
              <a:t>väsimusseisundis</a:t>
            </a:r>
            <a:r>
              <a:rPr lang="en-GB" sz="1200" b="1" dirty="0"/>
              <a:t>?</a:t>
            </a:r>
          </a:p>
          <a:p>
            <a:pPr marL="685789" lvl="1" indent="-228600">
              <a:lnSpc>
                <a:spcPct val="11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n-GB" sz="1200" dirty="0"/>
              <a:t>Jah</a:t>
            </a:r>
          </a:p>
          <a:p>
            <a:pPr marL="685789" lvl="1" indent="-228600">
              <a:lnSpc>
                <a:spcPct val="11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n-GB" sz="1200" dirty="0" err="1"/>
              <a:t>Ei</a:t>
            </a:r>
            <a:endParaRPr lang="en-GB" sz="1200" dirty="0"/>
          </a:p>
          <a:p>
            <a:pPr marL="685789" lvl="1" indent="-228600">
              <a:lnSpc>
                <a:spcPct val="11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n-GB" sz="1200" dirty="0" err="1"/>
              <a:t>Ei</a:t>
            </a:r>
            <a:r>
              <a:rPr lang="en-GB" sz="1200" dirty="0"/>
              <a:t> </a:t>
            </a:r>
            <a:r>
              <a:rPr lang="en-GB" sz="1200" dirty="0" err="1"/>
              <a:t>oska</a:t>
            </a:r>
            <a:r>
              <a:rPr lang="en-GB" sz="1200" dirty="0"/>
              <a:t> </a:t>
            </a:r>
            <a:r>
              <a:rPr lang="en-GB" sz="1200" dirty="0" err="1"/>
              <a:t>öelda</a:t>
            </a:r>
            <a:endParaRPr lang="en-GB" sz="1200" dirty="0"/>
          </a:p>
          <a:p>
            <a:pPr marL="0" indent="0">
              <a:buNone/>
            </a:pP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19854183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303B0-BCF5-6E45-B0F5-07096C767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Ankeet</a:t>
            </a:r>
            <a:endParaRPr lang="en-GB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7C7EA13D-9CF0-7F4D-9B2C-26B3BFC4F7B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57189" lvl="1" indent="0">
              <a:buNone/>
            </a:pPr>
            <a:endParaRPr lang="en-US" sz="1100" dirty="0"/>
          </a:p>
          <a:p>
            <a:endParaRPr lang="et-EE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1EDF442-4EB6-EF4D-80ED-FB85C9489A03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t-EE" sz="1200" dirty="0"/>
              <a:t>Q11 KUI Q10=1 (need, kes on sattunud):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t-EE" sz="1200" b="1" dirty="0"/>
              <a:t>11. (SJ23A) Millistesse liiklusohtlikesse olukordadesse või liiklusõnnetusse olete viimase 12 kuu jooksul sattunud väsimuseseisundis mootorsõiduki juhtimise tõttu? </a:t>
            </a:r>
            <a:endParaRPr lang="en-EE" sz="12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t-EE" sz="1200" dirty="0"/>
              <a:t>VÕIB MITU VASTUST!</a:t>
            </a:r>
            <a:endParaRPr lang="en-EE" sz="1200" dirty="0"/>
          </a:p>
          <a:p>
            <a:pPr marL="800089" lvl="1" indent="-342900">
              <a:lnSpc>
                <a:spcPct val="12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t-EE" sz="1200" dirty="0"/>
              <a:t>Ei mäletanud lühemaid või pikemaid lõike teekonnast</a:t>
            </a:r>
            <a:endParaRPr lang="en-EE" sz="1200" dirty="0"/>
          </a:p>
          <a:p>
            <a:pPr marL="800089" lvl="1" indent="-342900">
              <a:lnSpc>
                <a:spcPct val="12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t-EE" sz="1200" dirty="0"/>
              <a:t>Sõiduk kaldus oma sõidurajalt kõrvale </a:t>
            </a:r>
            <a:endParaRPr lang="en-EE" sz="1200" dirty="0"/>
          </a:p>
          <a:p>
            <a:pPr marL="800089" lvl="1" indent="-342900">
              <a:lnSpc>
                <a:spcPct val="12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t-EE" sz="1200" dirty="0"/>
              <a:t>Pidurdasin äkitselt, et eessõitvale sõidukile mitte otsa sõita</a:t>
            </a:r>
            <a:endParaRPr lang="en-EE" sz="1200" dirty="0"/>
          </a:p>
          <a:p>
            <a:pPr marL="800089" lvl="1" indent="-342900">
              <a:lnSpc>
                <a:spcPct val="12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t-EE" sz="1200" dirty="0"/>
              <a:t>Ei märganud õigeaegselt jalakäijat või jalgratturit</a:t>
            </a:r>
            <a:endParaRPr lang="en-EE" sz="1200" dirty="0"/>
          </a:p>
          <a:p>
            <a:pPr marL="800089" lvl="1" indent="-342900">
              <a:lnSpc>
                <a:spcPct val="12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t-EE" sz="1200" dirty="0"/>
              <a:t>Ei märganud õigeaegselt valgusfoori märguannet või liiklusmärki</a:t>
            </a:r>
            <a:endParaRPr lang="en-EE" sz="1200" dirty="0"/>
          </a:p>
          <a:p>
            <a:pPr marL="800089" lvl="1" indent="-342900">
              <a:lnSpc>
                <a:spcPct val="12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t-EE" sz="1200" dirty="0"/>
              <a:t>Tegin avarii (sõitsin teelt välja või teisele autole sisse või muu õnnetus)</a:t>
            </a:r>
            <a:endParaRPr lang="en-EE" sz="1200" dirty="0"/>
          </a:p>
          <a:p>
            <a:pPr marL="800089" lvl="1" indent="-342900">
              <a:lnSpc>
                <a:spcPct val="12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t-EE" sz="1200" dirty="0"/>
              <a:t>Muu, mis?______________</a:t>
            </a:r>
            <a:endParaRPr lang="en-EE" sz="1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205D3E-B10A-9D4B-8006-3DDEEB089014}"/>
              </a:ext>
            </a:extLst>
          </p:cNvPr>
          <p:cNvSpPr/>
          <p:nvPr/>
        </p:nvSpPr>
        <p:spPr>
          <a:xfrm>
            <a:off x="1482970" y="1512307"/>
            <a:ext cx="4679518" cy="4068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GB" sz="1200" dirty="0"/>
              <a:t>Q8=1</a:t>
            </a:r>
          </a:p>
          <a:p>
            <a:pPr>
              <a:lnSpc>
                <a:spcPct val="120000"/>
              </a:lnSpc>
            </a:pPr>
            <a:r>
              <a:rPr lang="en-GB" sz="1200" b="1" dirty="0"/>
              <a:t>9. Mis </a:t>
            </a:r>
            <a:r>
              <a:rPr lang="en-GB" sz="1200" b="1" dirty="0" err="1"/>
              <a:t>põhjustel</a:t>
            </a:r>
            <a:r>
              <a:rPr lang="en-GB" sz="1200" b="1" dirty="0"/>
              <a:t> </a:t>
            </a:r>
            <a:r>
              <a:rPr lang="en-GB" sz="1200" b="1" dirty="0" err="1"/>
              <a:t>Te</a:t>
            </a:r>
            <a:r>
              <a:rPr lang="en-GB" sz="1200" b="1" dirty="0"/>
              <a:t> </a:t>
            </a:r>
            <a:r>
              <a:rPr lang="en-GB" sz="1200" b="1" dirty="0" err="1"/>
              <a:t>olete</a:t>
            </a:r>
            <a:r>
              <a:rPr lang="en-GB" sz="1200" b="1" dirty="0"/>
              <a:t> </a:t>
            </a:r>
            <a:r>
              <a:rPr lang="en-GB" sz="1200" b="1" dirty="0" err="1"/>
              <a:t>juhtinud</a:t>
            </a:r>
            <a:r>
              <a:rPr lang="en-GB" sz="1200" b="1" dirty="0"/>
              <a:t> </a:t>
            </a:r>
            <a:r>
              <a:rPr lang="en-GB" sz="1200" b="1" dirty="0" err="1"/>
              <a:t>mootorsõidukit</a:t>
            </a:r>
            <a:r>
              <a:rPr lang="en-GB" sz="1200" b="1" dirty="0"/>
              <a:t> </a:t>
            </a:r>
            <a:r>
              <a:rPr lang="en-GB" sz="1200" b="1" dirty="0" err="1"/>
              <a:t>väsimusseisundis</a:t>
            </a:r>
            <a:r>
              <a:rPr lang="en-GB" sz="1200" b="1" dirty="0"/>
              <a:t>? </a:t>
            </a:r>
          </a:p>
          <a:p>
            <a:pPr>
              <a:lnSpc>
                <a:spcPct val="120000"/>
              </a:lnSpc>
            </a:pPr>
            <a:r>
              <a:rPr lang="en-GB" sz="1200" dirty="0"/>
              <a:t>VÕIB MITU VASTUST!</a:t>
            </a:r>
          </a:p>
          <a:p>
            <a:pPr marL="685789" lvl="1" indent="-228600">
              <a:lnSpc>
                <a:spcPct val="12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n-GB" sz="1200" dirty="0" err="1"/>
              <a:t>Väsimusseisundis</a:t>
            </a:r>
            <a:r>
              <a:rPr lang="en-GB" sz="1200" dirty="0"/>
              <a:t> </a:t>
            </a:r>
            <a:r>
              <a:rPr lang="en-GB" sz="1200" dirty="0" err="1"/>
              <a:t>juhtimine</a:t>
            </a:r>
            <a:r>
              <a:rPr lang="en-GB" sz="1200" dirty="0"/>
              <a:t> </a:t>
            </a:r>
            <a:r>
              <a:rPr lang="en-GB" sz="1200" dirty="0" err="1"/>
              <a:t>ei</a:t>
            </a:r>
            <a:r>
              <a:rPr lang="en-GB" sz="1200" dirty="0"/>
              <a:t> ole </a:t>
            </a:r>
            <a:r>
              <a:rPr lang="en-GB" sz="1200" dirty="0" err="1"/>
              <a:t>ohtlik</a:t>
            </a:r>
            <a:endParaRPr lang="en-GB" sz="1200" dirty="0"/>
          </a:p>
          <a:p>
            <a:pPr marL="685789" lvl="1" indent="-228600">
              <a:lnSpc>
                <a:spcPct val="12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n-GB" sz="1200" dirty="0" err="1"/>
              <a:t>Sõitma</a:t>
            </a:r>
            <a:r>
              <a:rPr lang="en-GB" sz="1200" dirty="0"/>
              <a:t> </a:t>
            </a:r>
            <a:r>
              <a:rPr lang="en-GB" sz="1200" dirty="0" err="1"/>
              <a:t>asudes</a:t>
            </a:r>
            <a:r>
              <a:rPr lang="en-GB" sz="1200" dirty="0"/>
              <a:t> </a:t>
            </a:r>
            <a:r>
              <a:rPr lang="en-GB" sz="1200" dirty="0" err="1"/>
              <a:t>ei</a:t>
            </a:r>
            <a:r>
              <a:rPr lang="en-GB" sz="1200" dirty="0"/>
              <a:t> </a:t>
            </a:r>
            <a:r>
              <a:rPr lang="en-GB" sz="1200" dirty="0" err="1"/>
              <a:t>tundnud</a:t>
            </a:r>
            <a:r>
              <a:rPr lang="en-GB" sz="1200" dirty="0"/>
              <a:t> </a:t>
            </a:r>
            <a:r>
              <a:rPr lang="en-GB" sz="1200" dirty="0" err="1"/>
              <a:t>ennast</a:t>
            </a:r>
            <a:r>
              <a:rPr lang="en-GB" sz="1200" dirty="0"/>
              <a:t> </a:t>
            </a:r>
            <a:r>
              <a:rPr lang="en-GB" sz="1200" dirty="0" err="1"/>
              <a:t>väsinuna</a:t>
            </a:r>
            <a:endParaRPr lang="en-GB" sz="1200" dirty="0"/>
          </a:p>
          <a:p>
            <a:pPr marL="685789" lvl="1" indent="-228600">
              <a:lnSpc>
                <a:spcPct val="12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n-GB" sz="1200" dirty="0" err="1"/>
              <a:t>Sõit</a:t>
            </a:r>
            <a:r>
              <a:rPr lang="en-GB" sz="1200" dirty="0"/>
              <a:t> </a:t>
            </a:r>
            <a:r>
              <a:rPr lang="en-GB" sz="1200" dirty="0" err="1"/>
              <a:t>oli</a:t>
            </a:r>
            <a:r>
              <a:rPr lang="en-GB" sz="1200" dirty="0"/>
              <a:t> </a:t>
            </a:r>
            <a:r>
              <a:rPr lang="en-GB" sz="1200" dirty="0" err="1"/>
              <a:t>lühike</a:t>
            </a:r>
            <a:r>
              <a:rPr lang="en-GB" sz="1200" dirty="0"/>
              <a:t> </a:t>
            </a:r>
            <a:r>
              <a:rPr lang="en-GB" sz="1200" dirty="0" err="1"/>
              <a:t>ning</a:t>
            </a:r>
            <a:r>
              <a:rPr lang="en-GB" sz="1200" dirty="0"/>
              <a:t> </a:t>
            </a:r>
            <a:r>
              <a:rPr lang="en-GB" sz="1200" dirty="0" err="1"/>
              <a:t>selle</a:t>
            </a:r>
            <a:r>
              <a:rPr lang="en-GB" sz="1200" dirty="0"/>
              <a:t> </a:t>
            </a:r>
            <a:r>
              <a:rPr lang="en-GB" sz="1200" dirty="0" err="1"/>
              <a:t>aja</a:t>
            </a:r>
            <a:r>
              <a:rPr lang="en-GB" sz="1200" dirty="0"/>
              <a:t> </a:t>
            </a:r>
            <a:r>
              <a:rPr lang="en-GB" sz="1200" dirty="0" err="1"/>
              <a:t>jooksul</a:t>
            </a:r>
            <a:r>
              <a:rPr lang="en-GB" sz="1200" dirty="0"/>
              <a:t> </a:t>
            </a:r>
            <a:r>
              <a:rPr lang="en-GB" sz="1200" dirty="0" err="1"/>
              <a:t>ei</a:t>
            </a:r>
            <a:r>
              <a:rPr lang="en-GB" sz="1200" dirty="0"/>
              <a:t> </a:t>
            </a:r>
            <a:r>
              <a:rPr lang="en-GB" sz="1200" dirty="0" err="1"/>
              <a:t>juhtu</a:t>
            </a:r>
            <a:r>
              <a:rPr lang="en-GB" sz="1200" dirty="0"/>
              <a:t> </a:t>
            </a:r>
            <a:r>
              <a:rPr lang="en-GB" sz="1200" dirty="0" err="1"/>
              <a:t>midagi</a:t>
            </a:r>
            <a:endParaRPr lang="en-GB" sz="1200" dirty="0"/>
          </a:p>
          <a:p>
            <a:pPr marL="685789" lvl="1" indent="-228600">
              <a:lnSpc>
                <a:spcPct val="12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n-GB" sz="1200" dirty="0" err="1"/>
              <a:t>Sihtkohta</a:t>
            </a:r>
            <a:r>
              <a:rPr lang="en-GB" sz="1200" dirty="0"/>
              <a:t> </a:t>
            </a:r>
            <a:r>
              <a:rPr lang="en-GB" sz="1200" dirty="0" err="1"/>
              <a:t>jõudmisega</a:t>
            </a:r>
            <a:r>
              <a:rPr lang="en-GB" sz="1200" dirty="0"/>
              <a:t> </a:t>
            </a:r>
            <a:r>
              <a:rPr lang="en-GB" sz="1200" dirty="0" err="1"/>
              <a:t>oli</a:t>
            </a:r>
            <a:r>
              <a:rPr lang="en-GB" sz="1200" dirty="0"/>
              <a:t> </a:t>
            </a:r>
            <a:r>
              <a:rPr lang="en-GB" sz="1200" dirty="0" err="1"/>
              <a:t>kiire</a:t>
            </a:r>
            <a:r>
              <a:rPr lang="en-GB" sz="1200" dirty="0"/>
              <a:t>, mind </a:t>
            </a:r>
            <a:r>
              <a:rPr lang="en-GB" sz="1200" dirty="0" err="1"/>
              <a:t>oodati</a:t>
            </a:r>
            <a:endParaRPr lang="en-GB" sz="1200" dirty="0"/>
          </a:p>
          <a:p>
            <a:pPr marL="685789" lvl="1" indent="-228600">
              <a:lnSpc>
                <a:spcPct val="12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n-GB" sz="1200" dirty="0" err="1"/>
              <a:t>Väsimusseisundis</a:t>
            </a:r>
            <a:r>
              <a:rPr lang="en-GB" sz="1200" dirty="0"/>
              <a:t> </a:t>
            </a:r>
            <a:r>
              <a:rPr lang="en-GB" sz="1200" dirty="0" err="1"/>
              <a:t>juhtimise</a:t>
            </a:r>
            <a:r>
              <a:rPr lang="en-GB" sz="1200" dirty="0"/>
              <a:t> </a:t>
            </a:r>
            <a:r>
              <a:rPr lang="en-GB" sz="1200" dirty="0" err="1"/>
              <a:t>tingib</a:t>
            </a:r>
            <a:r>
              <a:rPr lang="en-GB" sz="1200" dirty="0"/>
              <a:t> </a:t>
            </a:r>
            <a:r>
              <a:rPr lang="en-GB" sz="1200" dirty="0" err="1"/>
              <a:t>töö</a:t>
            </a:r>
            <a:r>
              <a:rPr lang="en-GB" sz="1200" dirty="0"/>
              <a:t> </a:t>
            </a:r>
            <a:r>
              <a:rPr lang="en-GB" sz="1200" dirty="0" err="1"/>
              <a:t>iseloom</a:t>
            </a:r>
            <a:endParaRPr lang="en-GB" sz="1200" dirty="0"/>
          </a:p>
          <a:p>
            <a:pPr marL="685789" lvl="1" indent="-228600">
              <a:lnSpc>
                <a:spcPct val="12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n-GB" sz="1200" dirty="0" err="1"/>
              <a:t>Muu</a:t>
            </a:r>
            <a:r>
              <a:rPr lang="en-GB" sz="1200" dirty="0"/>
              <a:t> mis? _____________</a:t>
            </a:r>
          </a:p>
          <a:p>
            <a:pPr marL="685789" lvl="1" indent="-228600">
              <a:lnSpc>
                <a:spcPct val="12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n-GB" sz="1200" dirty="0" err="1"/>
              <a:t>Ei</a:t>
            </a:r>
            <a:r>
              <a:rPr lang="en-GB" sz="1200" dirty="0"/>
              <a:t> </a:t>
            </a:r>
            <a:r>
              <a:rPr lang="en-GB" sz="1200" dirty="0" err="1"/>
              <a:t>oska</a:t>
            </a:r>
            <a:r>
              <a:rPr lang="en-GB" sz="1200" dirty="0"/>
              <a:t> </a:t>
            </a:r>
            <a:r>
              <a:rPr lang="en-GB" sz="1200" dirty="0" err="1"/>
              <a:t>öelda</a:t>
            </a:r>
            <a:endParaRPr lang="en-GB" sz="1200" dirty="0"/>
          </a:p>
          <a:p>
            <a:pPr>
              <a:lnSpc>
                <a:spcPct val="120000"/>
              </a:lnSpc>
            </a:pPr>
            <a:endParaRPr lang="et-EE" sz="1200" dirty="0"/>
          </a:p>
          <a:p>
            <a:pPr>
              <a:lnSpc>
                <a:spcPct val="120000"/>
              </a:lnSpc>
            </a:pPr>
            <a:r>
              <a:rPr lang="et-EE" sz="1200" dirty="0"/>
              <a:t>Q8=1</a:t>
            </a:r>
          </a:p>
          <a:p>
            <a:pPr>
              <a:lnSpc>
                <a:spcPct val="120000"/>
              </a:lnSpc>
            </a:pPr>
            <a:r>
              <a:rPr lang="et-EE" sz="1200" b="1" dirty="0"/>
              <a:t>10. Kas Te olete väsimusseisundis mootorsõidukit juhtides viimase 12 kuu jooksul sattunud liiklusohtlikusse olukorda?</a:t>
            </a:r>
            <a:endParaRPr lang="en-EE" sz="1200" dirty="0"/>
          </a:p>
          <a:p>
            <a:pPr marL="800089" lvl="1" indent="-342900">
              <a:lnSpc>
                <a:spcPct val="12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t-EE" sz="1200" dirty="0"/>
              <a:t>Jah</a:t>
            </a:r>
            <a:endParaRPr lang="en-EE" sz="1200" dirty="0"/>
          </a:p>
          <a:p>
            <a:pPr marL="800089" lvl="1" indent="-342900">
              <a:lnSpc>
                <a:spcPct val="12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t-EE" sz="1200" dirty="0"/>
              <a:t>Ei</a:t>
            </a:r>
            <a:endParaRPr lang="en-EE" sz="1200" dirty="0"/>
          </a:p>
          <a:p>
            <a:pPr marL="800089" lvl="1" indent="-342900">
              <a:lnSpc>
                <a:spcPct val="12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t-EE" sz="1200" dirty="0"/>
              <a:t>Ei oska öelda  </a:t>
            </a:r>
            <a:endParaRPr lang="en-EE" sz="1200" dirty="0"/>
          </a:p>
        </p:txBody>
      </p:sp>
    </p:spTree>
    <p:extLst>
      <p:ext uri="{BB962C8B-B14F-4D97-AF65-F5344CB8AC3E}">
        <p14:creationId xmlns:p14="http://schemas.microsoft.com/office/powerpoint/2010/main" val="13333183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303B0-BCF5-6E45-B0F5-07096C767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Ankeet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AA4288D-7706-B540-8C99-388855C02C4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sz="1200" b="1" dirty="0"/>
              <a:t>TÄHELEPANEMATUS LIIKLUSES</a:t>
            </a:r>
          </a:p>
          <a:p>
            <a:pPr marL="0" indent="0">
              <a:buNone/>
            </a:pPr>
            <a:r>
              <a:rPr lang="en-US" sz="1200" dirty="0"/>
              <a:t>KÕIK </a:t>
            </a:r>
          </a:p>
          <a:p>
            <a:pPr marL="0" indent="0">
              <a:buNone/>
            </a:pPr>
            <a:r>
              <a:rPr lang="en-US" sz="1200" b="1" dirty="0"/>
              <a:t>12.  </a:t>
            </a:r>
            <a:r>
              <a:rPr lang="en-US" sz="1200" b="1" dirty="0" err="1"/>
              <a:t>Kuivõrd</a:t>
            </a:r>
            <a:r>
              <a:rPr lang="en-US" sz="1200" b="1" dirty="0"/>
              <a:t> </a:t>
            </a:r>
            <a:r>
              <a:rPr lang="en-US" sz="1200" b="1" dirty="0" err="1"/>
              <a:t>tõsiseks</a:t>
            </a:r>
            <a:r>
              <a:rPr lang="en-US" sz="1200" b="1" dirty="0"/>
              <a:t> </a:t>
            </a:r>
            <a:r>
              <a:rPr lang="en-US" sz="1200" b="1" dirty="0" err="1"/>
              <a:t>ohuks</a:t>
            </a:r>
            <a:r>
              <a:rPr lang="en-US" sz="1200" b="1" dirty="0"/>
              <a:t> on </a:t>
            </a:r>
            <a:r>
              <a:rPr lang="en-US" sz="1200" b="1" dirty="0" err="1"/>
              <a:t>Teie</a:t>
            </a:r>
            <a:r>
              <a:rPr lang="en-US" sz="1200" b="1" dirty="0"/>
              <a:t> </a:t>
            </a:r>
            <a:r>
              <a:rPr lang="en-US" sz="1200" b="1" dirty="0" err="1"/>
              <a:t>arvates</a:t>
            </a:r>
            <a:r>
              <a:rPr lang="en-US" sz="1200" b="1" dirty="0"/>
              <a:t> </a:t>
            </a:r>
            <a:r>
              <a:rPr lang="en-US" sz="1200" b="1" dirty="0" err="1"/>
              <a:t>allpool</a:t>
            </a:r>
            <a:r>
              <a:rPr lang="en-US" sz="1200" b="1" dirty="0"/>
              <a:t> </a:t>
            </a:r>
            <a:r>
              <a:rPr lang="en-US" sz="1200" b="1" dirty="0" err="1"/>
              <a:t>loetletud</a:t>
            </a:r>
            <a:r>
              <a:rPr lang="en-US" sz="1200" b="1" dirty="0"/>
              <a:t> </a:t>
            </a:r>
            <a:r>
              <a:rPr lang="en-US" sz="1200" b="1" dirty="0" err="1"/>
              <a:t>tegevused</a:t>
            </a:r>
            <a:r>
              <a:rPr lang="en-US" sz="1200" b="1" dirty="0"/>
              <a:t> </a:t>
            </a:r>
            <a:r>
              <a:rPr lang="en-US" sz="1200" b="1" dirty="0" err="1"/>
              <a:t>mootorsõiduki</a:t>
            </a:r>
            <a:r>
              <a:rPr lang="en-US" sz="1200" b="1" dirty="0"/>
              <a:t> </a:t>
            </a:r>
            <a:r>
              <a:rPr lang="en-US" sz="1200" b="1" dirty="0" err="1"/>
              <a:t>juhtimisel</a:t>
            </a:r>
            <a:r>
              <a:rPr lang="en-US" sz="1200" b="1" dirty="0"/>
              <a:t>? </a:t>
            </a:r>
            <a:endParaRPr lang="en-US" sz="1200" dirty="0"/>
          </a:p>
          <a:p>
            <a:pPr marL="0" indent="0">
              <a:buNone/>
            </a:pPr>
            <a:r>
              <a:rPr lang="en-US" sz="1200" i="1" dirty="0" err="1"/>
              <a:t>Väga</a:t>
            </a:r>
            <a:r>
              <a:rPr lang="en-US" sz="1200" i="1" dirty="0"/>
              <a:t> </a:t>
            </a:r>
            <a:r>
              <a:rPr lang="en-US" sz="1200" i="1" dirty="0" err="1"/>
              <a:t>tõsine</a:t>
            </a:r>
            <a:r>
              <a:rPr lang="en-US" sz="1200" i="1" dirty="0"/>
              <a:t> / </a:t>
            </a:r>
            <a:r>
              <a:rPr lang="en-US" sz="1200" i="1" dirty="0" err="1"/>
              <a:t>Pigem</a:t>
            </a:r>
            <a:r>
              <a:rPr lang="en-US" sz="1200" i="1" dirty="0"/>
              <a:t> </a:t>
            </a:r>
            <a:r>
              <a:rPr lang="en-US" sz="1200" i="1" dirty="0" err="1"/>
              <a:t>tõsine</a:t>
            </a:r>
            <a:r>
              <a:rPr lang="en-US" sz="1200" i="1" dirty="0"/>
              <a:t> / </a:t>
            </a:r>
            <a:r>
              <a:rPr lang="en-US" sz="1200" i="1" dirty="0" err="1"/>
              <a:t>Pigem</a:t>
            </a:r>
            <a:r>
              <a:rPr lang="en-US" sz="1200" i="1" dirty="0"/>
              <a:t> </a:t>
            </a:r>
            <a:r>
              <a:rPr lang="en-US" sz="1200" i="1" dirty="0" err="1"/>
              <a:t>ei</a:t>
            </a:r>
            <a:r>
              <a:rPr lang="en-US" sz="1200" i="1" dirty="0"/>
              <a:t> ole </a:t>
            </a:r>
            <a:r>
              <a:rPr lang="en-US" sz="1200" i="1" dirty="0" err="1"/>
              <a:t>tõsine</a:t>
            </a:r>
            <a:r>
              <a:rPr lang="en-US" sz="1200" i="1" dirty="0"/>
              <a:t> / Pole </a:t>
            </a:r>
            <a:r>
              <a:rPr lang="en-US" sz="1200" i="1" dirty="0" err="1"/>
              <a:t>üldse</a:t>
            </a:r>
            <a:r>
              <a:rPr lang="en-US" sz="1200" i="1" dirty="0"/>
              <a:t> </a:t>
            </a:r>
            <a:r>
              <a:rPr lang="en-US" sz="1200" i="1" dirty="0" err="1"/>
              <a:t>tõsine</a:t>
            </a:r>
            <a:r>
              <a:rPr lang="en-US" sz="1200" i="1" dirty="0"/>
              <a:t> / </a:t>
            </a:r>
            <a:r>
              <a:rPr lang="en-US" sz="1200" i="1" dirty="0" err="1"/>
              <a:t>Ei</a:t>
            </a:r>
            <a:r>
              <a:rPr lang="en-US" sz="1200" i="1" dirty="0"/>
              <a:t> </a:t>
            </a:r>
            <a:r>
              <a:rPr lang="en-US" sz="1200" i="1" dirty="0" err="1"/>
              <a:t>oska</a:t>
            </a:r>
            <a:r>
              <a:rPr lang="en-US" sz="1200" i="1" dirty="0"/>
              <a:t> </a:t>
            </a:r>
            <a:r>
              <a:rPr lang="en-US" sz="1200" i="1" dirty="0" err="1"/>
              <a:t>öelda</a:t>
            </a:r>
            <a:r>
              <a:rPr lang="en-US" sz="1200" i="1" dirty="0"/>
              <a:t> </a:t>
            </a:r>
            <a:endParaRPr lang="en-US" sz="1200" dirty="0"/>
          </a:p>
          <a:p>
            <a:pPr marL="800089" lvl="1" indent="-342900">
              <a:buFont typeface="+mj-lt"/>
              <a:buAutoNum type="arabicParenR"/>
            </a:pPr>
            <a:r>
              <a:rPr lang="en-US" sz="1200" dirty="0" err="1"/>
              <a:t>Juhtimine</a:t>
            </a:r>
            <a:r>
              <a:rPr lang="en-US" sz="1200" dirty="0"/>
              <a:t> </a:t>
            </a:r>
            <a:r>
              <a:rPr lang="en-US" sz="1200" dirty="0" err="1"/>
              <a:t>alkoholi</a:t>
            </a:r>
            <a:r>
              <a:rPr lang="en-US" sz="1200" dirty="0"/>
              <a:t> </a:t>
            </a:r>
            <a:r>
              <a:rPr lang="en-US" sz="1200" dirty="0" err="1"/>
              <a:t>mõju</a:t>
            </a:r>
            <a:r>
              <a:rPr lang="en-US" sz="1200" dirty="0"/>
              <a:t> all</a:t>
            </a:r>
          </a:p>
          <a:p>
            <a:pPr marL="800089" lvl="1" indent="-342900">
              <a:buFont typeface="+mj-lt"/>
              <a:buAutoNum type="arabicParenR"/>
            </a:pPr>
            <a:r>
              <a:rPr lang="en-US" sz="1200" dirty="0" err="1"/>
              <a:t>Juhiloata</a:t>
            </a:r>
            <a:r>
              <a:rPr lang="en-US" sz="1200" dirty="0"/>
              <a:t> </a:t>
            </a:r>
            <a:r>
              <a:rPr lang="en-US" sz="1200" dirty="0" err="1"/>
              <a:t>juhtimine</a:t>
            </a:r>
            <a:r>
              <a:rPr lang="en-US" sz="1200" dirty="0"/>
              <a:t> (</a:t>
            </a:r>
            <a:r>
              <a:rPr lang="en-US" sz="1200" dirty="0" err="1"/>
              <a:t>juhtimisõigus</a:t>
            </a:r>
            <a:r>
              <a:rPr lang="en-US" sz="1200" dirty="0"/>
              <a:t> </a:t>
            </a:r>
            <a:r>
              <a:rPr lang="en-US" sz="1200" dirty="0" err="1"/>
              <a:t>puudub</a:t>
            </a:r>
            <a:r>
              <a:rPr lang="en-US" sz="1200" dirty="0"/>
              <a:t>)</a:t>
            </a:r>
          </a:p>
          <a:p>
            <a:pPr marL="800089" lvl="1" indent="-342900">
              <a:buFont typeface="+mj-lt"/>
              <a:buAutoNum type="arabicParenR"/>
            </a:pPr>
            <a:r>
              <a:rPr lang="en-US" sz="1200" dirty="0" err="1"/>
              <a:t>Punase</a:t>
            </a:r>
            <a:r>
              <a:rPr lang="en-US" sz="1200" dirty="0"/>
              <a:t> </a:t>
            </a:r>
            <a:r>
              <a:rPr lang="en-US" sz="1200" dirty="0" err="1"/>
              <a:t>tule</a:t>
            </a:r>
            <a:r>
              <a:rPr lang="en-US" sz="1200" dirty="0"/>
              <a:t> alt </a:t>
            </a:r>
            <a:r>
              <a:rPr lang="en-US" sz="1200" dirty="0" err="1"/>
              <a:t>läbisõit</a:t>
            </a:r>
            <a:endParaRPr lang="en-US" sz="1200" dirty="0"/>
          </a:p>
          <a:p>
            <a:pPr marL="800089" lvl="1" indent="-342900">
              <a:buFont typeface="+mj-lt"/>
              <a:buAutoNum type="arabicParenR"/>
            </a:pPr>
            <a:r>
              <a:rPr lang="en-US" sz="1200" dirty="0" err="1"/>
              <a:t>Kiiruse</a:t>
            </a:r>
            <a:r>
              <a:rPr lang="en-US" sz="1200" dirty="0"/>
              <a:t> </a:t>
            </a:r>
            <a:r>
              <a:rPr lang="en-US" sz="1200" dirty="0" err="1"/>
              <a:t>ületamine</a:t>
            </a:r>
            <a:r>
              <a:rPr lang="en-US" sz="1200" dirty="0"/>
              <a:t> </a:t>
            </a:r>
            <a:r>
              <a:rPr lang="en-US" sz="1200" dirty="0" err="1"/>
              <a:t>rohkem</a:t>
            </a:r>
            <a:r>
              <a:rPr lang="en-US" sz="1200" dirty="0"/>
              <a:t> </a:t>
            </a:r>
            <a:r>
              <a:rPr lang="en-US" sz="1200" dirty="0" err="1"/>
              <a:t>kui</a:t>
            </a:r>
            <a:r>
              <a:rPr lang="en-US" sz="1200" dirty="0"/>
              <a:t> 10 km/t</a:t>
            </a:r>
          </a:p>
          <a:p>
            <a:pPr marL="800089" lvl="1" indent="-342900">
              <a:buFont typeface="+mj-lt"/>
              <a:buAutoNum type="arabicParenR"/>
            </a:pPr>
            <a:r>
              <a:rPr lang="en-US" sz="1200" dirty="0" err="1"/>
              <a:t>Turvavöö</a:t>
            </a:r>
            <a:r>
              <a:rPr lang="en-US" sz="1200" dirty="0"/>
              <a:t> </a:t>
            </a:r>
            <a:r>
              <a:rPr lang="en-US" sz="1200" dirty="0" err="1"/>
              <a:t>kinnitamata</a:t>
            </a:r>
            <a:r>
              <a:rPr lang="en-US" sz="1200" dirty="0"/>
              <a:t> </a:t>
            </a:r>
            <a:r>
              <a:rPr lang="en-US" sz="1200" dirty="0" err="1"/>
              <a:t>jätmine</a:t>
            </a:r>
            <a:endParaRPr lang="en-US" sz="1200" dirty="0"/>
          </a:p>
          <a:p>
            <a:pPr marL="800089" lvl="1" indent="-342900">
              <a:buFont typeface="+mj-lt"/>
              <a:buAutoNum type="arabicParenR"/>
            </a:pPr>
            <a:r>
              <a:rPr lang="en-US" sz="1200" dirty="0" err="1"/>
              <a:t>Möödasõit</a:t>
            </a:r>
            <a:r>
              <a:rPr lang="en-US" sz="1200" dirty="0"/>
              <a:t> </a:t>
            </a:r>
            <a:r>
              <a:rPr lang="en-US" sz="1200" dirty="0" err="1"/>
              <a:t>üle</a:t>
            </a:r>
            <a:r>
              <a:rPr lang="en-US" sz="1200" dirty="0"/>
              <a:t> </a:t>
            </a:r>
            <a:r>
              <a:rPr lang="en-US" sz="1200" dirty="0" err="1"/>
              <a:t>pidevjoone</a:t>
            </a:r>
            <a:endParaRPr lang="en-US" sz="1200" dirty="0"/>
          </a:p>
          <a:p>
            <a:pPr marL="800089" lvl="1" indent="-342900">
              <a:buFont typeface="+mj-lt"/>
              <a:buAutoNum type="arabicParenR"/>
            </a:pPr>
            <a:r>
              <a:rPr lang="en-US" sz="1200" dirty="0" err="1"/>
              <a:t>Punase</a:t>
            </a:r>
            <a:r>
              <a:rPr lang="en-US" sz="1200" dirty="0"/>
              <a:t> </a:t>
            </a:r>
            <a:r>
              <a:rPr lang="en-US" sz="1200" dirty="0" err="1"/>
              <a:t>tulega</a:t>
            </a:r>
            <a:r>
              <a:rPr lang="en-US" sz="1200" dirty="0"/>
              <a:t> tee </a:t>
            </a:r>
            <a:r>
              <a:rPr lang="en-US" sz="1200" dirty="0" err="1"/>
              <a:t>ületamine</a:t>
            </a:r>
            <a:endParaRPr lang="en-US" sz="1200" dirty="0"/>
          </a:p>
          <a:p>
            <a:pPr marL="800089" lvl="1" indent="-342900">
              <a:buFont typeface="+mj-lt"/>
              <a:buAutoNum type="arabicParenR"/>
            </a:pPr>
            <a:r>
              <a:rPr lang="en-US" sz="1200" dirty="0" err="1"/>
              <a:t>Liiga</a:t>
            </a:r>
            <a:r>
              <a:rPr lang="en-US" sz="1200" dirty="0"/>
              <a:t> </a:t>
            </a:r>
            <a:r>
              <a:rPr lang="en-US" sz="1200" dirty="0" err="1"/>
              <a:t>väike</a:t>
            </a:r>
            <a:r>
              <a:rPr lang="en-US" sz="1200" dirty="0"/>
              <a:t> </a:t>
            </a:r>
            <a:r>
              <a:rPr lang="en-US" sz="1200" dirty="0" err="1"/>
              <a:t>pikivahe</a:t>
            </a:r>
            <a:r>
              <a:rPr lang="en-US" sz="1200" dirty="0"/>
              <a:t> </a:t>
            </a:r>
            <a:r>
              <a:rPr lang="en-US" sz="1200" dirty="0" err="1"/>
              <a:t>eessõitjaga</a:t>
            </a:r>
            <a:endParaRPr lang="en-US" sz="1200" dirty="0"/>
          </a:p>
          <a:p>
            <a:pPr marL="800089" lvl="1" indent="-342900">
              <a:buFont typeface="+mj-lt"/>
              <a:buAutoNum type="arabicParenR"/>
            </a:pPr>
            <a:r>
              <a:rPr lang="en-US" sz="1200" dirty="0" err="1"/>
              <a:t>Kiiruse</a:t>
            </a:r>
            <a:r>
              <a:rPr lang="en-US" sz="1200" dirty="0"/>
              <a:t> </a:t>
            </a:r>
            <a:r>
              <a:rPr lang="en-US" sz="1200" dirty="0" err="1"/>
              <a:t>ületamine</a:t>
            </a:r>
            <a:r>
              <a:rPr lang="en-US" sz="1200" dirty="0"/>
              <a:t> </a:t>
            </a:r>
            <a:r>
              <a:rPr lang="et-EE" sz="1200" dirty="0"/>
              <a:t>kuni</a:t>
            </a:r>
            <a:r>
              <a:rPr lang="en-US" sz="1200" dirty="0"/>
              <a:t> 10 km/t</a:t>
            </a:r>
          </a:p>
          <a:p>
            <a:pPr marL="800089" lvl="1" indent="-342900">
              <a:buFont typeface="+mj-lt"/>
              <a:buAutoNum type="arabicParenR"/>
            </a:pPr>
            <a:r>
              <a:rPr lang="en-US" sz="1200" dirty="0" err="1"/>
              <a:t>Juhtimine</a:t>
            </a:r>
            <a:r>
              <a:rPr lang="en-US" sz="1200" dirty="0"/>
              <a:t> </a:t>
            </a:r>
            <a:r>
              <a:rPr lang="en-US" sz="1200" dirty="0" err="1"/>
              <a:t>väsinuna</a:t>
            </a:r>
            <a:endParaRPr lang="en-US" sz="1200" dirty="0"/>
          </a:p>
          <a:p>
            <a:pPr marL="800089" lvl="1" indent="-342900">
              <a:buFont typeface="+mj-lt"/>
              <a:buAutoNum type="arabicParenR"/>
            </a:pPr>
            <a:r>
              <a:rPr lang="en-GB" sz="1200" dirty="0"/>
              <a:t>S</a:t>
            </a:r>
            <a:r>
              <a:rPr lang="en-US" sz="1200" dirty="0" err="1"/>
              <a:t>õnumite</a:t>
            </a:r>
            <a:r>
              <a:rPr lang="en-US" sz="1200" dirty="0"/>
              <a:t> ja/v</a:t>
            </a:r>
            <a:r>
              <a:rPr lang="et-EE" sz="1200" dirty="0" err="1"/>
              <a:t>õi</a:t>
            </a:r>
            <a:r>
              <a:rPr lang="en-US" sz="1200" dirty="0"/>
              <a:t> </a:t>
            </a:r>
            <a:r>
              <a:rPr lang="en-US" sz="1200" dirty="0" err="1"/>
              <a:t>sotsiaalmeedia</a:t>
            </a:r>
            <a:r>
              <a:rPr lang="en-US" sz="1200" dirty="0"/>
              <a:t> </a:t>
            </a:r>
            <a:r>
              <a:rPr lang="en-US" sz="1200" dirty="0" err="1"/>
              <a:t>postituste</a:t>
            </a:r>
            <a:r>
              <a:rPr lang="en-US" sz="1200" dirty="0"/>
              <a:t> </a:t>
            </a:r>
            <a:r>
              <a:rPr lang="en-US" sz="1200" dirty="0" err="1"/>
              <a:t>saatmine</a:t>
            </a:r>
            <a:r>
              <a:rPr lang="en-US" sz="1200" dirty="0"/>
              <a:t> ja </a:t>
            </a:r>
            <a:r>
              <a:rPr lang="en-US" sz="1200" dirty="0" err="1"/>
              <a:t>lugemine</a:t>
            </a:r>
            <a:r>
              <a:rPr lang="en-US" sz="1200" dirty="0"/>
              <a:t> </a:t>
            </a:r>
            <a:r>
              <a:rPr lang="en-US" sz="1200" dirty="0" err="1"/>
              <a:t>juhtimise</a:t>
            </a:r>
            <a:r>
              <a:rPr lang="en-US" sz="1200" dirty="0"/>
              <a:t> </a:t>
            </a:r>
            <a:r>
              <a:rPr lang="en-US" sz="1200" dirty="0" err="1"/>
              <a:t>ajal</a:t>
            </a:r>
            <a:endParaRPr lang="en-US" sz="1200" dirty="0"/>
          </a:p>
          <a:p>
            <a:pPr marL="800089" lvl="1" indent="-342900">
              <a:buFont typeface="+mj-lt"/>
              <a:buAutoNum type="arabicParenR"/>
            </a:pPr>
            <a:r>
              <a:rPr lang="en-US" sz="1200" dirty="0" err="1"/>
              <a:t>Mobiiltelefoni</a:t>
            </a:r>
            <a:r>
              <a:rPr lang="en-US" sz="1200" dirty="0"/>
              <a:t> </a:t>
            </a:r>
            <a:r>
              <a:rPr lang="en-US" sz="1200" dirty="0" err="1"/>
              <a:t>kasutamine</a:t>
            </a:r>
            <a:r>
              <a:rPr lang="en-US" sz="1200" dirty="0"/>
              <a:t> </a:t>
            </a:r>
            <a:r>
              <a:rPr lang="en-US" sz="1200" dirty="0" err="1"/>
              <a:t>käed-vaba-seadmeta</a:t>
            </a:r>
            <a:r>
              <a:rPr lang="en-US" sz="1200" dirty="0"/>
              <a:t> </a:t>
            </a:r>
            <a:r>
              <a:rPr lang="en-US" sz="1200" dirty="0" err="1"/>
              <a:t>juhtimise</a:t>
            </a:r>
            <a:r>
              <a:rPr lang="en-US" sz="1200" dirty="0"/>
              <a:t> </a:t>
            </a:r>
            <a:r>
              <a:rPr lang="en-US" sz="1200" dirty="0" err="1"/>
              <a:t>ajal</a:t>
            </a:r>
            <a:endParaRPr lang="en-US" sz="1200" dirty="0"/>
          </a:p>
          <a:p>
            <a:pPr marL="0" indent="0">
              <a:buNone/>
            </a:pPr>
            <a:endParaRPr lang="et-EE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0556E17-4A2D-D841-8498-3354180FCF2E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b="1" dirty="0"/>
              <a:t>13. </a:t>
            </a:r>
            <a:r>
              <a:rPr lang="en-US" sz="1200" b="1" dirty="0" err="1"/>
              <a:t>Palun</a:t>
            </a:r>
            <a:r>
              <a:rPr lang="en-US" sz="1200" b="1" dirty="0"/>
              <a:t> </a:t>
            </a:r>
            <a:r>
              <a:rPr lang="en-US" sz="1200" b="1" dirty="0" err="1"/>
              <a:t>hinnake</a:t>
            </a:r>
            <a:r>
              <a:rPr lang="en-US" sz="1200" b="1" dirty="0"/>
              <a:t> 5–</a:t>
            </a:r>
            <a:r>
              <a:rPr lang="en-US" sz="1200" b="1" dirty="0" err="1"/>
              <a:t>sel</a:t>
            </a:r>
            <a:r>
              <a:rPr lang="en-US" sz="1200" b="1" dirty="0"/>
              <a:t> </a:t>
            </a:r>
            <a:r>
              <a:rPr lang="en-US" sz="1200" b="1" dirty="0" err="1"/>
              <a:t>skaalal</a:t>
            </a:r>
            <a:r>
              <a:rPr lang="en-US" sz="1200" b="1" dirty="0"/>
              <a:t>, </a:t>
            </a:r>
            <a:r>
              <a:rPr lang="en-US" sz="1200" b="1" dirty="0" err="1"/>
              <a:t>kus</a:t>
            </a:r>
            <a:r>
              <a:rPr lang="en-US" sz="1200" b="1" dirty="0"/>
              <a:t> 1 = </a:t>
            </a:r>
            <a:r>
              <a:rPr lang="en-US" sz="1200" b="1" dirty="0" err="1"/>
              <a:t>täiesti</a:t>
            </a:r>
            <a:r>
              <a:rPr lang="en-US" sz="1200" b="1" dirty="0"/>
              <a:t> </a:t>
            </a:r>
            <a:r>
              <a:rPr lang="en-US" sz="1200" b="1" dirty="0" err="1"/>
              <a:t>ohutu</a:t>
            </a:r>
            <a:r>
              <a:rPr lang="en-US" sz="1200" b="1" dirty="0"/>
              <a:t> ja 5 = </a:t>
            </a:r>
            <a:r>
              <a:rPr lang="en-US" sz="1200" b="1" dirty="0" err="1"/>
              <a:t>täiesti</a:t>
            </a:r>
            <a:r>
              <a:rPr lang="en-US" sz="1200" b="1" dirty="0"/>
              <a:t> </a:t>
            </a:r>
            <a:r>
              <a:rPr lang="en-US" sz="1200" b="1" dirty="0" err="1"/>
              <a:t>ohtlik</a:t>
            </a:r>
            <a:r>
              <a:rPr lang="en-US" sz="1200" b="1" dirty="0"/>
              <a:t>, </a:t>
            </a:r>
            <a:r>
              <a:rPr lang="en-US" sz="1200" b="1" dirty="0" err="1"/>
              <a:t>kui</a:t>
            </a:r>
            <a:r>
              <a:rPr lang="en-US" sz="1200" b="1" dirty="0"/>
              <a:t> </a:t>
            </a:r>
            <a:r>
              <a:rPr lang="en-US" sz="1200" b="1" dirty="0" err="1"/>
              <a:t>ohtlikuks</a:t>
            </a:r>
            <a:r>
              <a:rPr lang="en-US" sz="1200" b="1" dirty="0"/>
              <a:t> </a:t>
            </a:r>
            <a:r>
              <a:rPr lang="en-US" sz="1200" b="1" dirty="0" err="1"/>
              <a:t>peate</a:t>
            </a:r>
            <a:r>
              <a:rPr lang="en-US" sz="1200" b="1" dirty="0"/>
              <a:t> </a:t>
            </a:r>
            <a:r>
              <a:rPr lang="en-US" sz="1200" b="1" dirty="0" err="1"/>
              <a:t>mootorsõiduki</a:t>
            </a:r>
            <a:r>
              <a:rPr lang="en-US" sz="1200" b="1" dirty="0"/>
              <a:t> </a:t>
            </a:r>
            <a:r>
              <a:rPr lang="en-US" sz="1200" b="1" dirty="0" err="1"/>
              <a:t>roolis</a:t>
            </a:r>
            <a:r>
              <a:rPr lang="en-US" sz="1200" b="1" dirty="0"/>
              <a:t> </a:t>
            </a:r>
            <a:r>
              <a:rPr lang="en-US" sz="1200" b="1" dirty="0" err="1"/>
              <a:t>olles</a:t>
            </a:r>
            <a:r>
              <a:rPr lang="en-US" sz="1200" b="1" dirty="0"/>
              <a:t>:  </a:t>
            </a:r>
            <a:endParaRPr lang="en-US" sz="1200" dirty="0"/>
          </a:p>
          <a:p>
            <a:pPr marL="0" indent="0">
              <a:buNone/>
            </a:pPr>
            <a:r>
              <a:rPr lang="en-US" sz="1200" i="1" dirty="0" err="1"/>
              <a:t>Skaala</a:t>
            </a:r>
            <a:r>
              <a:rPr lang="en-US" sz="1200" i="1" dirty="0"/>
              <a:t> 1-5 </a:t>
            </a:r>
            <a:r>
              <a:rPr lang="en-US" sz="1200" i="1" dirty="0" err="1"/>
              <a:t>kus</a:t>
            </a:r>
            <a:r>
              <a:rPr lang="en-US" sz="1200" i="1" dirty="0"/>
              <a:t> 1=</a:t>
            </a:r>
            <a:r>
              <a:rPr lang="en-US" sz="1200" i="1" dirty="0" err="1"/>
              <a:t>täiesti</a:t>
            </a:r>
            <a:r>
              <a:rPr lang="en-US" sz="1200" i="1" dirty="0"/>
              <a:t> </a:t>
            </a:r>
            <a:r>
              <a:rPr lang="en-US" sz="1200" i="1" dirty="0" err="1"/>
              <a:t>ohutu</a:t>
            </a:r>
            <a:r>
              <a:rPr lang="en-US" sz="1200" i="1" dirty="0"/>
              <a:t> … 5=</a:t>
            </a:r>
            <a:r>
              <a:rPr lang="en-US" sz="1200" i="1" dirty="0" err="1"/>
              <a:t>väga</a:t>
            </a:r>
            <a:r>
              <a:rPr lang="en-US" sz="1200" i="1" dirty="0"/>
              <a:t> </a:t>
            </a:r>
            <a:r>
              <a:rPr lang="en-US" sz="1200" i="1" dirty="0" err="1"/>
              <a:t>ohtlik</a:t>
            </a:r>
            <a:r>
              <a:rPr lang="en-US" sz="1200" i="1" dirty="0"/>
              <a:t> / EOÖ</a:t>
            </a:r>
            <a:endParaRPr lang="en-US" sz="1200" dirty="0"/>
          </a:p>
          <a:p>
            <a:pPr marL="800089" lvl="1" indent="-342900">
              <a:buFont typeface="+mj-lt"/>
              <a:buAutoNum type="arabicParenR"/>
            </a:pPr>
            <a:r>
              <a:rPr lang="et-EE" sz="1200" dirty="0"/>
              <a:t>mobiiltelefoniga rääkimist (telefonile vastamine ja kõne valimine)</a:t>
            </a:r>
            <a:endParaRPr lang="en-US" sz="1200" dirty="0"/>
          </a:p>
          <a:p>
            <a:pPr marL="800089" lvl="1" indent="-342900">
              <a:buFont typeface="+mj-lt"/>
              <a:buAutoNum type="arabicParenR"/>
            </a:pPr>
            <a:r>
              <a:rPr lang="et-EE" sz="1200" dirty="0"/>
              <a:t>mobiiltelefoniga sõnumite, postituste saatmist ja lugemist</a:t>
            </a:r>
            <a:endParaRPr lang="en-US" sz="1200" dirty="0"/>
          </a:p>
          <a:p>
            <a:pPr marL="800089" lvl="1" indent="-342900">
              <a:buFont typeface="+mj-lt"/>
              <a:buAutoNum type="arabicParenR"/>
            </a:pPr>
            <a:r>
              <a:rPr lang="et-EE" sz="1200" dirty="0"/>
              <a:t>söömist, joomist</a:t>
            </a:r>
            <a:endParaRPr lang="en-US" sz="1200" dirty="0"/>
          </a:p>
          <a:p>
            <a:pPr marL="800089" lvl="1" indent="-342900">
              <a:buFont typeface="+mj-lt"/>
              <a:buAutoNum type="arabicParenR"/>
            </a:pPr>
            <a:r>
              <a:rPr lang="et-EE" sz="1200" dirty="0"/>
              <a:t>suitsetamist</a:t>
            </a:r>
            <a:endParaRPr lang="en-US" sz="1200" dirty="0"/>
          </a:p>
          <a:p>
            <a:pPr marL="800089" lvl="1" indent="-342900">
              <a:buFont typeface="+mj-lt"/>
              <a:buAutoNum type="arabicParenR"/>
            </a:pPr>
            <a:r>
              <a:rPr lang="et-EE" sz="1200" dirty="0"/>
              <a:t>lapsega (lastega) tegelemist</a:t>
            </a:r>
            <a:endParaRPr lang="en-US" sz="1200" dirty="0"/>
          </a:p>
          <a:p>
            <a:pPr marL="800089" lvl="1" indent="-342900">
              <a:buFont typeface="+mj-lt"/>
              <a:buAutoNum type="arabicParenR"/>
            </a:pPr>
            <a:r>
              <a:rPr lang="et-EE" sz="1200" dirty="0"/>
              <a:t>navigatsiooniseadme kasutamist</a:t>
            </a:r>
            <a:endParaRPr lang="en-US" sz="1200" dirty="0"/>
          </a:p>
          <a:p>
            <a:pPr marL="800089" lvl="1" indent="-342900">
              <a:buFont typeface="+mj-lt"/>
              <a:buAutoNum type="arabicParenR"/>
            </a:pPr>
            <a:r>
              <a:rPr lang="et-EE" sz="1200" dirty="0"/>
              <a:t>elavat (tähelepanu tõmbavat) vestlust </a:t>
            </a:r>
            <a:r>
              <a:rPr lang="et-EE" sz="1200" dirty="0" err="1"/>
              <a:t>kaasõitja</a:t>
            </a:r>
            <a:r>
              <a:rPr lang="et-EE" sz="1200" dirty="0"/>
              <a:t>(te)</a:t>
            </a:r>
            <a:r>
              <a:rPr lang="et-EE" sz="1200" dirty="0" err="1"/>
              <a:t>ga</a:t>
            </a:r>
            <a:r>
              <a:rPr lang="et-EE" sz="1200" dirty="0"/>
              <a:t> </a:t>
            </a:r>
            <a:endParaRPr lang="en-US" sz="1200" dirty="0"/>
          </a:p>
          <a:p>
            <a:pPr marL="800089" lvl="1" indent="-342900">
              <a:buFont typeface="+mj-lt"/>
              <a:buAutoNum type="arabicParenR"/>
            </a:pPr>
            <a:r>
              <a:rPr lang="et-EE" sz="1200" dirty="0"/>
              <a:t>huvitava raadiosaate või valju muusika kuulamist</a:t>
            </a:r>
            <a:endParaRPr lang="en-US" sz="1200" dirty="0"/>
          </a:p>
          <a:p>
            <a:pPr marL="800089" lvl="1" indent="-342900">
              <a:buFont typeface="+mj-lt"/>
              <a:buAutoNum type="arabicParenR"/>
            </a:pPr>
            <a:r>
              <a:rPr lang="et-EE" sz="1200" dirty="0"/>
              <a:t>CD vahetamist, raadiojaama otsimist </a:t>
            </a:r>
            <a:endParaRPr lang="en-US" sz="1200" dirty="0"/>
          </a:p>
          <a:p>
            <a:pPr marL="800089" lvl="1" indent="-342900">
              <a:buFont typeface="+mj-lt"/>
              <a:buAutoNum type="arabicParenR"/>
            </a:pPr>
            <a:r>
              <a:rPr lang="et-EE" sz="1200" dirty="0"/>
              <a:t>Meikimist, enese sättimist</a:t>
            </a:r>
            <a:endParaRPr lang="en-US" sz="1200" dirty="0"/>
          </a:p>
          <a:p>
            <a:pPr marL="800089" lvl="1" indent="-342900">
              <a:buFont typeface="+mj-lt"/>
              <a:buAutoNum type="arabicParenR"/>
            </a:pPr>
            <a:r>
              <a:rPr lang="et-EE" sz="1200" dirty="0"/>
              <a:t>Pildistamist, filmimist</a:t>
            </a:r>
            <a:endParaRPr lang="en-US" sz="1200" dirty="0"/>
          </a:p>
          <a:p>
            <a:pPr marL="0" indent="0">
              <a:buNone/>
            </a:pP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16775195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303B0-BCF5-6E45-B0F5-07096C767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Ankeet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0CA882-3A76-E344-A0A8-01D448298B6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200" b="1" dirty="0"/>
              <a:t>14. </a:t>
            </a:r>
            <a:r>
              <a:rPr lang="en-US" sz="1200" b="1" dirty="0" err="1"/>
              <a:t>Kuivõrd</a:t>
            </a:r>
            <a:r>
              <a:rPr lang="en-US" sz="1200" b="1" dirty="0"/>
              <a:t> </a:t>
            </a:r>
            <a:r>
              <a:rPr lang="en-US" sz="1200" b="1" dirty="0" err="1"/>
              <a:t>nõustute</a:t>
            </a:r>
            <a:r>
              <a:rPr lang="en-US" sz="1200" b="1" dirty="0"/>
              <a:t> </a:t>
            </a:r>
            <a:r>
              <a:rPr lang="en-US" sz="1200" b="1" dirty="0" err="1"/>
              <a:t>järgmiste</a:t>
            </a:r>
            <a:r>
              <a:rPr lang="en-US" sz="1200" b="1" dirty="0"/>
              <a:t> </a:t>
            </a:r>
            <a:r>
              <a:rPr lang="en-US" sz="1200" b="1" dirty="0" err="1"/>
              <a:t>väidetega</a:t>
            </a:r>
            <a:r>
              <a:rPr lang="en-US" sz="1200" b="1" dirty="0"/>
              <a:t>? </a:t>
            </a:r>
            <a:endParaRPr lang="en-US" sz="1200" dirty="0"/>
          </a:p>
          <a:p>
            <a:pPr marL="0" indent="0">
              <a:buNone/>
            </a:pPr>
            <a:r>
              <a:rPr lang="en-US" sz="1200" i="1" dirty="0" err="1"/>
              <a:t>Nõustun</a:t>
            </a:r>
            <a:r>
              <a:rPr lang="en-US" sz="1200" i="1" dirty="0"/>
              <a:t> </a:t>
            </a:r>
            <a:r>
              <a:rPr lang="en-US" sz="1200" i="1" dirty="0" err="1"/>
              <a:t>täielikult</a:t>
            </a:r>
            <a:r>
              <a:rPr lang="en-US" sz="1200" i="1" dirty="0"/>
              <a:t> / </a:t>
            </a:r>
            <a:r>
              <a:rPr lang="en-US" sz="1200" i="1" dirty="0" err="1"/>
              <a:t>Pigem</a:t>
            </a:r>
            <a:r>
              <a:rPr lang="en-US" sz="1200" i="1" dirty="0"/>
              <a:t> </a:t>
            </a:r>
            <a:r>
              <a:rPr lang="en-US" sz="1200" i="1" dirty="0" err="1"/>
              <a:t>nõustun</a:t>
            </a:r>
            <a:r>
              <a:rPr lang="en-US" sz="1200" i="1" dirty="0"/>
              <a:t> / </a:t>
            </a:r>
            <a:r>
              <a:rPr lang="en-US" sz="1200" i="1" dirty="0" err="1"/>
              <a:t>Pigem</a:t>
            </a:r>
            <a:r>
              <a:rPr lang="en-US" sz="1200" i="1" dirty="0"/>
              <a:t> </a:t>
            </a:r>
            <a:r>
              <a:rPr lang="en-US" sz="1200" i="1" dirty="0" err="1"/>
              <a:t>ei</a:t>
            </a:r>
            <a:r>
              <a:rPr lang="en-US" sz="1200" i="1" dirty="0"/>
              <a:t> </a:t>
            </a:r>
            <a:r>
              <a:rPr lang="en-US" sz="1200" i="1" dirty="0" err="1"/>
              <a:t>nõustu</a:t>
            </a:r>
            <a:r>
              <a:rPr lang="en-US" sz="1200" i="1" dirty="0"/>
              <a:t> / </a:t>
            </a:r>
            <a:r>
              <a:rPr lang="en-US" sz="1200" i="1" dirty="0" err="1"/>
              <a:t>Ei</a:t>
            </a:r>
            <a:r>
              <a:rPr lang="en-US" sz="1200" i="1" dirty="0"/>
              <a:t> </a:t>
            </a:r>
            <a:r>
              <a:rPr lang="en-US" sz="1200" i="1" dirty="0" err="1"/>
              <a:t>nõustu</a:t>
            </a:r>
            <a:r>
              <a:rPr lang="en-US" sz="1200" i="1" dirty="0"/>
              <a:t> </a:t>
            </a:r>
            <a:r>
              <a:rPr lang="en-US" sz="1200" i="1" dirty="0" err="1"/>
              <a:t>üldse</a:t>
            </a:r>
            <a:r>
              <a:rPr lang="en-US" sz="1200" i="1" dirty="0"/>
              <a:t> / </a:t>
            </a:r>
            <a:r>
              <a:rPr lang="en-US" sz="1200" i="1" dirty="0" err="1"/>
              <a:t>Ei</a:t>
            </a:r>
            <a:r>
              <a:rPr lang="en-US" sz="1200" i="1" dirty="0"/>
              <a:t> </a:t>
            </a:r>
            <a:r>
              <a:rPr lang="en-US" sz="1200" i="1" dirty="0" err="1"/>
              <a:t>oska</a:t>
            </a:r>
            <a:r>
              <a:rPr lang="en-US" sz="1200" i="1" dirty="0"/>
              <a:t> </a:t>
            </a:r>
            <a:r>
              <a:rPr lang="en-US" sz="1200" i="1" dirty="0" err="1"/>
              <a:t>öelda</a:t>
            </a:r>
            <a:r>
              <a:rPr lang="en-US" sz="1200" i="1" dirty="0"/>
              <a:t> </a:t>
            </a:r>
            <a:endParaRPr lang="en-US" sz="1200" dirty="0"/>
          </a:p>
          <a:p>
            <a:pPr marL="800089" lvl="1" indent="-342900">
              <a:buFont typeface="+mj-lt"/>
              <a:buAutoNum type="arabicParenR"/>
            </a:pPr>
            <a:r>
              <a:rPr lang="en-US" sz="1200" dirty="0" err="1"/>
              <a:t>Oleks</a:t>
            </a:r>
            <a:r>
              <a:rPr lang="en-US" sz="1200" dirty="0"/>
              <a:t> </a:t>
            </a:r>
            <a:r>
              <a:rPr lang="en-US" sz="1200" dirty="0" err="1"/>
              <a:t>vaja</a:t>
            </a:r>
            <a:r>
              <a:rPr lang="en-US" sz="1200" dirty="0"/>
              <a:t> </a:t>
            </a:r>
            <a:r>
              <a:rPr lang="en-US" sz="1200" dirty="0" err="1"/>
              <a:t>rakendust</a:t>
            </a:r>
            <a:r>
              <a:rPr lang="en-US" sz="1200" dirty="0"/>
              <a:t>, mis </a:t>
            </a:r>
            <a:r>
              <a:rPr lang="en-US" sz="1200" dirty="0" err="1"/>
              <a:t>täielikult</a:t>
            </a:r>
            <a:r>
              <a:rPr lang="en-US" sz="1200" dirty="0"/>
              <a:t> </a:t>
            </a:r>
            <a:r>
              <a:rPr lang="en-US" sz="1200" dirty="0" err="1"/>
              <a:t>välistaks</a:t>
            </a:r>
            <a:r>
              <a:rPr lang="en-US" sz="1200" dirty="0"/>
              <a:t> </a:t>
            </a:r>
            <a:r>
              <a:rPr lang="en-US" sz="1200" dirty="0" err="1"/>
              <a:t>juhil</a:t>
            </a:r>
            <a:r>
              <a:rPr lang="en-US" sz="1200" dirty="0"/>
              <a:t> </a:t>
            </a:r>
            <a:r>
              <a:rPr lang="en-US" sz="1200" dirty="0" err="1"/>
              <a:t>sõidu</a:t>
            </a:r>
            <a:r>
              <a:rPr lang="en-US" sz="1200" dirty="0"/>
              <a:t> </a:t>
            </a:r>
            <a:r>
              <a:rPr lang="en-US" sz="1200" dirty="0" err="1"/>
              <a:t>ajal</a:t>
            </a:r>
            <a:r>
              <a:rPr lang="en-US" sz="1200" dirty="0"/>
              <a:t> </a:t>
            </a:r>
            <a:r>
              <a:rPr lang="en-US" sz="1200" dirty="0" err="1"/>
              <a:t>telefoni</a:t>
            </a:r>
            <a:r>
              <a:rPr lang="en-US" sz="1200" dirty="0"/>
              <a:t> </a:t>
            </a:r>
            <a:r>
              <a:rPr lang="en-US" sz="1200" dirty="0" err="1"/>
              <a:t>kasutamise</a:t>
            </a:r>
            <a:r>
              <a:rPr lang="en-US" sz="1200" dirty="0"/>
              <a:t> (</a:t>
            </a:r>
            <a:r>
              <a:rPr lang="en-US" sz="1200" dirty="0" err="1"/>
              <a:t>ei</a:t>
            </a:r>
            <a:r>
              <a:rPr lang="en-US" sz="1200" dirty="0"/>
              <a:t> </a:t>
            </a:r>
            <a:r>
              <a:rPr lang="en-US" sz="1200" dirty="0" err="1"/>
              <a:t>võimalda</a:t>
            </a:r>
            <a:r>
              <a:rPr lang="en-US" sz="1200" dirty="0"/>
              <a:t> </a:t>
            </a:r>
            <a:r>
              <a:rPr lang="en-US" sz="1200" dirty="0" err="1"/>
              <a:t>kõnet</a:t>
            </a:r>
            <a:r>
              <a:rPr lang="en-US" sz="1200" dirty="0"/>
              <a:t> </a:t>
            </a:r>
            <a:r>
              <a:rPr lang="en-US" sz="1200" dirty="0" err="1"/>
              <a:t>valida</a:t>
            </a:r>
            <a:r>
              <a:rPr lang="en-US" sz="1200" dirty="0"/>
              <a:t> </a:t>
            </a:r>
            <a:r>
              <a:rPr lang="en-US" sz="1200" dirty="0" err="1"/>
              <a:t>ega</a:t>
            </a:r>
            <a:r>
              <a:rPr lang="en-US" sz="1200" dirty="0"/>
              <a:t> </a:t>
            </a:r>
            <a:r>
              <a:rPr lang="en-US" sz="1200" dirty="0" err="1"/>
              <a:t>vastu</a:t>
            </a:r>
            <a:r>
              <a:rPr lang="en-US" sz="1200" dirty="0"/>
              <a:t> </a:t>
            </a:r>
            <a:r>
              <a:rPr lang="en-US" sz="1200" dirty="0" err="1"/>
              <a:t>võtta</a:t>
            </a:r>
            <a:r>
              <a:rPr lang="en-US" sz="1200" dirty="0"/>
              <a:t>)</a:t>
            </a:r>
          </a:p>
          <a:p>
            <a:pPr marL="800089" lvl="1" indent="-342900">
              <a:buFont typeface="+mj-lt"/>
              <a:buAutoNum type="arabicParenR"/>
            </a:pPr>
            <a:r>
              <a:rPr lang="en-US" sz="1200" dirty="0" err="1"/>
              <a:t>Juhtimise</a:t>
            </a:r>
            <a:r>
              <a:rPr lang="en-US" sz="1200" dirty="0"/>
              <a:t> </a:t>
            </a:r>
            <a:r>
              <a:rPr lang="en-US" sz="1200" dirty="0" err="1"/>
              <a:t>ajal</a:t>
            </a:r>
            <a:r>
              <a:rPr lang="en-US" sz="1200" dirty="0"/>
              <a:t> </a:t>
            </a:r>
            <a:r>
              <a:rPr lang="en-US" sz="1200" dirty="0" err="1"/>
              <a:t>telefoni</a:t>
            </a:r>
            <a:r>
              <a:rPr lang="en-US" sz="1200" dirty="0"/>
              <a:t> </a:t>
            </a:r>
            <a:r>
              <a:rPr lang="en-US" sz="1200" dirty="0" err="1"/>
              <a:t>ebaseadusliku</a:t>
            </a:r>
            <a:r>
              <a:rPr lang="en-US" sz="1200" dirty="0"/>
              <a:t> </a:t>
            </a:r>
            <a:r>
              <a:rPr lang="en-US" sz="1200" dirty="0" err="1"/>
              <a:t>kasutamise</a:t>
            </a:r>
            <a:r>
              <a:rPr lang="en-US" sz="1200" dirty="0"/>
              <a:t> </a:t>
            </a:r>
            <a:r>
              <a:rPr lang="en-US" sz="1200" dirty="0" err="1"/>
              <a:t>eest</a:t>
            </a:r>
            <a:r>
              <a:rPr lang="en-US" sz="1200" dirty="0"/>
              <a:t> </a:t>
            </a:r>
            <a:r>
              <a:rPr lang="en-US" sz="1200" dirty="0" err="1"/>
              <a:t>tuleks</a:t>
            </a:r>
            <a:r>
              <a:rPr lang="en-US" sz="1200" dirty="0"/>
              <a:t> </a:t>
            </a:r>
            <a:r>
              <a:rPr lang="en-US" sz="1200" dirty="0" err="1"/>
              <a:t>määrata</a:t>
            </a:r>
            <a:r>
              <a:rPr lang="en-US" sz="1200" dirty="0"/>
              <a:t> </a:t>
            </a:r>
            <a:r>
              <a:rPr lang="en-US" sz="1200" dirty="0" err="1"/>
              <a:t>senisest</a:t>
            </a:r>
            <a:r>
              <a:rPr lang="en-US" sz="1200" dirty="0"/>
              <a:t> </a:t>
            </a:r>
            <a:r>
              <a:rPr lang="en-US" sz="1200" dirty="0" err="1"/>
              <a:t>karmimaid</a:t>
            </a:r>
            <a:r>
              <a:rPr lang="en-US" sz="1200" dirty="0"/>
              <a:t> </a:t>
            </a:r>
            <a:r>
              <a:rPr lang="en-US" sz="1200" dirty="0" err="1"/>
              <a:t>karistusi</a:t>
            </a:r>
            <a:endParaRPr lang="en-US" sz="1200" dirty="0"/>
          </a:p>
          <a:p>
            <a:pPr marL="800089" lvl="1" indent="-342900">
              <a:buFont typeface="+mj-lt"/>
              <a:buAutoNum type="arabicParenR"/>
            </a:pPr>
            <a:r>
              <a:rPr lang="en-US" sz="1200" dirty="0" err="1"/>
              <a:t>Juhtimise</a:t>
            </a:r>
            <a:r>
              <a:rPr lang="en-US" sz="1200" dirty="0"/>
              <a:t> </a:t>
            </a:r>
            <a:r>
              <a:rPr lang="en-US" sz="1200" dirty="0" err="1"/>
              <a:t>ajal</a:t>
            </a:r>
            <a:r>
              <a:rPr lang="en-US" sz="1200" dirty="0"/>
              <a:t> </a:t>
            </a:r>
            <a:r>
              <a:rPr lang="en-US" sz="1200" dirty="0" err="1"/>
              <a:t>ebaseaduslikult</a:t>
            </a:r>
            <a:r>
              <a:rPr lang="en-US" sz="1200" dirty="0"/>
              <a:t> </a:t>
            </a:r>
            <a:r>
              <a:rPr lang="en-US" sz="1200" dirty="0" err="1"/>
              <a:t>telefoni</a:t>
            </a:r>
            <a:r>
              <a:rPr lang="en-US" sz="1200" dirty="0"/>
              <a:t> </a:t>
            </a:r>
            <a:r>
              <a:rPr lang="en-US" sz="1200" dirty="0" err="1"/>
              <a:t>kasutanud</a:t>
            </a:r>
            <a:r>
              <a:rPr lang="en-US" sz="1200" dirty="0"/>
              <a:t> </a:t>
            </a:r>
            <a:r>
              <a:rPr lang="en-US" sz="1200" dirty="0" err="1"/>
              <a:t>juhid</a:t>
            </a:r>
            <a:r>
              <a:rPr lang="en-US" sz="1200" dirty="0"/>
              <a:t> </a:t>
            </a:r>
            <a:r>
              <a:rPr lang="en-US" sz="1200" dirty="0" err="1"/>
              <a:t>tuleks</a:t>
            </a:r>
            <a:r>
              <a:rPr lang="en-US" sz="1200" dirty="0"/>
              <a:t> </a:t>
            </a:r>
            <a:r>
              <a:rPr lang="en-US" sz="1200" dirty="0" err="1"/>
              <a:t>saata</a:t>
            </a:r>
            <a:r>
              <a:rPr lang="en-US" sz="1200" dirty="0"/>
              <a:t> </a:t>
            </a:r>
            <a:r>
              <a:rPr lang="en-US" sz="1200" dirty="0" err="1"/>
              <a:t>koolitusele</a:t>
            </a:r>
            <a:endParaRPr lang="en-US" sz="1200" dirty="0"/>
          </a:p>
          <a:p>
            <a:pPr marL="800089" lvl="1" indent="-342900">
              <a:buFont typeface="+mj-lt"/>
              <a:buAutoNum type="arabicParenR"/>
            </a:pPr>
            <a:r>
              <a:rPr lang="en-US" sz="1200" dirty="0" err="1"/>
              <a:t>Kaassõitjana</a:t>
            </a:r>
            <a:r>
              <a:rPr lang="en-US" sz="1200" dirty="0"/>
              <a:t> </a:t>
            </a:r>
            <a:r>
              <a:rPr lang="en-US" sz="1200" dirty="0" err="1"/>
              <a:t>palun</a:t>
            </a:r>
            <a:r>
              <a:rPr lang="en-US" sz="1200" dirty="0"/>
              <a:t> </a:t>
            </a:r>
            <a:r>
              <a:rPr lang="en-US" sz="1200" dirty="0" err="1"/>
              <a:t>kõrvaliste</a:t>
            </a:r>
            <a:r>
              <a:rPr lang="en-US" sz="1200" dirty="0"/>
              <a:t> </a:t>
            </a:r>
            <a:r>
              <a:rPr lang="en-US" sz="1200" dirty="0" err="1"/>
              <a:t>tegevustega</a:t>
            </a:r>
            <a:r>
              <a:rPr lang="en-US" sz="1200" dirty="0"/>
              <a:t> </a:t>
            </a:r>
            <a:r>
              <a:rPr lang="en-US" sz="1200" dirty="0" err="1"/>
              <a:t>tegeleval</a:t>
            </a:r>
            <a:r>
              <a:rPr lang="en-US" sz="1200" dirty="0"/>
              <a:t> </a:t>
            </a:r>
            <a:r>
              <a:rPr lang="en-US" sz="1200" dirty="0" err="1"/>
              <a:t>sõiduki</a:t>
            </a:r>
            <a:r>
              <a:rPr lang="en-US" sz="1200" dirty="0"/>
              <a:t> </a:t>
            </a:r>
            <a:r>
              <a:rPr lang="en-US" sz="1200" dirty="0" err="1"/>
              <a:t>juhil</a:t>
            </a:r>
            <a:r>
              <a:rPr lang="en-US" sz="1200" dirty="0"/>
              <a:t> </a:t>
            </a:r>
            <a:r>
              <a:rPr lang="en-US" sz="1200" dirty="0" err="1"/>
              <a:t>sõidule</a:t>
            </a:r>
            <a:r>
              <a:rPr lang="en-US" sz="1200" dirty="0"/>
              <a:t> </a:t>
            </a:r>
            <a:r>
              <a:rPr lang="en-US" sz="1200" dirty="0" err="1"/>
              <a:t>keskenduda</a:t>
            </a:r>
            <a:endParaRPr lang="en-US" sz="12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6EDC2CE-DFA9-A345-A2CB-39153F34208C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b="1" dirty="0"/>
              <a:t>15. </a:t>
            </a:r>
            <a:r>
              <a:rPr lang="en-US" sz="1200" b="1" dirty="0" err="1"/>
              <a:t>Millistesse</a:t>
            </a:r>
            <a:r>
              <a:rPr lang="en-US" sz="1200" b="1" dirty="0"/>
              <a:t> </a:t>
            </a:r>
            <a:r>
              <a:rPr lang="en-US" sz="1200" b="1" dirty="0" err="1"/>
              <a:t>liiklusohtlikesse</a:t>
            </a:r>
            <a:r>
              <a:rPr lang="en-US" sz="1200" b="1" dirty="0"/>
              <a:t> </a:t>
            </a:r>
            <a:r>
              <a:rPr lang="en-US" sz="1200" b="1" dirty="0" err="1"/>
              <a:t>olukordadesse</a:t>
            </a:r>
            <a:r>
              <a:rPr lang="en-US" sz="1200" b="1" dirty="0"/>
              <a:t> </a:t>
            </a:r>
            <a:r>
              <a:rPr lang="en-US" sz="1200" b="1" dirty="0" err="1"/>
              <a:t>olete</a:t>
            </a:r>
            <a:r>
              <a:rPr lang="en-US" sz="1200" b="1" dirty="0"/>
              <a:t> </a:t>
            </a:r>
            <a:r>
              <a:rPr lang="en-US" sz="1200" b="1" dirty="0" err="1"/>
              <a:t>viimase</a:t>
            </a:r>
            <a:r>
              <a:rPr lang="en-US" sz="1200" b="1" dirty="0"/>
              <a:t> 12 </a:t>
            </a:r>
            <a:r>
              <a:rPr lang="en-US" sz="1200" b="1" dirty="0" err="1"/>
              <a:t>kuu</a:t>
            </a:r>
            <a:r>
              <a:rPr lang="en-US" sz="1200" b="1" dirty="0"/>
              <a:t> </a:t>
            </a:r>
            <a:r>
              <a:rPr lang="en-US" sz="1200" b="1" dirty="0" err="1"/>
              <a:t>jooksul</a:t>
            </a:r>
            <a:r>
              <a:rPr lang="en-US" sz="1200" b="1" dirty="0"/>
              <a:t> </a:t>
            </a:r>
            <a:r>
              <a:rPr lang="en-US" sz="1200" b="1" dirty="0" err="1"/>
              <a:t>kaassõitjana</a:t>
            </a:r>
            <a:r>
              <a:rPr lang="en-US" sz="1200" b="1" dirty="0"/>
              <a:t> </a:t>
            </a:r>
            <a:r>
              <a:rPr lang="en-US" sz="1200" b="1" dirty="0" err="1"/>
              <a:t>sattunud</a:t>
            </a:r>
            <a:r>
              <a:rPr lang="en-US" sz="1200" b="1" dirty="0"/>
              <a:t> </a:t>
            </a:r>
            <a:r>
              <a:rPr lang="en-US" sz="1200" b="1" dirty="0" err="1"/>
              <a:t>kuna</a:t>
            </a:r>
            <a:r>
              <a:rPr lang="en-US" sz="1200" b="1" dirty="0"/>
              <a:t> </a:t>
            </a:r>
            <a:r>
              <a:rPr lang="en-US" sz="1200" b="1" dirty="0" err="1"/>
              <a:t>juht</a:t>
            </a:r>
            <a:r>
              <a:rPr lang="en-US" sz="1200" b="1" dirty="0"/>
              <a:t> </a:t>
            </a:r>
            <a:r>
              <a:rPr lang="en-US" sz="1200" b="1" dirty="0" err="1"/>
              <a:t>kasutas</a:t>
            </a:r>
            <a:r>
              <a:rPr lang="en-US" sz="1200" b="1" dirty="0"/>
              <a:t> </a:t>
            </a:r>
            <a:r>
              <a:rPr lang="en-US" sz="1200" b="1" dirty="0" err="1"/>
              <a:t>juhtimise</a:t>
            </a:r>
            <a:r>
              <a:rPr lang="en-US" sz="1200" b="1" dirty="0"/>
              <a:t> </a:t>
            </a:r>
            <a:r>
              <a:rPr lang="en-US" sz="1200" b="1" dirty="0" err="1"/>
              <a:t>ajal</a:t>
            </a:r>
            <a:r>
              <a:rPr lang="en-US" sz="1200" b="1" dirty="0"/>
              <a:t> </a:t>
            </a:r>
            <a:r>
              <a:rPr lang="en-US" sz="1200" b="1" dirty="0" err="1"/>
              <a:t>telefoni</a:t>
            </a:r>
            <a:r>
              <a:rPr lang="en-US" sz="1200" b="1" dirty="0"/>
              <a:t>?</a:t>
            </a:r>
            <a:endParaRPr lang="en-US" sz="1200" dirty="0"/>
          </a:p>
          <a:p>
            <a:pPr marL="0" indent="0">
              <a:buNone/>
            </a:pPr>
            <a:r>
              <a:rPr lang="en-US" sz="1200" dirty="0"/>
              <a:t>MÄRKIGE KÕIK SOBIVAD</a:t>
            </a:r>
          </a:p>
          <a:p>
            <a:pPr marL="800089" lvl="1" indent="-342900">
              <a:buFont typeface="+mj-lt"/>
              <a:buAutoNum type="arabicParenR"/>
            </a:pPr>
            <a:r>
              <a:rPr lang="et-EE" sz="1200" dirty="0"/>
              <a:t>Sattusin liiklusõnnetusse</a:t>
            </a:r>
            <a:endParaRPr lang="en-US" sz="1200" dirty="0"/>
          </a:p>
          <a:p>
            <a:pPr marL="800089" lvl="1" indent="-342900">
              <a:buFont typeface="+mj-lt"/>
              <a:buAutoNum type="arabicParenR"/>
            </a:pPr>
            <a:r>
              <a:rPr lang="et-EE" sz="1200" dirty="0"/>
              <a:t>Juht tegi </a:t>
            </a:r>
            <a:r>
              <a:rPr lang="et-EE" sz="1200" dirty="0" err="1"/>
              <a:t>äkkpidurduse</a:t>
            </a:r>
            <a:r>
              <a:rPr lang="et-EE" sz="1200" dirty="0"/>
              <a:t>, et eesliikuvale autole mitte sisse sõita</a:t>
            </a:r>
            <a:endParaRPr lang="en-US" sz="1200" dirty="0"/>
          </a:p>
          <a:p>
            <a:pPr marL="800089" lvl="1" indent="-342900">
              <a:buFont typeface="+mj-lt"/>
              <a:buAutoNum type="arabicParenR"/>
            </a:pPr>
            <a:r>
              <a:rPr lang="et-EE" sz="1200" dirty="0"/>
              <a:t>Auto kaldus oma sõidurajalt kõrvale </a:t>
            </a:r>
            <a:endParaRPr lang="en-US" sz="1200" dirty="0"/>
          </a:p>
          <a:p>
            <a:pPr marL="800089" lvl="1" indent="-342900">
              <a:buFont typeface="+mj-lt"/>
              <a:buAutoNum type="arabicParenR"/>
            </a:pPr>
            <a:r>
              <a:rPr lang="et-EE" sz="1200" dirty="0"/>
              <a:t>Juht ei märganud õigeaegselt jalakäijat või jalgratturit</a:t>
            </a:r>
            <a:endParaRPr lang="en-US" sz="1200" dirty="0"/>
          </a:p>
          <a:p>
            <a:pPr marL="800089" lvl="1" indent="-342900">
              <a:buFont typeface="+mj-lt"/>
              <a:buAutoNum type="arabicParenR"/>
            </a:pPr>
            <a:r>
              <a:rPr lang="et-EE" sz="1200" dirty="0"/>
              <a:t>Juht ei märganud õigeaegselt valgusfoori märguannet või liiklusmärki</a:t>
            </a:r>
            <a:endParaRPr lang="en-US" sz="1200" dirty="0"/>
          </a:p>
          <a:p>
            <a:pPr marL="800089" lvl="1" indent="-342900">
              <a:buFont typeface="+mj-lt"/>
              <a:buAutoNum type="arabicParenR"/>
            </a:pPr>
            <a:r>
              <a:rPr lang="et-EE" sz="1200" dirty="0"/>
              <a:t>Juht eksis, sõitis soovitud teeotsast mööda</a:t>
            </a:r>
            <a:endParaRPr lang="en-US" sz="1200" dirty="0"/>
          </a:p>
          <a:p>
            <a:pPr marL="800089" lvl="1" indent="-342900">
              <a:buFont typeface="+mj-lt"/>
              <a:buAutoNum type="arabicParenR"/>
            </a:pPr>
            <a:r>
              <a:rPr lang="et-EE" sz="1200" dirty="0"/>
              <a:t>Muu, mis? __________</a:t>
            </a:r>
            <a:endParaRPr lang="en-US" sz="1200" dirty="0"/>
          </a:p>
          <a:p>
            <a:pPr marL="800089" lvl="1" indent="-342900">
              <a:buFont typeface="+mj-lt"/>
              <a:buAutoNum type="arabicParenR"/>
            </a:pPr>
            <a:r>
              <a:rPr lang="et-EE" sz="1200" i="1" dirty="0"/>
              <a:t>Ei ole kaassõitjana liigelnud</a:t>
            </a:r>
            <a:endParaRPr lang="en-US" sz="1200" dirty="0"/>
          </a:p>
          <a:p>
            <a:pPr marL="800089" lvl="1" indent="-342900">
              <a:buFont typeface="+mj-lt"/>
              <a:buAutoNum type="arabicParenR"/>
            </a:pPr>
            <a:r>
              <a:rPr lang="et-EE" sz="1200" i="1" dirty="0"/>
              <a:t>Olen kaassõitjana liigelnud, kuid ei ole liiklusohtlikku olukorda sattunud</a:t>
            </a:r>
            <a:endParaRPr lang="en-US" sz="1200" dirty="0"/>
          </a:p>
          <a:p>
            <a:pPr marL="0" indent="0">
              <a:buNone/>
            </a:pP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92711128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303B0-BCF5-6E45-B0F5-07096C767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Ankeet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0009080-A5D3-7647-B8EC-9623859A1AE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t-EE" sz="1600" b="1" dirty="0"/>
              <a:t>TÄHELEPANU HÄIRIVATEST TEGEVUSTEST HOIDUMISE KAMPAANIA MÄRKAMINE</a:t>
            </a:r>
            <a:r>
              <a:rPr lang="et-EE" sz="1600" dirty="0"/>
              <a:t> </a:t>
            </a:r>
            <a:endParaRPr lang="en-EE" sz="16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t-EE" sz="1200" b="1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t-EE" sz="1200" b="1" dirty="0"/>
              <a:t>16. Kas Te käesoleval aastal olete märganud tähelepanu häirivatest tegevustest hoidumisele suunatud liiklusohutuskampaaniat „Kui oled roolis, pane telefon puhkama”? </a:t>
            </a:r>
            <a:r>
              <a:rPr lang="ru-RU" sz="1200" dirty="0"/>
              <a:t>(</a:t>
            </a:r>
            <a:r>
              <a:rPr lang="en-US" sz="1200" dirty="0" err="1"/>
              <a:t>vene</a:t>
            </a:r>
            <a:r>
              <a:rPr lang="en-US" sz="1200" dirty="0"/>
              <a:t> </a:t>
            </a:r>
            <a:r>
              <a:rPr lang="en-US" sz="1200" dirty="0" err="1"/>
              <a:t>keeles</a:t>
            </a:r>
            <a:r>
              <a:rPr lang="et-EE" sz="1200" dirty="0"/>
              <a:t>: </a:t>
            </a:r>
            <a:r>
              <a:rPr lang="ru-RU" sz="1200" dirty="0"/>
              <a:t>“Когда ты за рулём, положи телефон отдыхать”)</a:t>
            </a:r>
            <a:endParaRPr lang="en-US" sz="1200" dirty="0"/>
          </a:p>
          <a:p>
            <a:pPr marL="800089" lvl="1" indent="-342900">
              <a:lnSpc>
                <a:spcPct val="11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n-US" sz="1200" dirty="0"/>
              <a:t>Jah</a:t>
            </a:r>
          </a:p>
          <a:p>
            <a:pPr marL="800089" lvl="1" indent="-342900">
              <a:lnSpc>
                <a:spcPct val="11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n-US" sz="1200" dirty="0" err="1"/>
              <a:t>Ei</a:t>
            </a:r>
            <a:r>
              <a:rPr lang="en-US" sz="1200" dirty="0"/>
              <a:t> </a:t>
            </a:r>
          </a:p>
          <a:p>
            <a:pPr marL="800089" lvl="1" indent="-342900">
              <a:lnSpc>
                <a:spcPct val="11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n-US" sz="1200" dirty="0" err="1"/>
              <a:t>Ei</a:t>
            </a:r>
            <a:r>
              <a:rPr lang="en-US" sz="1200" dirty="0"/>
              <a:t> </a:t>
            </a:r>
            <a:r>
              <a:rPr lang="en-US" sz="1200" dirty="0" err="1"/>
              <a:t>oska</a:t>
            </a:r>
            <a:r>
              <a:rPr lang="en-US" sz="1200" dirty="0"/>
              <a:t> </a:t>
            </a:r>
            <a:r>
              <a:rPr lang="en-US" sz="1200" dirty="0" err="1"/>
              <a:t>öelda</a:t>
            </a:r>
            <a:endParaRPr lang="en-US" sz="12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t-EE" sz="12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t-EE" sz="1200" dirty="0"/>
              <a:t>Q16=1</a:t>
            </a:r>
            <a:endParaRPr lang="en-US" sz="12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200" b="1" dirty="0"/>
              <a:t>17. </a:t>
            </a:r>
            <a:r>
              <a:rPr lang="en-US" sz="1200" b="1" dirty="0" err="1"/>
              <a:t>Kus</a:t>
            </a:r>
            <a:r>
              <a:rPr lang="en-US" sz="1200" b="1" dirty="0"/>
              <a:t> </a:t>
            </a:r>
            <a:r>
              <a:rPr lang="en-US" sz="1200" b="1" dirty="0" err="1"/>
              <a:t>Te</a:t>
            </a:r>
            <a:r>
              <a:rPr lang="en-US" sz="1200" b="1" dirty="0"/>
              <a:t> </a:t>
            </a:r>
            <a:r>
              <a:rPr lang="en-US" sz="1200" b="1" dirty="0" err="1"/>
              <a:t>seda</a:t>
            </a:r>
            <a:r>
              <a:rPr lang="en-US" sz="1200" b="1" dirty="0"/>
              <a:t> </a:t>
            </a:r>
            <a:r>
              <a:rPr lang="en-US" sz="1200" b="1" dirty="0" err="1"/>
              <a:t>kampaaniat</a:t>
            </a:r>
            <a:r>
              <a:rPr lang="en-US" sz="1200" b="1" dirty="0"/>
              <a:t> </a:t>
            </a:r>
            <a:r>
              <a:rPr lang="en-US" sz="1200" b="1" dirty="0" err="1"/>
              <a:t>märkasite</a:t>
            </a:r>
            <a:r>
              <a:rPr lang="en-US" sz="1200" b="1" dirty="0"/>
              <a:t>? </a:t>
            </a:r>
            <a:r>
              <a:rPr lang="en-US" sz="1200" b="1" dirty="0" err="1"/>
              <a:t>Kas</a:t>
            </a:r>
            <a:r>
              <a:rPr lang="en-US" sz="1200" b="1" dirty="0"/>
              <a:t>...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200" dirty="0"/>
              <a:t>VÕIB MITU VASTUST!</a:t>
            </a:r>
          </a:p>
          <a:p>
            <a:pPr marL="800089" lvl="1" indent="-342900">
              <a:lnSpc>
                <a:spcPct val="11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n-US" sz="1200" dirty="0" err="1"/>
              <a:t>televisioonis</a:t>
            </a:r>
            <a:endParaRPr lang="en-US" sz="1200" dirty="0"/>
          </a:p>
          <a:p>
            <a:pPr marL="800089" lvl="1" indent="-342900">
              <a:lnSpc>
                <a:spcPct val="11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n-US" sz="1200" dirty="0" err="1"/>
              <a:t>raadios</a:t>
            </a:r>
            <a:endParaRPr lang="en-US" sz="1200" dirty="0"/>
          </a:p>
          <a:p>
            <a:pPr marL="800089" lvl="1" indent="-342900">
              <a:lnSpc>
                <a:spcPct val="11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t-EE" sz="1200" dirty="0"/>
              <a:t>Spotify´s</a:t>
            </a:r>
            <a:endParaRPr lang="en-US" sz="1200" dirty="0"/>
          </a:p>
          <a:p>
            <a:pPr marL="800089" lvl="1" indent="-342900">
              <a:lnSpc>
                <a:spcPct val="11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n-US" sz="1200" dirty="0" err="1"/>
              <a:t>välireklaami</a:t>
            </a:r>
            <a:r>
              <a:rPr lang="en-US" sz="1200" dirty="0"/>
              <a:t> </a:t>
            </a:r>
            <a:r>
              <a:rPr lang="en-US" sz="1200" dirty="0" err="1"/>
              <a:t>plakatitel</a:t>
            </a:r>
            <a:endParaRPr lang="en-US" sz="1200" dirty="0"/>
          </a:p>
          <a:p>
            <a:pPr marL="800089" lvl="1" indent="-342900">
              <a:lnSpc>
                <a:spcPct val="11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n-US" sz="1200" dirty="0" err="1"/>
              <a:t>interneti-keskkonnas</a:t>
            </a:r>
            <a:endParaRPr lang="en-US" sz="1200" dirty="0"/>
          </a:p>
          <a:p>
            <a:pPr marL="800089" lvl="1" indent="-342900">
              <a:lnSpc>
                <a:spcPct val="11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n-US" sz="1200" dirty="0" err="1"/>
              <a:t>mujal</a:t>
            </a:r>
            <a:r>
              <a:rPr lang="en-US" sz="1200" dirty="0"/>
              <a:t> (</a:t>
            </a:r>
            <a:r>
              <a:rPr lang="en-US" sz="1200" dirty="0" err="1"/>
              <a:t>kus</a:t>
            </a:r>
            <a:r>
              <a:rPr lang="en-US" sz="1200" dirty="0"/>
              <a:t>?) _____</a:t>
            </a:r>
          </a:p>
          <a:p>
            <a:pPr marL="800089" lvl="1" indent="-342900">
              <a:lnSpc>
                <a:spcPct val="11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n-US" sz="1200" dirty="0" err="1"/>
              <a:t>ei</a:t>
            </a:r>
            <a:r>
              <a:rPr lang="en-US" sz="1200" dirty="0"/>
              <a:t> </a:t>
            </a:r>
            <a:r>
              <a:rPr lang="en-US" sz="1200" dirty="0" err="1"/>
              <a:t>oska</a:t>
            </a:r>
            <a:r>
              <a:rPr lang="en-US" sz="1200" dirty="0"/>
              <a:t> </a:t>
            </a:r>
            <a:r>
              <a:rPr lang="en-US" sz="1200" dirty="0" err="1"/>
              <a:t>öelda</a:t>
            </a:r>
            <a:endParaRPr lang="en-US" sz="12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BE1E740-35EC-1B4E-AEC9-93B1DC9253C6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b="1" dirty="0"/>
              <a:t>18.</a:t>
            </a:r>
            <a:r>
              <a:rPr lang="en-US" sz="1200" dirty="0"/>
              <a:t> </a:t>
            </a:r>
            <a:r>
              <a:rPr lang="en-GB" sz="1200" b="1" dirty="0"/>
              <a:t>Kas </a:t>
            </a:r>
            <a:r>
              <a:rPr lang="en-GB" sz="1200" b="1" dirty="0" err="1"/>
              <a:t>Te</a:t>
            </a:r>
            <a:r>
              <a:rPr lang="en-GB" sz="1200" b="1" dirty="0"/>
              <a:t> </a:t>
            </a:r>
            <a:r>
              <a:rPr lang="en-GB" sz="1200" b="1" dirty="0" err="1"/>
              <a:t>olete</a:t>
            </a:r>
            <a:r>
              <a:rPr lang="en-GB" sz="1200" b="1" dirty="0"/>
              <a:t> </a:t>
            </a:r>
            <a:r>
              <a:rPr lang="en-GB" sz="1200" b="1" dirty="0" err="1"/>
              <a:t>käesoleval</a:t>
            </a:r>
            <a:r>
              <a:rPr lang="en-GB" sz="1200" b="1" dirty="0"/>
              <a:t> </a:t>
            </a:r>
            <a:r>
              <a:rPr lang="en-GB" sz="1200" b="1" dirty="0" err="1"/>
              <a:t>aastal</a:t>
            </a:r>
            <a:r>
              <a:rPr lang="en-GB" sz="1200" b="1" dirty="0"/>
              <a:t> </a:t>
            </a:r>
            <a:r>
              <a:rPr lang="en-GB" sz="1200" b="1" dirty="0" err="1"/>
              <a:t>märganud</a:t>
            </a:r>
            <a:r>
              <a:rPr lang="en-GB" sz="1200" b="1" dirty="0"/>
              <a:t> </a:t>
            </a:r>
            <a:r>
              <a:rPr lang="en-GB" sz="1200" b="1" dirty="0" err="1"/>
              <a:t>järgmist</a:t>
            </a:r>
            <a:r>
              <a:rPr lang="en-GB" sz="1200" b="1" dirty="0"/>
              <a:t> </a:t>
            </a:r>
            <a:r>
              <a:rPr lang="en-GB" sz="1200" b="1" dirty="0" err="1"/>
              <a:t>kampaaniasõnumit</a:t>
            </a:r>
            <a:r>
              <a:rPr lang="en-GB" sz="1200" b="1" dirty="0"/>
              <a:t>?</a:t>
            </a:r>
            <a:r>
              <a:rPr lang="en-GB" sz="1200" dirty="0"/>
              <a:t> TELEKLIPP</a:t>
            </a:r>
            <a:endParaRPr lang="en-US" sz="1200" dirty="0"/>
          </a:p>
          <a:p>
            <a:pPr marL="800089" lvl="1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n-GB" sz="1200" dirty="0" err="1"/>
              <a:t>jah</a:t>
            </a:r>
            <a:endParaRPr lang="en-US" sz="1200" dirty="0"/>
          </a:p>
          <a:p>
            <a:pPr marL="800089" lvl="1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n-GB" sz="1200" dirty="0" err="1"/>
              <a:t>ei</a:t>
            </a:r>
            <a:endParaRPr lang="en-US" sz="1200" dirty="0"/>
          </a:p>
          <a:p>
            <a:pPr marL="800089" lvl="1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n-GB" sz="1200" dirty="0" err="1"/>
              <a:t>ei</a:t>
            </a:r>
            <a:r>
              <a:rPr lang="en-GB" sz="1200" dirty="0"/>
              <a:t> </a:t>
            </a:r>
            <a:r>
              <a:rPr lang="en-GB" sz="1200" dirty="0" err="1"/>
              <a:t>oska</a:t>
            </a:r>
            <a:r>
              <a:rPr lang="en-GB" sz="1200" dirty="0"/>
              <a:t> </a:t>
            </a:r>
            <a:r>
              <a:rPr lang="en-GB" sz="1200" dirty="0" err="1"/>
              <a:t>öelda</a:t>
            </a:r>
            <a:endParaRPr lang="en-US" sz="1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2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b="1" dirty="0"/>
              <a:t>19.</a:t>
            </a:r>
            <a:r>
              <a:rPr lang="en-US" sz="1200" dirty="0"/>
              <a:t> </a:t>
            </a:r>
            <a:r>
              <a:rPr lang="en-GB" sz="1200" b="1" dirty="0"/>
              <a:t>Kas </a:t>
            </a:r>
            <a:r>
              <a:rPr lang="en-GB" sz="1200" b="1" dirty="0" err="1"/>
              <a:t>Te</a:t>
            </a:r>
            <a:r>
              <a:rPr lang="en-GB" sz="1200" b="1" dirty="0"/>
              <a:t> </a:t>
            </a:r>
            <a:r>
              <a:rPr lang="en-GB" sz="1200" b="1" dirty="0" err="1"/>
              <a:t>olete</a:t>
            </a:r>
            <a:r>
              <a:rPr lang="en-GB" sz="1200" b="1" dirty="0"/>
              <a:t> </a:t>
            </a:r>
            <a:r>
              <a:rPr lang="en-GB" sz="1200" b="1" dirty="0" err="1"/>
              <a:t>käesoleval</a:t>
            </a:r>
            <a:r>
              <a:rPr lang="en-GB" sz="1200" b="1" dirty="0"/>
              <a:t> </a:t>
            </a:r>
            <a:r>
              <a:rPr lang="en-GB" sz="1200" b="1" dirty="0" err="1"/>
              <a:t>aastal</a:t>
            </a:r>
            <a:r>
              <a:rPr lang="en-GB" sz="1200" b="1" dirty="0"/>
              <a:t> </a:t>
            </a:r>
            <a:r>
              <a:rPr lang="en-GB" sz="1200" b="1" dirty="0" err="1"/>
              <a:t>märganud</a:t>
            </a:r>
            <a:r>
              <a:rPr lang="en-GB" sz="1200" b="1" dirty="0"/>
              <a:t> </a:t>
            </a:r>
            <a:r>
              <a:rPr lang="en-GB" sz="1200" b="1" dirty="0" err="1"/>
              <a:t>järgmist</a:t>
            </a:r>
            <a:r>
              <a:rPr lang="en-GB" sz="1200" b="1" dirty="0"/>
              <a:t> </a:t>
            </a:r>
            <a:r>
              <a:rPr lang="en-GB" sz="1200" b="1" dirty="0" err="1"/>
              <a:t>kampaaniasõnumit</a:t>
            </a:r>
            <a:r>
              <a:rPr lang="en-GB" sz="1200" b="1" dirty="0"/>
              <a:t>?</a:t>
            </a:r>
            <a:r>
              <a:rPr lang="en-GB" sz="1200" dirty="0"/>
              <a:t> AUDIOKLIPP</a:t>
            </a:r>
            <a:endParaRPr lang="en-US" sz="1200" dirty="0"/>
          </a:p>
          <a:p>
            <a:pPr marL="800089" lvl="1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n-GB" sz="1200" dirty="0" err="1"/>
              <a:t>jah</a:t>
            </a:r>
            <a:endParaRPr lang="en-US" sz="1200" dirty="0"/>
          </a:p>
          <a:p>
            <a:pPr marL="800089" lvl="1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n-GB" sz="1200" dirty="0" err="1"/>
              <a:t>ei</a:t>
            </a:r>
            <a:endParaRPr lang="en-US" sz="1200" dirty="0"/>
          </a:p>
          <a:p>
            <a:pPr marL="800089" lvl="1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n-GB" sz="1200" dirty="0" err="1"/>
              <a:t>ei</a:t>
            </a:r>
            <a:r>
              <a:rPr lang="en-GB" sz="1200" dirty="0"/>
              <a:t> </a:t>
            </a:r>
            <a:r>
              <a:rPr lang="en-GB" sz="1200" dirty="0" err="1"/>
              <a:t>oska</a:t>
            </a:r>
            <a:r>
              <a:rPr lang="en-GB" sz="1200" dirty="0"/>
              <a:t> </a:t>
            </a:r>
            <a:r>
              <a:rPr lang="en-GB" sz="1200" dirty="0" err="1"/>
              <a:t>öelda</a:t>
            </a:r>
            <a:endParaRPr lang="en-US" sz="1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2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b="1" dirty="0"/>
              <a:t>20.</a:t>
            </a:r>
            <a:r>
              <a:rPr lang="en-US" sz="1200" dirty="0"/>
              <a:t> </a:t>
            </a:r>
            <a:r>
              <a:rPr lang="en-GB" sz="1200" b="1" dirty="0"/>
              <a:t>Kas </a:t>
            </a:r>
            <a:r>
              <a:rPr lang="en-GB" sz="1200" b="1" dirty="0" err="1"/>
              <a:t>Te</a:t>
            </a:r>
            <a:r>
              <a:rPr lang="en-GB" sz="1200" b="1" dirty="0"/>
              <a:t> </a:t>
            </a:r>
            <a:r>
              <a:rPr lang="en-GB" sz="1200" b="1" dirty="0" err="1"/>
              <a:t>olete</a:t>
            </a:r>
            <a:r>
              <a:rPr lang="en-GB" sz="1200" b="1" dirty="0"/>
              <a:t> </a:t>
            </a:r>
            <a:r>
              <a:rPr lang="en-GB" sz="1200" b="1" dirty="0" err="1"/>
              <a:t>käesoleval</a:t>
            </a:r>
            <a:r>
              <a:rPr lang="en-GB" sz="1200" b="1" dirty="0"/>
              <a:t> </a:t>
            </a:r>
            <a:r>
              <a:rPr lang="en-GB" sz="1200" b="1" dirty="0" err="1"/>
              <a:t>aastal</a:t>
            </a:r>
            <a:r>
              <a:rPr lang="en-GB" sz="1200" b="1" dirty="0"/>
              <a:t> </a:t>
            </a:r>
            <a:r>
              <a:rPr lang="en-GB" sz="1200" b="1" dirty="0" err="1"/>
              <a:t>märganud</a:t>
            </a:r>
            <a:r>
              <a:rPr lang="en-GB" sz="1200" b="1" dirty="0"/>
              <a:t> </a:t>
            </a:r>
            <a:r>
              <a:rPr lang="en-GB" sz="1200" b="1" dirty="0" err="1"/>
              <a:t>järgmist</a:t>
            </a:r>
            <a:r>
              <a:rPr lang="en-GB" sz="1200" b="1" dirty="0"/>
              <a:t> </a:t>
            </a:r>
            <a:r>
              <a:rPr lang="en-GB" sz="1200" b="1" dirty="0" err="1"/>
              <a:t>kampaaniasõnumit</a:t>
            </a:r>
            <a:r>
              <a:rPr lang="en-GB" sz="1200" b="1" dirty="0"/>
              <a:t>?</a:t>
            </a:r>
            <a:r>
              <a:rPr lang="en-GB" sz="1200" dirty="0"/>
              <a:t> </a:t>
            </a:r>
            <a:r>
              <a:rPr lang="et-EE" sz="1200" dirty="0"/>
              <a:t>POSTER</a:t>
            </a:r>
            <a:endParaRPr lang="en-US" sz="1200" dirty="0"/>
          </a:p>
          <a:p>
            <a:pPr marL="800089" lvl="1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n-GB" sz="1200" dirty="0" err="1"/>
              <a:t>jah</a:t>
            </a:r>
            <a:endParaRPr lang="en-US" sz="1200" dirty="0"/>
          </a:p>
          <a:p>
            <a:pPr marL="800089" lvl="1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n-GB" sz="1200" dirty="0" err="1"/>
              <a:t>ei</a:t>
            </a:r>
            <a:endParaRPr lang="en-US" sz="1200" dirty="0"/>
          </a:p>
          <a:p>
            <a:pPr marL="800089" lvl="1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n-GB" sz="1200" dirty="0" err="1"/>
              <a:t>ei</a:t>
            </a:r>
            <a:r>
              <a:rPr lang="en-GB" sz="1200" dirty="0"/>
              <a:t> </a:t>
            </a:r>
            <a:r>
              <a:rPr lang="en-GB" sz="1200" dirty="0" err="1"/>
              <a:t>oska</a:t>
            </a:r>
            <a:r>
              <a:rPr lang="en-GB" sz="1200" dirty="0"/>
              <a:t> </a:t>
            </a:r>
            <a:r>
              <a:rPr lang="en-GB" sz="1200" dirty="0" err="1"/>
              <a:t>öelda</a:t>
            </a:r>
            <a:endParaRPr lang="en-US" sz="1200" dirty="0"/>
          </a:p>
          <a:p>
            <a:pPr marL="0" indent="0" eaLnBrk="0" fontAlgn="base" hangingPunct="0">
              <a:lnSpc>
                <a:spcPct val="100000"/>
              </a:lnSpc>
              <a:spcBef>
                <a:spcPts val="0"/>
              </a:spcBef>
              <a:buNone/>
            </a:pPr>
            <a:endParaRPr lang="et-EE" sz="1100" b="1" dirty="0"/>
          </a:p>
          <a:p>
            <a:pPr marL="0" indent="0" eaLnBrk="0" fontAlgn="base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b="1" dirty="0"/>
              <a:t>21. </a:t>
            </a:r>
            <a:r>
              <a:rPr lang="en-US" sz="1100" b="1" dirty="0" err="1"/>
              <a:t>Praegu</a:t>
            </a:r>
            <a:r>
              <a:rPr lang="en-US" sz="1100" b="1" dirty="0"/>
              <a:t> </a:t>
            </a:r>
            <a:r>
              <a:rPr lang="en-US" sz="1100" b="1" dirty="0" err="1"/>
              <a:t>kehtib</a:t>
            </a:r>
            <a:r>
              <a:rPr lang="en-US" sz="1100" b="1" dirty="0"/>
              <a:t> </a:t>
            </a:r>
            <a:r>
              <a:rPr lang="en-US" sz="1100" b="1" dirty="0" err="1"/>
              <a:t>üldine</a:t>
            </a:r>
            <a:r>
              <a:rPr lang="en-US" sz="1100" b="1" dirty="0"/>
              <a:t> </a:t>
            </a:r>
            <a:r>
              <a:rPr lang="en-US" sz="1100" b="1" dirty="0" err="1"/>
              <a:t>suurim</a:t>
            </a:r>
            <a:r>
              <a:rPr lang="en-US" sz="1100" b="1" dirty="0"/>
              <a:t> </a:t>
            </a:r>
            <a:r>
              <a:rPr lang="en-US" sz="1100" b="1" dirty="0" err="1"/>
              <a:t>lubatud</a:t>
            </a:r>
            <a:r>
              <a:rPr lang="en-US" sz="1100" b="1" dirty="0"/>
              <a:t> </a:t>
            </a:r>
            <a:r>
              <a:rPr lang="en-US" sz="1100" b="1" dirty="0" err="1"/>
              <a:t>sõidukiirus</a:t>
            </a:r>
            <a:r>
              <a:rPr lang="en-US" sz="1100" b="1" dirty="0"/>
              <a:t> 50 km/h </a:t>
            </a:r>
            <a:r>
              <a:rPr lang="en-US" sz="1100" b="1" dirty="0" err="1"/>
              <a:t>asulas</a:t>
            </a:r>
            <a:r>
              <a:rPr lang="en-US" sz="1100" b="1" dirty="0"/>
              <a:t> ja 90 km/h </a:t>
            </a:r>
            <a:r>
              <a:rPr lang="en-US" sz="1100" b="1" dirty="0" err="1"/>
              <a:t>maanteel</a:t>
            </a:r>
            <a:r>
              <a:rPr lang="en-US" sz="1100" b="1" dirty="0"/>
              <a:t> (</a:t>
            </a:r>
            <a:r>
              <a:rPr lang="en-US" sz="1100" b="1" dirty="0" err="1"/>
              <a:t>asulavälisel</a:t>
            </a:r>
            <a:r>
              <a:rPr lang="en-US" sz="1100" b="1" dirty="0"/>
              <a:t> teel).</a:t>
            </a:r>
            <a:r>
              <a:rPr lang="et-EE" sz="1100" b="1" dirty="0"/>
              <a:t> </a:t>
            </a:r>
            <a:r>
              <a:rPr lang="en-US" sz="1100" b="1" dirty="0"/>
              <a:t>Kas </a:t>
            </a:r>
            <a:r>
              <a:rPr lang="en-US" sz="1100" b="1" dirty="0" err="1"/>
              <a:t>te</a:t>
            </a:r>
            <a:r>
              <a:rPr lang="en-US" sz="1100" b="1" dirty="0"/>
              <a:t> </a:t>
            </a:r>
            <a:r>
              <a:rPr lang="en-US" sz="1100" b="1" dirty="0" err="1"/>
              <a:t>olete</a:t>
            </a:r>
            <a:r>
              <a:rPr lang="en-US" sz="1100" b="1" dirty="0"/>
              <a:t> </a:t>
            </a:r>
            <a:r>
              <a:rPr lang="en-US" sz="1100" b="1" dirty="0" err="1"/>
              <a:t>nõus</a:t>
            </a:r>
            <a:r>
              <a:rPr lang="en-US" sz="1100" b="1" dirty="0"/>
              <a:t> </a:t>
            </a:r>
            <a:r>
              <a:rPr lang="en-US" sz="1100" b="1" dirty="0" err="1"/>
              <a:t>liiklusohutuse</a:t>
            </a:r>
            <a:r>
              <a:rPr lang="en-US" sz="1100" b="1" dirty="0"/>
              <a:t> </a:t>
            </a:r>
            <a:r>
              <a:rPr lang="en-US" sz="1100" b="1" dirty="0" err="1"/>
              <a:t>suurendamise</a:t>
            </a:r>
            <a:r>
              <a:rPr lang="en-US" sz="1100" b="1" dirty="0"/>
              <a:t> </a:t>
            </a:r>
            <a:r>
              <a:rPr lang="en-US" sz="1100" b="1" dirty="0" err="1"/>
              <a:t>eesmärgil</a:t>
            </a:r>
            <a:r>
              <a:rPr lang="en-US" sz="1100" b="1" dirty="0"/>
              <a:t> </a:t>
            </a:r>
            <a:r>
              <a:rPr lang="en-US" sz="1100" b="1" dirty="0" err="1"/>
              <a:t>üldise</a:t>
            </a:r>
            <a:r>
              <a:rPr lang="en-US" sz="1100" b="1" dirty="0"/>
              <a:t> </a:t>
            </a:r>
            <a:r>
              <a:rPr lang="en-US" sz="1100" b="1" dirty="0" err="1"/>
              <a:t>suurima</a:t>
            </a:r>
            <a:r>
              <a:rPr lang="en-US" sz="1100" b="1" dirty="0"/>
              <a:t> </a:t>
            </a:r>
            <a:r>
              <a:rPr lang="en-US" sz="1100" b="1" dirty="0" err="1"/>
              <a:t>lubatud</a:t>
            </a:r>
            <a:r>
              <a:rPr lang="en-US" sz="1100" b="1" dirty="0"/>
              <a:t> </a:t>
            </a:r>
            <a:r>
              <a:rPr lang="en-US" sz="1100" b="1" dirty="0" err="1"/>
              <a:t>sõidukiiruse</a:t>
            </a:r>
            <a:r>
              <a:rPr lang="en-US" sz="1100" b="1" dirty="0"/>
              <a:t> </a:t>
            </a:r>
            <a:r>
              <a:rPr lang="en-US" sz="1100" b="1" dirty="0" err="1"/>
              <a:t>kehtestamisega</a:t>
            </a:r>
            <a:r>
              <a:rPr lang="et-EE" sz="1100" b="1" dirty="0"/>
              <a:t> </a:t>
            </a:r>
            <a:r>
              <a:rPr lang="en-US" sz="1100" b="1" dirty="0"/>
              <a:t>…</a:t>
            </a:r>
            <a:r>
              <a:rPr lang="et-EE" sz="1100" b="1" dirty="0"/>
              <a:t>?</a:t>
            </a:r>
            <a:endParaRPr lang="en-US" sz="1100" b="1" dirty="0"/>
          </a:p>
          <a:p>
            <a:pPr marL="0" indent="0" eaLnBrk="0" fontAlgn="base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 err="1"/>
              <a:t>Täielikult</a:t>
            </a:r>
            <a:r>
              <a:rPr lang="en-US" sz="1100" dirty="0"/>
              <a:t> </a:t>
            </a:r>
            <a:r>
              <a:rPr lang="en-US" sz="1100" dirty="0" err="1"/>
              <a:t>nõus</a:t>
            </a:r>
            <a:r>
              <a:rPr lang="en-US" sz="1100" dirty="0"/>
              <a:t> / </a:t>
            </a:r>
            <a:r>
              <a:rPr lang="en-US" sz="1100" dirty="0" err="1"/>
              <a:t>Pigem</a:t>
            </a:r>
            <a:r>
              <a:rPr lang="en-US" sz="1100" dirty="0"/>
              <a:t> </a:t>
            </a:r>
            <a:r>
              <a:rPr lang="en-US" sz="1100" dirty="0" err="1"/>
              <a:t>nõus</a:t>
            </a:r>
            <a:r>
              <a:rPr lang="en-US" sz="1100" dirty="0"/>
              <a:t> / </a:t>
            </a:r>
            <a:r>
              <a:rPr lang="en-US" sz="1100" dirty="0" err="1"/>
              <a:t>Pigem</a:t>
            </a:r>
            <a:r>
              <a:rPr lang="en-US" sz="1100" dirty="0"/>
              <a:t> </a:t>
            </a:r>
            <a:r>
              <a:rPr lang="en-US" sz="1100" dirty="0" err="1"/>
              <a:t>ei</a:t>
            </a:r>
            <a:r>
              <a:rPr lang="en-US" sz="1100" dirty="0"/>
              <a:t> ole </a:t>
            </a:r>
            <a:r>
              <a:rPr lang="en-US" sz="1100" dirty="0" err="1"/>
              <a:t>nõus</a:t>
            </a:r>
            <a:r>
              <a:rPr lang="en-US" sz="1100" dirty="0"/>
              <a:t> / </a:t>
            </a:r>
            <a:r>
              <a:rPr lang="en-US" sz="1100" dirty="0" err="1"/>
              <a:t>Üldse</a:t>
            </a:r>
            <a:r>
              <a:rPr lang="en-US" sz="1100" dirty="0"/>
              <a:t> </a:t>
            </a:r>
            <a:r>
              <a:rPr lang="en-US" sz="1100" dirty="0" err="1"/>
              <a:t>ei</a:t>
            </a:r>
            <a:r>
              <a:rPr lang="en-US" sz="1100" dirty="0"/>
              <a:t> ole </a:t>
            </a:r>
            <a:r>
              <a:rPr lang="en-US" sz="1100" dirty="0" err="1"/>
              <a:t>nõus</a:t>
            </a:r>
            <a:r>
              <a:rPr lang="en-US" sz="1100" dirty="0"/>
              <a:t> / </a:t>
            </a:r>
            <a:r>
              <a:rPr lang="en-US" sz="1100" dirty="0" err="1"/>
              <a:t>Ei</a:t>
            </a:r>
            <a:r>
              <a:rPr lang="en-US" sz="1100" dirty="0"/>
              <a:t> </a:t>
            </a:r>
            <a:r>
              <a:rPr lang="en-US" sz="1100" dirty="0" err="1"/>
              <a:t>oska</a:t>
            </a:r>
            <a:r>
              <a:rPr lang="en-US" sz="1100" dirty="0"/>
              <a:t> </a:t>
            </a:r>
            <a:r>
              <a:rPr lang="en-US" sz="1100" dirty="0" err="1"/>
              <a:t>öelda</a:t>
            </a:r>
            <a:endParaRPr lang="en-US" sz="1100" dirty="0"/>
          </a:p>
          <a:p>
            <a:pPr marL="685789" lvl="1" indent="-228600" eaLnBrk="0" fontAlgn="base" hangingPunct="0">
              <a:lnSpc>
                <a:spcPct val="10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n-US" sz="1100" dirty="0"/>
              <a:t>70 km/h </a:t>
            </a:r>
            <a:r>
              <a:rPr lang="en-US" sz="1100" dirty="0" err="1"/>
              <a:t>kruusateedel</a:t>
            </a:r>
            <a:r>
              <a:rPr lang="en-US" sz="1100" dirty="0"/>
              <a:t> </a:t>
            </a:r>
          </a:p>
          <a:p>
            <a:pPr marL="685789" lvl="1" indent="-228600" eaLnBrk="0" fontAlgn="base" hangingPunct="0">
              <a:lnSpc>
                <a:spcPct val="10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n-US" sz="1100" dirty="0"/>
              <a:t>80 km/h </a:t>
            </a:r>
            <a:r>
              <a:rPr lang="en-US" sz="1100" dirty="0" err="1"/>
              <a:t>kohalikel</a:t>
            </a:r>
            <a:r>
              <a:rPr lang="en-US" sz="1100" dirty="0"/>
              <a:t> (</a:t>
            </a:r>
            <a:r>
              <a:rPr lang="en-US" sz="1100" dirty="0" err="1"/>
              <a:t>väiksematel</a:t>
            </a:r>
            <a:r>
              <a:rPr lang="en-US" sz="1100" dirty="0"/>
              <a:t>) </a:t>
            </a:r>
            <a:r>
              <a:rPr lang="en-US" sz="1100" dirty="0" err="1"/>
              <a:t>maanteedel</a:t>
            </a:r>
            <a:endParaRPr lang="en-US" sz="1100" dirty="0"/>
          </a:p>
          <a:p>
            <a:pPr marL="685789" lvl="1" indent="-228600" eaLnBrk="0" fontAlgn="base" hangingPunct="0">
              <a:lnSpc>
                <a:spcPct val="10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n-US" sz="1100" dirty="0"/>
              <a:t>90 km/h </a:t>
            </a:r>
            <a:r>
              <a:rPr lang="en-US" sz="1100" dirty="0" err="1"/>
              <a:t>linnadevahelistel</a:t>
            </a:r>
            <a:r>
              <a:rPr lang="en-US" sz="1100" dirty="0"/>
              <a:t> </a:t>
            </a:r>
            <a:r>
              <a:rPr lang="en-US" sz="1100" dirty="0" err="1"/>
              <a:t>põhiteedel</a:t>
            </a:r>
            <a:r>
              <a:rPr lang="en-US" sz="1100" dirty="0"/>
              <a:t> (</a:t>
            </a:r>
            <a:r>
              <a:rPr lang="en-US" sz="1100" dirty="0" err="1"/>
              <a:t>sama</a:t>
            </a:r>
            <a:r>
              <a:rPr lang="en-US" sz="1100" dirty="0"/>
              <a:t> </a:t>
            </a:r>
            <a:r>
              <a:rPr lang="en-US" sz="1100" dirty="0" err="1"/>
              <a:t>piirkiirus</a:t>
            </a:r>
            <a:r>
              <a:rPr lang="en-US" sz="1100" dirty="0"/>
              <a:t> </a:t>
            </a:r>
            <a:r>
              <a:rPr lang="en-US" sz="1100" dirty="0" err="1"/>
              <a:t>kehtib</a:t>
            </a:r>
            <a:r>
              <a:rPr lang="en-US" sz="1100" dirty="0"/>
              <a:t> ka </a:t>
            </a:r>
            <a:r>
              <a:rPr lang="en-US" sz="1100" dirty="0" err="1"/>
              <a:t>praegu</a:t>
            </a:r>
            <a:r>
              <a:rPr lang="en-US" sz="1100" dirty="0"/>
              <a:t>)</a:t>
            </a:r>
          </a:p>
          <a:p>
            <a:pPr marL="685789" lvl="1" indent="-228600" eaLnBrk="0" fontAlgn="base" hangingPunct="0">
              <a:lnSpc>
                <a:spcPct val="10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n-US" sz="1100" dirty="0"/>
              <a:t>40 km/h </a:t>
            </a:r>
            <a:r>
              <a:rPr lang="en-US" sz="1100" dirty="0" err="1"/>
              <a:t>linnades</a:t>
            </a:r>
            <a:r>
              <a:rPr lang="en-US" sz="1100" dirty="0"/>
              <a:t> ja </a:t>
            </a:r>
            <a:r>
              <a:rPr lang="en-US" sz="1100" dirty="0" err="1"/>
              <a:t>muudes</a:t>
            </a:r>
            <a:r>
              <a:rPr lang="en-US" sz="1100" dirty="0"/>
              <a:t> </a:t>
            </a:r>
            <a:r>
              <a:rPr lang="en-US" sz="1100" dirty="0" err="1"/>
              <a:t>asulates</a:t>
            </a:r>
            <a:endParaRPr lang="en-US" sz="1100" dirty="0"/>
          </a:p>
          <a:p>
            <a:pPr marL="0" indent="0" eaLnBrk="0" fontAlgn="base" hangingPunct="0">
              <a:lnSpc>
                <a:spcPct val="100000"/>
              </a:lnSpc>
              <a:spcBef>
                <a:spcPts val="0"/>
              </a:spcBef>
              <a:buNone/>
            </a:pPr>
            <a:endParaRPr lang="en-US" sz="1100" b="1" dirty="0"/>
          </a:p>
          <a:p>
            <a:pPr marL="0" indent="0">
              <a:buNone/>
            </a:pP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521013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91487FE-DD67-6D45-BED4-D4E7F9641E1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wrap="square">
            <a:noAutofit/>
          </a:bodyPr>
          <a:lstStyle/>
          <a:p>
            <a:pPr marL="0" indent="0">
              <a:buNone/>
            </a:pPr>
            <a:r>
              <a:rPr lang="et-EE" dirty="0">
                <a:solidFill>
                  <a:schemeClr val="accent1"/>
                </a:solidFill>
              </a:rPr>
              <a:t>SÕIDUKIJUHID </a:t>
            </a:r>
          </a:p>
          <a:p>
            <a:r>
              <a:rPr lang="et-EE" dirty="0"/>
              <a:t>Mootorsõiduki juhiluba on 67%-l üle 14-aastastel Eesti elanikel, neist 4% ei ole aga viimase 12 kuu jooksul ühtegi mootorsõidukit juhtinud. Antud uuringus vaadeldakse aga sõidukijuhtidena (joonistel kasutusel lühend SJ) neid </a:t>
            </a:r>
            <a:r>
              <a:rPr lang="et-EE" dirty="0">
                <a:solidFill>
                  <a:schemeClr val="accent1"/>
                </a:solidFill>
              </a:rPr>
              <a:t>mootorsõiduki juhilubade omanikke, kes on viimase 12 kuu jooksul reaalselt ka mõnda mootorsõidukit juhtinud, s.o 61% üle 14-aastastest Eesti elanikest ehk 95%-</a:t>
            </a:r>
            <a:r>
              <a:rPr lang="et-EE" dirty="0" err="1">
                <a:solidFill>
                  <a:schemeClr val="accent1"/>
                </a:solidFill>
              </a:rPr>
              <a:t>se</a:t>
            </a:r>
            <a:r>
              <a:rPr lang="et-EE" dirty="0">
                <a:solidFill>
                  <a:schemeClr val="accent1"/>
                </a:solidFill>
              </a:rPr>
              <a:t> tõenäosusega 670 000 ± 33 000 inimest.</a:t>
            </a:r>
          </a:p>
          <a:p>
            <a:r>
              <a:rPr lang="et-EE" dirty="0"/>
              <a:t>Viimaste seas on keskmisest enam mehi, 25-49-aastaseid ja maapiirkondade elanikke, vähem seevastu naisi, 15-24- kui ka üle 64-aastaseid ning suuremate linnade elanikke.</a:t>
            </a:r>
          </a:p>
          <a:p>
            <a:r>
              <a:rPr lang="et-EE" dirty="0"/>
              <a:t>Valdav osa sõidukijuhtidest omavad </a:t>
            </a:r>
            <a:r>
              <a:rPr lang="et-EE" dirty="0" err="1"/>
              <a:t>B</a:t>
            </a:r>
            <a:r>
              <a:rPr lang="et-EE" dirty="0"/>
              <a:t>-kategooria juhiluba (99%). Kümnest juhiloa omanikust viiel on ka mõne muu kategooria juhiluba.</a:t>
            </a:r>
          </a:p>
          <a:p>
            <a:r>
              <a:rPr lang="et-EE" dirty="0"/>
              <a:t>Enam kui pooled sõidukijuhtidest läbivad aasta jooksul kuni 10 000 kilomeetrit, s.h kõige suuremal osal ehk 33%-l jääb kilometraaž alla 5 000 kilomeetrit (sagedamini naistel ja 15-24-aastastel).</a:t>
            </a:r>
          </a:p>
          <a:p>
            <a:r>
              <a:rPr lang="et-EE" dirty="0"/>
              <a:t>Sõidukijuhi staaži on enamikel juhtidel üle 10 aasta, neljandikul sõidukijuhtidel alla selle.</a:t>
            </a:r>
          </a:p>
          <a:p>
            <a:pPr marL="0" indent="0">
              <a:buNone/>
            </a:pPr>
            <a:r>
              <a:rPr lang="et-EE" dirty="0">
                <a:solidFill>
                  <a:schemeClr val="accent1"/>
                </a:solidFill>
              </a:rPr>
              <a:t>SÕIDUKIJUHTIMINE ON SEOTUD TÖÖGA </a:t>
            </a:r>
          </a:p>
          <a:p>
            <a:r>
              <a:rPr lang="et-EE" dirty="0">
                <a:solidFill>
                  <a:srgbClr val="A01E28"/>
                </a:solidFill>
              </a:rPr>
              <a:t>Töö või tööülesannete täitmisel on on viimase 12 kuu jooksul sõidukit juhtunud 54% sõidukijuhtidest, s.o 374 500 ± 26 900 sõidukijuhti. </a:t>
            </a:r>
          </a:p>
          <a:p>
            <a:r>
              <a:rPr lang="et-EE" dirty="0"/>
              <a:t>Töösõite teevad sagedamini mehed, 35-49-aastased, ning C- ja D-kategooria juhilubade omanikud ning üle 10 000 aastase kilometraažiga ja üle 10-aastase staažiga sõidukijuhid.</a:t>
            </a:r>
          </a:p>
          <a:p>
            <a:r>
              <a:rPr lang="et-EE" dirty="0"/>
              <a:t>Töö või tööülesannete täitmisel on valdav osa sõidukijuhtidest läbinud aasta jooksul kuni 5 000 kilomeetrit (pooled).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35AB03E-EB73-CF4A-9A67-A17D4DDEC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Sõidukijuhtide</a:t>
            </a:r>
            <a:r>
              <a:rPr lang="en-GB" dirty="0"/>
              <a:t> </a:t>
            </a:r>
            <a:r>
              <a:rPr lang="en-GB" dirty="0" err="1"/>
              <a:t>taust</a:t>
            </a:r>
            <a:r>
              <a:rPr lang="en-GB" dirty="0"/>
              <a:t> </a:t>
            </a:r>
            <a:br>
              <a:rPr lang="en-GB" dirty="0"/>
            </a:br>
            <a:r>
              <a:rPr lang="en-GB" sz="1800" dirty="0"/>
              <a:t>(</a:t>
            </a:r>
            <a:r>
              <a:rPr lang="en-GB" sz="1800" dirty="0" err="1"/>
              <a:t>Slaid</a:t>
            </a:r>
            <a:r>
              <a:rPr lang="en-GB" sz="1800" dirty="0"/>
              <a:t> 6)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4662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303B0-BCF5-6E45-B0F5-07096C767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Sõidukijuhtide</a:t>
            </a:r>
            <a:r>
              <a:rPr lang="en-GB"/>
              <a:t> </a:t>
            </a:r>
            <a:r>
              <a:rPr lang="en-GB" err="1"/>
              <a:t>taust</a:t>
            </a:r>
            <a:endParaRPr lang="en-GB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4AD9B59-81C9-D346-A470-E94E2C0AF94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GB" dirty="0" err="1"/>
              <a:t>Sõidukijuhid</a:t>
            </a:r>
            <a:endParaRPr lang="en-GB" dirty="0"/>
          </a:p>
        </p:txBody>
      </p:sp>
      <p:pic>
        <p:nvPicPr>
          <p:cNvPr id="10" name="Sisu kohatäide 9">
            <a:extLst>
              <a:ext uri="{FF2B5EF4-FFF2-40B4-BE49-F238E27FC236}">
                <a16:creationId xmlns:a16="http://schemas.microsoft.com/office/drawing/2014/main" id="{0522E68B-C2AA-65C6-E406-1AF8D2792A1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01750" y="1610564"/>
            <a:ext cx="4860925" cy="4662396"/>
          </a:xfrm>
          <a:prstGeom prst="rect">
            <a:avLst/>
          </a:prstGeom>
        </p:spPr>
      </p:pic>
      <p:pic>
        <p:nvPicPr>
          <p:cNvPr id="14" name="Sisu kohatäide 13">
            <a:extLst>
              <a:ext uri="{FF2B5EF4-FFF2-40B4-BE49-F238E27FC236}">
                <a16:creationId xmlns:a16="http://schemas.microsoft.com/office/drawing/2014/main" id="{5DF9CD17-F1D5-9DE9-7773-83F54150959B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3"/>
          <a:stretch>
            <a:fillRect/>
          </a:stretch>
        </p:blipFill>
        <p:spPr>
          <a:xfrm>
            <a:off x="6494463" y="1617340"/>
            <a:ext cx="4859337" cy="464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747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89BD6-1019-B54C-8125-6E00C8C9EF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65191" y="3321941"/>
            <a:ext cx="9051380" cy="861238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Kõrvalised</a:t>
            </a:r>
            <a:r>
              <a:rPr lang="en-GB" dirty="0"/>
              <a:t> </a:t>
            </a:r>
            <a:r>
              <a:rPr lang="en-GB" dirty="0" err="1"/>
              <a:t>tegevused</a:t>
            </a:r>
            <a:r>
              <a:rPr lang="en-GB" dirty="0"/>
              <a:t> </a:t>
            </a:r>
            <a:r>
              <a:rPr lang="en-GB" dirty="0" err="1"/>
              <a:t>sõiduki</a:t>
            </a:r>
            <a:r>
              <a:rPr lang="en-GB" dirty="0"/>
              <a:t> </a:t>
            </a:r>
            <a:r>
              <a:rPr lang="en-GB" dirty="0" err="1"/>
              <a:t>juhtimise</a:t>
            </a:r>
            <a:r>
              <a:rPr lang="en-GB" dirty="0"/>
              <a:t> </a:t>
            </a:r>
            <a:r>
              <a:rPr lang="en-GB" dirty="0" err="1"/>
              <a:t>ajal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654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110F21E-72E5-444D-8F36-7E920B19EAD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t-EE" dirty="0"/>
              <a:t>Liiklusreeglite rikkumise ohtlikkust sõiduki juhtimise ajal hinnati erinevate väidete tõsidust hinnates.</a:t>
            </a:r>
          </a:p>
          <a:p>
            <a:r>
              <a:rPr lang="et-EE" dirty="0"/>
              <a:t>Üldiselt peetakse kõiki loetletud liiklusreeglite rikkumisi väga ja pigem tõsisteks, seda kokku 3/4 või enamate poolt, s.h lausa 97-99% nõustub, et väga tõsised rikkumised on:</a:t>
            </a:r>
          </a:p>
          <a:p>
            <a:pPr lvl="1"/>
            <a:r>
              <a:rPr lang="et-EE" dirty="0"/>
              <a:t>sõiduki juhtimine alkoholi mõju all;</a:t>
            </a:r>
          </a:p>
          <a:p>
            <a:pPr lvl="1"/>
            <a:r>
              <a:rPr lang="et-EE" dirty="0"/>
              <a:t>sõnumite/sotsiaalmeedia postituste jälgimine;</a:t>
            </a:r>
          </a:p>
          <a:p>
            <a:pPr lvl="1"/>
            <a:r>
              <a:rPr lang="et-EE" dirty="0"/>
              <a:t>punase tule alt läbisõit.</a:t>
            </a:r>
          </a:p>
          <a:p>
            <a:r>
              <a:rPr lang="et-EE" dirty="0"/>
              <a:t>Veidi vähesemad peavad ohtlikuks aga kiiruse ületamist enam kui 10 km/h (45%) ja mobiiltelefoni kasutamist käed-vabad-seadmeta (73%). </a:t>
            </a:r>
          </a:p>
          <a:p>
            <a:r>
              <a:rPr lang="et-EE" dirty="0"/>
              <a:t>Kiiruse ületamine kuni 10 km/h on ainus liiklusreegel, mille puhul on selle rikkumist tõsiseks ohuks pidajaid vähem kui selle ohuks mitte-pidajaid (vastavalt 45% vs 53%).</a:t>
            </a:r>
          </a:p>
          <a:p>
            <a:r>
              <a:rPr lang="et-EE" dirty="0"/>
              <a:t>Võrreldes eelmiste aastatega ei ole suhtumises olulisi muutusi toimunud.</a:t>
            </a:r>
          </a:p>
          <a:p>
            <a:endParaRPr lang="et-EE" dirty="0"/>
          </a:p>
          <a:p>
            <a:r>
              <a:rPr lang="et-EE" dirty="0"/>
              <a:t>Sõidukijuhid peavad keskmisest harvemini tõsiseks ohuks mobiiltelefoni kasutamist käed-vabad-seadmeta (-8%) ja kiiruse ületamist rohkem kui 10 km/h (-7%) ja ka kuni 10 km/h (-8%).</a:t>
            </a:r>
          </a:p>
          <a:p>
            <a:endParaRPr lang="et-EE" dirty="0"/>
          </a:p>
          <a:p>
            <a:r>
              <a:rPr lang="et-EE" dirty="0"/>
              <a:t>Taustaandmete vaatlemisel eristub, et eestlased peavad keskmisest ohtlikumaks kiiruse ületamist kuni 10 km/h (49% vs 35%) ja väsimusseisundis juhtimist (93% vs 86%), muulased seevastu punase tulega tee ületamist (96% vs 89%) ja mobiiltelefoni kasutamist käed-vabad seadmeta (88% vs 66%).</a:t>
            </a:r>
          </a:p>
          <a:p>
            <a:r>
              <a:rPr lang="et-EE" dirty="0"/>
              <a:t>Üleüldse peavad kõiki rikkumisi ohtlikumaks naised ja üle 65-aastased. Muus osas olulisi erisusi aga ei ilmnenud.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7795EF2-BAEC-B748-B21B-4AB6E8932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Kõrvalised</a:t>
            </a:r>
            <a:r>
              <a:rPr lang="en-GB"/>
              <a:t> </a:t>
            </a:r>
            <a:r>
              <a:rPr lang="en-GB" err="1"/>
              <a:t>tegevused</a:t>
            </a:r>
            <a:r>
              <a:rPr lang="en-GB"/>
              <a:t> </a:t>
            </a:r>
            <a:r>
              <a:rPr lang="en-GB" err="1"/>
              <a:t>sõiduki</a:t>
            </a:r>
            <a:r>
              <a:rPr lang="en-GB"/>
              <a:t> </a:t>
            </a:r>
            <a:r>
              <a:rPr lang="en-GB" err="1"/>
              <a:t>juhtimise</a:t>
            </a:r>
            <a:r>
              <a:rPr lang="en-GB"/>
              <a:t> </a:t>
            </a:r>
            <a:r>
              <a:rPr lang="en-GB" err="1"/>
              <a:t>ajal</a:t>
            </a:r>
            <a:endParaRPr lang="en-GB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6E2DCAA-F2E7-0947-9FDF-82489B14189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>
            <a:normAutofit/>
          </a:bodyPr>
          <a:lstStyle/>
          <a:p>
            <a:r>
              <a:rPr lang="en-GB" err="1"/>
              <a:t>Liiklusreeglite</a:t>
            </a:r>
            <a:r>
              <a:rPr lang="en-GB"/>
              <a:t> </a:t>
            </a:r>
            <a:r>
              <a:rPr lang="en-GB" err="1"/>
              <a:t>rikkumise</a:t>
            </a:r>
            <a:r>
              <a:rPr lang="en-GB"/>
              <a:t> </a:t>
            </a:r>
            <a:r>
              <a:rPr lang="en-GB" err="1"/>
              <a:t>ohtlikkus</a:t>
            </a:r>
            <a:r>
              <a:rPr lang="en-GB"/>
              <a:t> </a:t>
            </a:r>
            <a:r>
              <a:rPr lang="en-GB" err="1"/>
              <a:t>sõiduki</a:t>
            </a:r>
            <a:r>
              <a:rPr lang="en-GB"/>
              <a:t> </a:t>
            </a:r>
            <a:r>
              <a:rPr lang="en-GB" err="1"/>
              <a:t>juhtimise</a:t>
            </a:r>
            <a:r>
              <a:rPr lang="en-GB"/>
              <a:t> </a:t>
            </a:r>
            <a:r>
              <a:rPr lang="en-GB" err="1"/>
              <a:t>ajal</a:t>
            </a:r>
            <a:r>
              <a:rPr lang="en-GB"/>
              <a:t> (</a:t>
            </a:r>
            <a:r>
              <a:rPr lang="en-GB" err="1"/>
              <a:t>Slaidid</a:t>
            </a:r>
            <a:r>
              <a:rPr lang="en-GB"/>
              <a:t> 9 </a:t>
            </a:r>
            <a:r>
              <a:rPr lang="en-GB" err="1"/>
              <a:t>ja</a:t>
            </a:r>
            <a:r>
              <a:rPr lang="en-GB"/>
              <a:t> 10)</a:t>
            </a:r>
          </a:p>
        </p:txBody>
      </p:sp>
    </p:spTree>
    <p:extLst>
      <p:ext uri="{BB962C8B-B14F-4D97-AF65-F5344CB8AC3E}">
        <p14:creationId xmlns:p14="http://schemas.microsoft.com/office/powerpoint/2010/main" val="2370364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75BE3-4308-1F4C-B065-484A126B3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Kõrvalised</a:t>
            </a:r>
            <a:r>
              <a:rPr lang="en-GB"/>
              <a:t> </a:t>
            </a:r>
            <a:r>
              <a:rPr lang="en-GB" err="1"/>
              <a:t>tegevused</a:t>
            </a:r>
            <a:r>
              <a:rPr lang="en-GB"/>
              <a:t> </a:t>
            </a:r>
            <a:r>
              <a:rPr lang="en-GB" err="1"/>
              <a:t>sõiduki</a:t>
            </a:r>
            <a:r>
              <a:rPr lang="en-GB"/>
              <a:t> </a:t>
            </a:r>
            <a:r>
              <a:rPr lang="en-GB" err="1"/>
              <a:t>juhtimise</a:t>
            </a:r>
            <a:r>
              <a:rPr lang="en-GB"/>
              <a:t> </a:t>
            </a:r>
            <a:r>
              <a:rPr lang="en-GB" err="1"/>
              <a:t>ajal</a:t>
            </a:r>
            <a:endParaRPr lang="en-GB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A12B479-32C1-624E-AC1E-80899A8E50C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GB" err="1"/>
              <a:t>Liiklusreeglite</a:t>
            </a:r>
            <a:r>
              <a:rPr lang="en-GB"/>
              <a:t> </a:t>
            </a:r>
            <a:r>
              <a:rPr lang="en-GB" err="1"/>
              <a:t>rikkumise</a:t>
            </a:r>
            <a:r>
              <a:rPr lang="en-GB"/>
              <a:t> </a:t>
            </a:r>
            <a:r>
              <a:rPr lang="en-GB" err="1"/>
              <a:t>ohtlikkus</a:t>
            </a:r>
            <a:r>
              <a:rPr lang="en-GB"/>
              <a:t> </a:t>
            </a:r>
            <a:r>
              <a:rPr lang="en-GB" err="1"/>
              <a:t>sõiduki</a:t>
            </a:r>
            <a:r>
              <a:rPr lang="en-GB"/>
              <a:t> </a:t>
            </a:r>
            <a:r>
              <a:rPr lang="en-GB" err="1"/>
              <a:t>juhtimise</a:t>
            </a:r>
            <a:r>
              <a:rPr lang="en-GB"/>
              <a:t> </a:t>
            </a:r>
            <a:r>
              <a:rPr lang="en-GB" err="1"/>
              <a:t>ajal</a:t>
            </a:r>
            <a:r>
              <a:rPr lang="en-GB"/>
              <a:t>, %</a:t>
            </a:r>
          </a:p>
          <a:p>
            <a:endParaRPr lang="en-GB"/>
          </a:p>
        </p:txBody>
      </p:sp>
      <p:pic>
        <p:nvPicPr>
          <p:cNvPr id="6" name="Sisu kohatäide 5">
            <a:extLst>
              <a:ext uri="{FF2B5EF4-FFF2-40B4-BE49-F238E27FC236}">
                <a16:creationId xmlns:a16="http://schemas.microsoft.com/office/drawing/2014/main" id="{6CAFF7D2-6B8E-44B7-977D-0B4CA0DE8AC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01750" y="1641203"/>
            <a:ext cx="10052050" cy="4601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920918"/>
      </p:ext>
    </p:extLst>
  </p:cSld>
  <p:clrMapOvr>
    <a:masterClrMapping/>
  </p:clrMapOvr>
</p:sld>
</file>

<file path=ppt/theme/theme1.xml><?xml version="1.0" encoding="utf-8"?>
<a:theme xmlns:a="http://schemas.openxmlformats.org/drawingml/2006/main" name="TU_2018_ppt">
  <a:themeElements>
    <a:clrScheme name="TU_Diverge">
      <a:dk1>
        <a:srgbClr val="3F3F3F"/>
      </a:dk1>
      <a:lt1>
        <a:srgbClr val="FFFFFF"/>
      </a:lt1>
      <a:dk2>
        <a:srgbClr val="242424"/>
      </a:dk2>
      <a:lt2>
        <a:srgbClr val="E6E6E6"/>
      </a:lt2>
      <a:accent1>
        <a:srgbClr val="B2182B"/>
      </a:accent1>
      <a:accent2>
        <a:srgbClr val="EF8A62"/>
      </a:accent2>
      <a:accent3>
        <a:srgbClr val="FDDBC7"/>
      </a:accent3>
      <a:accent4>
        <a:srgbClr val="D1E5F0"/>
      </a:accent4>
      <a:accent5>
        <a:srgbClr val="67A9CF"/>
      </a:accent5>
      <a:accent6>
        <a:srgbClr val="2166AC"/>
      </a:accent6>
      <a:hlink>
        <a:srgbClr val="21ABF5"/>
      </a:hlink>
      <a:folHlink>
        <a:srgbClr val="EA7E89"/>
      </a:folHlink>
    </a:clrScheme>
    <a:fontScheme name="TU_2018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5E886350-2ED7-5240-BAA7-EC2F68CA8BA7}" vid="{AF605000-255F-2046-893F-40928F4C910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TU_2018_ppt</Template>
  <TotalTime>61794</TotalTime>
  <Words>4798</Words>
  <Application>Microsoft Office PowerPoint</Application>
  <PresentationFormat>Laiekraan</PresentationFormat>
  <Paragraphs>493</Paragraphs>
  <Slides>49</Slides>
  <Notes>11</Notes>
  <HiddenSlides>0</HiddenSlides>
  <MMClips>0</MMClips>
  <ScaleCrop>false</ScaleCrop>
  <HeadingPairs>
    <vt:vector size="6" baseType="variant">
      <vt:variant>
        <vt:lpstr>Kasutatud fondid</vt:lpstr>
      </vt:variant>
      <vt:variant>
        <vt:i4>3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49</vt:i4>
      </vt:variant>
    </vt:vector>
  </HeadingPairs>
  <TitlesOfParts>
    <vt:vector size="53" baseType="lpstr">
      <vt:lpstr>Arial</vt:lpstr>
      <vt:lpstr>Calibri</vt:lpstr>
      <vt:lpstr>Helvetica</vt:lpstr>
      <vt:lpstr>TU_2018_ppt</vt:lpstr>
      <vt:lpstr>Sõidukijuhi väsimus ja tähelepanematus liikluses</vt:lpstr>
      <vt:lpstr>Uuringu teemad</vt:lpstr>
      <vt:lpstr>Uuringu metoodika ja vastutajad</vt:lpstr>
      <vt:lpstr>Sõidukijuhtide taust</vt:lpstr>
      <vt:lpstr>Sõidukijuhtide taust  (Slaid 6)</vt:lpstr>
      <vt:lpstr>Sõidukijuhtide taust</vt:lpstr>
      <vt:lpstr>Kõrvalised tegevused sõiduki juhtimise ajal</vt:lpstr>
      <vt:lpstr>Kõrvalised tegevused sõiduki juhtimise ajal</vt:lpstr>
      <vt:lpstr>Kõrvalised tegevused sõiduki juhtimise ajal</vt:lpstr>
      <vt:lpstr>Kõrvalised tegevused sõiduki juhtimise ajal</vt:lpstr>
      <vt:lpstr>Kõrvalised tegevused sõiduki juhtimise ajal</vt:lpstr>
      <vt:lpstr>Kõrvalised tegevused sõiduki juhtimise ajal</vt:lpstr>
      <vt:lpstr>Kõrvalised tegevused sõiduki juhtimise ajal</vt:lpstr>
      <vt:lpstr>Kõrvalised tegevused sõiduki juhtimise ajal</vt:lpstr>
      <vt:lpstr>Kõrvalised tegevused sõiduki juhtimise ajal</vt:lpstr>
      <vt:lpstr>Kõrvalised tegevused sõiduki juhtimise ajal</vt:lpstr>
      <vt:lpstr>Kõrvalised tegevused sõiduki juhtimise ajal</vt:lpstr>
      <vt:lpstr>Kõrvalised tegevused sõiduki juhtimise ajal</vt:lpstr>
      <vt:lpstr>Mobiiltelefoni kasutamine sõiduki juhtimise ajal</vt:lpstr>
      <vt:lpstr>Mobiiltelefoni kasutamine sõiduki juhtimise ajal</vt:lpstr>
      <vt:lpstr>Mobiiltelefoni kasutamine sõiduki juhtimise ajal</vt:lpstr>
      <vt:lpstr>Mobiiltelefoni kasutamine sõiduki juhtimise ajal</vt:lpstr>
      <vt:lpstr>Mobiiltelefoni kasutamine sõiduki juhtimise ajal</vt:lpstr>
      <vt:lpstr>Mobiiltelefoni kasutamine sõiduki juhtimise ajal</vt:lpstr>
      <vt:lpstr>Mobiiltelefoni kasutamine sõiduki juhtimise ajal</vt:lpstr>
      <vt:lpstr>Mobiiltelefoni kasutamine sõiduki juhtimise ajal</vt:lpstr>
      <vt:lpstr>Mobiiltelefoni kasutamine sõiduki juhtimise ajal</vt:lpstr>
      <vt:lpstr>Mobiiltelefoni kasutamine sõiduki juhtimise ajal</vt:lpstr>
      <vt:lpstr>Mobiiltelefoni kasutamine sõiduki juhtimise ajal</vt:lpstr>
      <vt:lpstr>Mobiiltelefoni kasutamine sõiduki juhtimise ajal</vt:lpstr>
      <vt:lpstr>Sõiduki juhtimine väsimusseisundis</vt:lpstr>
      <vt:lpstr>Sõiduki juhtimine väsimusseisundis</vt:lpstr>
      <vt:lpstr>Sõiduki juhtimine väsimusseisundis</vt:lpstr>
      <vt:lpstr>Sõiduki juhtimine väsimusseisundis</vt:lpstr>
      <vt:lpstr>Tähelepanu hajutamise ennetamisele suunatud liiklusohutuskampaania</vt:lpstr>
      <vt:lpstr>Kampaania</vt:lpstr>
      <vt:lpstr>Kampaania</vt:lpstr>
      <vt:lpstr>Arvamus suurima lubatud sõidukiiruse kohta</vt:lpstr>
      <vt:lpstr>Arvamus suurima lubatud sõidukiiruse kohta</vt:lpstr>
      <vt:lpstr>Arvamus suurima lubatud sõidukiiruse kohta</vt:lpstr>
      <vt:lpstr>Ankeet</vt:lpstr>
      <vt:lpstr>Ankeet</vt:lpstr>
      <vt:lpstr>Ankeet</vt:lpstr>
      <vt:lpstr>Ankeet</vt:lpstr>
      <vt:lpstr>Ankeet</vt:lpstr>
      <vt:lpstr>Ankeet</vt:lpstr>
      <vt:lpstr>Ankeet</vt:lpstr>
      <vt:lpstr>Ankeet</vt:lpstr>
      <vt:lpstr>Ankeet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Liis Grünberg</dc:creator>
  <cp:lastModifiedBy>Raul Rom</cp:lastModifiedBy>
  <cp:revision>244</cp:revision>
  <dcterms:created xsi:type="dcterms:W3CDTF">2018-03-19T11:21:32Z</dcterms:created>
  <dcterms:modified xsi:type="dcterms:W3CDTF">2022-05-13T09:36:46Z</dcterms:modified>
</cp:coreProperties>
</file>