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2" r:id="rId4"/>
    <p:sldId id="258" r:id="rId5"/>
    <p:sldId id="259" r:id="rId6"/>
    <p:sldId id="263" r:id="rId7"/>
    <p:sldId id="265" r:id="rId8"/>
    <p:sldId id="269" r:id="rId9"/>
    <p:sldId id="266" r:id="rId10"/>
    <p:sldId id="267" r:id="rId11"/>
    <p:sldId id="270" r:id="rId12"/>
    <p:sldId id="268" r:id="rId13"/>
    <p:sldId id="257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EAD82-E325-4BC6-AF77-C2FA8E6CCC49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57B7C-1CB4-412A-B0E4-68B10BB1EE8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5765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5063A-6865-4851-9F0A-98670B901164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A01A6-FAD3-4F17-83E3-5ED0449198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1375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cs typeface="Times New Roman" panose="02020603050405020304" pitchFamily="18" charset="0"/>
              </a:rPr>
              <a:t>Tegemist</a:t>
            </a:r>
            <a:r>
              <a:rPr lang="en-GB" sz="1200" dirty="0" smtClean="0">
                <a:cs typeface="Times New Roman" panose="02020603050405020304" pitchFamily="18" charset="0"/>
              </a:rPr>
              <a:t> on </a:t>
            </a:r>
            <a:r>
              <a:rPr lang="en-GB" sz="1200" dirty="0" err="1" smtClean="0">
                <a:cs typeface="Times New Roman" panose="02020603050405020304" pitchFamily="18" charset="0"/>
              </a:rPr>
              <a:t>ühiskondliku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probleemiga</a:t>
            </a:r>
            <a:r>
              <a:rPr lang="en-GB" sz="1200" dirty="0" smtClean="0">
                <a:cs typeface="Times New Roman" panose="02020603050405020304" pitchFamily="18" charset="0"/>
              </a:rPr>
              <a:t>, </a:t>
            </a:r>
            <a:r>
              <a:rPr lang="en-GB" sz="1200" dirty="0" err="1" smtClean="0">
                <a:cs typeface="Times New Roman" panose="02020603050405020304" pitchFamily="18" charset="0"/>
              </a:rPr>
              <a:t>kus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iga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ruumiloomega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tegelev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spetsialist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ja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huvigrupp</a:t>
            </a:r>
            <a:r>
              <a:rPr lang="en-GB" sz="1200" dirty="0" smtClean="0">
                <a:cs typeface="Times New Roman" panose="02020603050405020304" pitchFamily="18" charset="0"/>
              </a:rPr>
              <a:t> (</a:t>
            </a:r>
            <a:r>
              <a:rPr lang="en-GB" sz="1200" dirty="0" err="1" smtClean="0">
                <a:cs typeface="Times New Roman" panose="02020603050405020304" pitchFamily="18" charset="0"/>
              </a:rPr>
              <a:t>planeerija</a:t>
            </a:r>
            <a:r>
              <a:rPr lang="en-GB" sz="1200" dirty="0" smtClean="0">
                <a:cs typeface="Times New Roman" panose="02020603050405020304" pitchFamily="18" charset="0"/>
              </a:rPr>
              <a:t>, </a:t>
            </a:r>
            <a:r>
              <a:rPr lang="en-GB" sz="1200" dirty="0" err="1" smtClean="0">
                <a:cs typeface="Times New Roman" panose="02020603050405020304" pitchFamily="18" charset="0"/>
              </a:rPr>
              <a:t>arendaja</a:t>
            </a:r>
            <a:r>
              <a:rPr lang="en-GB" sz="1200" dirty="0" smtClean="0">
                <a:cs typeface="Times New Roman" panose="02020603050405020304" pitchFamily="18" charset="0"/>
              </a:rPr>
              <a:t>, KOV, </a:t>
            </a:r>
            <a:r>
              <a:rPr lang="en-GB" sz="1200" dirty="0" err="1" smtClean="0">
                <a:cs typeface="Times New Roman" panose="02020603050405020304" pitchFamily="18" charset="0"/>
              </a:rPr>
              <a:t>arhitekt</a:t>
            </a:r>
            <a:r>
              <a:rPr lang="en-GB" sz="1200" dirty="0" smtClean="0">
                <a:cs typeface="Times New Roman" panose="02020603050405020304" pitchFamily="18" charset="0"/>
              </a:rPr>
              <a:t>, </a:t>
            </a:r>
            <a:r>
              <a:rPr lang="en-GB" sz="1200" dirty="0" err="1" smtClean="0">
                <a:cs typeface="Times New Roman" panose="02020603050405020304" pitchFamily="18" charset="0"/>
              </a:rPr>
              <a:t>jt</a:t>
            </a:r>
            <a:r>
              <a:rPr lang="en-GB" sz="1200" dirty="0" smtClean="0">
                <a:cs typeface="Times New Roman" panose="02020603050405020304" pitchFamily="18" charset="0"/>
              </a:rPr>
              <a:t>) </a:t>
            </a:r>
            <a:r>
              <a:rPr lang="en-GB" sz="1200" dirty="0" err="1" smtClean="0">
                <a:cs typeface="Times New Roman" panose="02020603050405020304" pitchFamily="18" charset="0"/>
              </a:rPr>
              <a:t>lähtub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vaid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kitsalt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oma</a:t>
            </a:r>
            <a:r>
              <a:rPr lang="en-GB" sz="1200" dirty="0" smtClean="0">
                <a:cs typeface="Times New Roman" panose="02020603050405020304" pitchFamily="18" charset="0"/>
              </a:rPr>
              <a:t> ala </a:t>
            </a:r>
            <a:r>
              <a:rPr lang="en-GB" sz="1200" dirty="0" err="1" smtClean="0">
                <a:cs typeface="Times New Roman" panose="02020603050405020304" pitchFamily="18" charset="0"/>
              </a:rPr>
              <a:t>spetsiifikast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või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otsesest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ärihuvist</a:t>
            </a:r>
            <a:r>
              <a:rPr lang="en-GB" sz="1200" dirty="0" smtClean="0">
                <a:cs typeface="Times New Roman" panose="02020603050405020304" pitchFamily="18" charset="0"/>
              </a:rPr>
              <a:t>, mille </a:t>
            </a:r>
            <a:r>
              <a:rPr lang="en-GB" sz="1200" dirty="0" err="1" smtClean="0">
                <a:cs typeface="Times New Roman" panose="02020603050405020304" pitchFamily="18" charset="0"/>
              </a:rPr>
              <a:t>tõttu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loodavad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lahendused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ei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pruugi</a:t>
            </a:r>
            <a:r>
              <a:rPr lang="en-GB" sz="1200" dirty="0" smtClean="0">
                <a:cs typeface="Times New Roman" panose="02020603050405020304" pitchFamily="18" charset="0"/>
              </a:rPr>
              <a:t> olla </a:t>
            </a:r>
            <a:r>
              <a:rPr lang="en-GB" sz="1200" dirty="0" err="1" smtClean="0">
                <a:cs typeface="Times New Roman" panose="02020603050405020304" pitchFamily="18" charset="0"/>
              </a:rPr>
              <a:t>kasutajasõbralikud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ning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kõikidele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ühiskonnaliikmetele</a:t>
            </a:r>
            <a:r>
              <a:rPr lang="en-GB" sz="1200" dirty="0" smtClean="0">
                <a:cs typeface="Times New Roman" panose="02020603050405020304" pitchFamily="18" charset="0"/>
              </a:rPr>
              <a:t> </a:t>
            </a:r>
            <a:r>
              <a:rPr lang="en-GB" sz="1200" dirty="0" err="1" smtClean="0">
                <a:cs typeface="Times New Roman" panose="02020603050405020304" pitchFamily="18" charset="0"/>
              </a:rPr>
              <a:t>kättesaadavad</a:t>
            </a:r>
            <a:r>
              <a:rPr lang="en-GB" sz="1200" dirty="0" smtClean="0">
                <a:cs typeface="Times New Roman" panose="02020603050405020304" pitchFamily="18" charset="0"/>
              </a:rPr>
              <a:t> (</a:t>
            </a:r>
            <a:r>
              <a:rPr lang="en-GB" sz="1200" dirty="0" err="1" smtClean="0">
                <a:cs typeface="Times New Roman" panose="02020603050405020304" pitchFamily="18" charset="0"/>
              </a:rPr>
              <a:t>Darke</a:t>
            </a:r>
            <a:r>
              <a:rPr lang="en-GB" sz="1200" dirty="0" smtClean="0">
                <a:cs typeface="Times New Roman" panose="02020603050405020304" pitchFamily="18" charset="0"/>
              </a:rPr>
              <a:t> 1984; </a:t>
            </a:r>
            <a:r>
              <a:rPr lang="en-GB" sz="1200" dirty="0" err="1" smtClean="0">
                <a:cs typeface="Times New Roman" panose="02020603050405020304" pitchFamily="18" charset="0"/>
              </a:rPr>
              <a:t>Sevtšuk</a:t>
            </a:r>
            <a:r>
              <a:rPr lang="en-GB" sz="1200" dirty="0" smtClean="0">
                <a:cs typeface="Times New Roman" panose="02020603050405020304" pitchFamily="18" charset="0"/>
              </a:rPr>
              <a:t> 2012; </a:t>
            </a:r>
            <a:r>
              <a:rPr lang="en-GB" sz="1200" dirty="0" err="1" smtClean="0">
                <a:cs typeface="Times New Roman" panose="02020603050405020304" pitchFamily="18" charset="0"/>
              </a:rPr>
              <a:t>Põldma</a:t>
            </a:r>
            <a:r>
              <a:rPr lang="en-GB" sz="1200" dirty="0" smtClean="0">
                <a:cs typeface="Times New Roman" panose="02020603050405020304" pitchFamily="18" charset="0"/>
              </a:rPr>
              <a:t> et al. 2014).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6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21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822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Eelintervjuu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Transkribeerimine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kodeerimine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624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399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426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Vaatamata</a:t>
            </a:r>
            <a:r>
              <a:rPr lang="en-GB" dirty="0" smtClean="0"/>
              <a:t> </a:t>
            </a:r>
            <a:r>
              <a:rPr lang="en-GB" dirty="0" err="1" smtClean="0"/>
              <a:t>füüsilistele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sotsiaalsetele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barjääridele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110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</a:t>
            </a:r>
            <a:r>
              <a:rPr lang="et-EE" dirty="0" smtClean="0"/>
              <a:t>ii arhitektid kui puudega inimesed peavad normatiivide järgimist puudega inimestele juurdepääsude tagamiseks oluliseks aspektiks</a:t>
            </a:r>
            <a:r>
              <a:rPr lang="en-GB" dirty="0" smtClean="0"/>
              <a:t>. </a:t>
            </a:r>
            <a:r>
              <a:rPr lang="en-GB" dirty="0" err="1" smtClean="0"/>
              <a:t>Kaasamist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toimu</a:t>
            </a:r>
            <a:r>
              <a:rPr lang="en-GB" dirty="0" smtClean="0"/>
              <a:t>.</a:t>
            </a:r>
            <a:r>
              <a:rPr lang="en-GB" baseline="0" dirty="0" smtClean="0"/>
              <a:t> </a:t>
            </a:r>
            <a:endParaRPr lang="en-GB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96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A01A6-FAD3-4F17-83E3-5ED0449198DE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032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447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47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229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638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96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509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759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103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95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701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468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5967-4F18-4FBA-A1A5-F9DB60FFAE21}" type="datetimeFigureOut">
              <a:rPr lang="et-EE" smtClean="0"/>
              <a:t>07.10.2018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C9A94-85A2-4FAA-8705-8C60F5025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56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477795" y="199725"/>
            <a:ext cx="4950940" cy="3229275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LIIKUMISPUUDEGA INIMESTE LIIKUMIS-</a:t>
            </a:r>
            <a:br>
              <a:rPr lang="en-GB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GB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VÕIMALUSED JA </a:t>
            </a:r>
            <a:r>
              <a:rPr lang="en-GB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-VAJADUSED </a:t>
            </a:r>
            <a:r>
              <a:rPr lang="en-GB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en-GB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GB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AVALIKUS RUUMIS</a:t>
            </a:r>
            <a:endParaRPr lang="et-EE" sz="4000" dirty="0"/>
          </a:p>
        </p:txBody>
      </p:sp>
      <p:sp>
        <p:nvSpPr>
          <p:cNvPr id="5" name="Alapealkiri 4"/>
          <p:cNvSpPr>
            <a:spLocks noGrp="1"/>
          </p:cNvSpPr>
          <p:nvPr>
            <p:ph type="subTitle" idx="1"/>
          </p:nvPr>
        </p:nvSpPr>
        <p:spPr>
          <a:xfrm>
            <a:off x="955589" y="4415246"/>
            <a:ext cx="3270422" cy="149128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Elle </a:t>
            </a:r>
            <a:r>
              <a:rPr lang="en-GB" b="1" dirty="0" err="1" smtClean="0"/>
              <a:t>Ljubomirov</a:t>
            </a:r>
            <a:endParaRPr lang="en-GB" b="1" dirty="0" smtClean="0"/>
          </a:p>
          <a:p>
            <a:endParaRPr lang="en-GB" dirty="0" smtClean="0"/>
          </a:p>
          <a:p>
            <a:r>
              <a:rPr lang="en-GB" sz="1900" dirty="0" err="1" smtClean="0"/>
              <a:t>Magistritöö</a:t>
            </a:r>
            <a:endParaRPr lang="en-GB" sz="1900" dirty="0" smtClean="0"/>
          </a:p>
          <a:p>
            <a:r>
              <a:rPr lang="en-GB" sz="1900" dirty="0" err="1" smtClean="0"/>
              <a:t>Linnakorralduse</a:t>
            </a:r>
            <a:r>
              <a:rPr lang="en-GB" sz="1900" dirty="0" smtClean="0"/>
              <a:t> </a:t>
            </a:r>
            <a:r>
              <a:rPr lang="en-GB" sz="1900" dirty="0" err="1" smtClean="0"/>
              <a:t>õppekava</a:t>
            </a:r>
            <a:endParaRPr lang="en-GB" sz="1900" dirty="0" smtClean="0"/>
          </a:p>
        </p:txBody>
      </p:sp>
      <p:sp>
        <p:nvSpPr>
          <p:cNvPr id="6" name="Alapealkiri 4"/>
          <p:cNvSpPr txBox="1">
            <a:spLocks/>
          </p:cNvSpPr>
          <p:nvPr/>
        </p:nvSpPr>
        <p:spPr>
          <a:xfrm>
            <a:off x="7463480" y="5762410"/>
            <a:ext cx="4460789" cy="407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i="1" dirty="0" err="1" smtClean="0"/>
              <a:t>Juhendaja</a:t>
            </a:r>
            <a:r>
              <a:rPr lang="en-GB" sz="2000" i="1" dirty="0" smtClean="0"/>
              <a:t>: PhD Hannes </a:t>
            </a:r>
            <a:r>
              <a:rPr lang="en-GB" sz="2000" i="1" dirty="0" err="1" smtClean="0"/>
              <a:t>Palang</a:t>
            </a:r>
            <a:endParaRPr lang="et-EE" sz="2000" i="1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71" y="0"/>
            <a:ext cx="6757329" cy="4899545"/>
          </a:xfrm>
          <a:prstGeom prst="rect">
            <a:avLst/>
          </a:prstGeom>
        </p:spPr>
      </p:pic>
      <p:sp>
        <p:nvSpPr>
          <p:cNvPr id="8" name="Alapealkiri 4"/>
          <p:cNvSpPr txBox="1">
            <a:spLocks/>
          </p:cNvSpPr>
          <p:nvPr/>
        </p:nvSpPr>
        <p:spPr>
          <a:xfrm>
            <a:off x="5428735" y="4615597"/>
            <a:ext cx="2369923" cy="28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i="1" dirty="0" err="1" smtClean="0"/>
              <a:t>Foto</a:t>
            </a:r>
            <a:r>
              <a:rPr lang="en-GB" sz="1200" i="1" dirty="0" smtClean="0"/>
              <a:t>: Sven-</a:t>
            </a:r>
            <a:r>
              <a:rPr lang="en-GB" sz="1200" i="1" dirty="0" err="1" smtClean="0"/>
              <a:t>Sten</a:t>
            </a:r>
            <a:r>
              <a:rPr lang="en-GB" sz="1200" i="1" dirty="0" smtClean="0"/>
              <a:t>  </a:t>
            </a:r>
            <a:r>
              <a:rPr lang="en-GB" sz="1200" i="1" dirty="0" err="1" smtClean="0"/>
              <a:t>Kloren</a:t>
            </a:r>
            <a:endParaRPr lang="et-EE" sz="1200" i="1" dirty="0"/>
          </a:p>
        </p:txBody>
      </p:sp>
    </p:spTree>
    <p:extLst>
      <p:ext uri="{BB962C8B-B14F-4D97-AF65-F5344CB8AC3E}">
        <p14:creationId xmlns:p14="http://schemas.microsoft.com/office/powerpoint/2010/main" val="10451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347063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en-GB" sz="2200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en-GB" b="1" dirty="0" err="1" smtClean="0"/>
              <a:t>Arhitektid</a:t>
            </a:r>
            <a:r>
              <a:rPr lang="en-GB" b="1" dirty="0" smtClean="0"/>
              <a:t>  - </a:t>
            </a:r>
            <a:r>
              <a:rPr lang="en-GB" b="1" dirty="0" err="1" smtClean="0"/>
              <a:t>normatiiv</a:t>
            </a:r>
            <a:r>
              <a:rPr lang="en-GB" b="1" dirty="0" smtClean="0"/>
              <a:t> </a:t>
            </a:r>
            <a:r>
              <a:rPr lang="en-GB" b="1" dirty="0" err="1" smtClean="0"/>
              <a:t>kui</a:t>
            </a:r>
            <a:r>
              <a:rPr lang="en-GB" b="1" dirty="0" smtClean="0"/>
              <a:t> </a:t>
            </a:r>
            <a:r>
              <a:rPr lang="en-GB" b="1" dirty="0" err="1" smtClean="0"/>
              <a:t>kohustus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lahendus</a:t>
            </a:r>
            <a:r>
              <a:rPr lang="en-GB" b="1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tagab</a:t>
            </a:r>
            <a:r>
              <a:rPr lang="en-GB" dirty="0" smtClean="0"/>
              <a:t> </a:t>
            </a:r>
            <a:r>
              <a:rPr lang="en-GB" dirty="0" err="1" smtClean="0"/>
              <a:t>puuetega</a:t>
            </a:r>
            <a:r>
              <a:rPr lang="en-GB" dirty="0" smtClean="0"/>
              <a:t> </a:t>
            </a:r>
            <a:r>
              <a:rPr lang="en-GB" dirty="0" err="1" smtClean="0"/>
              <a:t>inimestele</a:t>
            </a:r>
            <a:r>
              <a:rPr lang="en-GB" dirty="0"/>
              <a:t> </a:t>
            </a:r>
            <a:r>
              <a:rPr lang="en-GB" b="1" dirty="0" err="1" smtClean="0"/>
              <a:t>automaatselt</a:t>
            </a:r>
            <a:r>
              <a:rPr lang="en-GB" b="1" dirty="0" smtClean="0"/>
              <a:t> </a:t>
            </a:r>
            <a:r>
              <a:rPr lang="en-GB" b="1" dirty="0" err="1" smtClean="0"/>
              <a:t>ligipääsetavuse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t-EE" sz="2100" i="1" dirty="0" smtClean="0"/>
              <a:t>N</a:t>
            </a:r>
            <a:r>
              <a:rPr lang="et-EE" sz="2100" i="1" baseline="-25000" dirty="0" smtClean="0"/>
              <a:t>a</a:t>
            </a:r>
            <a:r>
              <a:rPr lang="et-EE" sz="2100" i="1" dirty="0" smtClean="0"/>
              <a:t> </a:t>
            </a:r>
            <a:r>
              <a:rPr lang="et-EE" sz="2100" i="1" dirty="0"/>
              <a:t>(65): „… aga tegelikult </a:t>
            </a:r>
            <a:r>
              <a:rPr lang="et-EE" sz="2100" i="1" dirty="0" err="1"/>
              <a:t>projekteerijad</a:t>
            </a:r>
            <a:r>
              <a:rPr lang="et-EE" sz="2100" i="1" dirty="0"/>
              <a:t> lähtuvad normidest ja </a:t>
            </a:r>
            <a:r>
              <a:rPr lang="et-EE" sz="2100" b="1" i="1" dirty="0"/>
              <a:t>need normid peavad rahuldama!“</a:t>
            </a:r>
            <a:r>
              <a:rPr lang="et-EE" sz="2100" i="1" dirty="0"/>
              <a:t> </a:t>
            </a:r>
            <a:endParaRPr lang="et-EE" sz="2100" dirty="0"/>
          </a:p>
          <a:p>
            <a:pPr marL="0" indent="0">
              <a:buNone/>
            </a:pPr>
            <a:r>
              <a:rPr lang="et-EE" sz="2100" i="1" dirty="0"/>
              <a:t>M</a:t>
            </a:r>
            <a:r>
              <a:rPr lang="et-EE" sz="2100" i="1" baseline="-25000" dirty="0"/>
              <a:t>a</a:t>
            </a:r>
            <a:r>
              <a:rPr lang="et-EE" sz="2100" i="1" dirty="0"/>
              <a:t> (58): „Aga see arhitekti elu ongi nii ära normeeritud et, … siis nagu peab kõigile vastama ... Ja seda kontrollib normistik, standardid, nii et pääsu pole </a:t>
            </a:r>
            <a:r>
              <a:rPr lang="et-EE" sz="2100" i="1" dirty="0" smtClean="0"/>
              <a:t>…“</a:t>
            </a:r>
            <a:endParaRPr lang="en-GB" sz="2100" i="1" dirty="0" smtClean="0"/>
          </a:p>
          <a:p>
            <a:pPr marL="0" indent="0">
              <a:buNone/>
            </a:pPr>
            <a:endParaRPr lang="en-GB" sz="2000" i="1" dirty="0" smtClean="0"/>
          </a:p>
          <a:p>
            <a:pPr marL="0" indent="0">
              <a:buNone/>
            </a:pPr>
            <a:r>
              <a:rPr lang="en-GB" b="1" dirty="0" err="1" smtClean="0"/>
              <a:t>Ratastoolikasutajad</a:t>
            </a:r>
            <a:r>
              <a:rPr lang="en-GB" b="1" dirty="0" smtClean="0"/>
              <a:t>  - </a:t>
            </a:r>
            <a:r>
              <a:rPr lang="en-GB" b="1" dirty="0" err="1" smtClean="0"/>
              <a:t>normatiiv</a:t>
            </a:r>
            <a:r>
              <a:rPr lang="en-GB" b="1" dirty="0" smtClean="0"/>
              <a:t> </a:t>
            </a:r>
            <a:r>
              <a:rPr lang="en-GB" dirty="0"/>
              <a:t>(</a:t>
            </a:r>
            <a:r>
              <a:rPr lang="en-GB" dirty="0" err="1"/>
              <a:t>ratastoolikasutaja</a:t>
            </a:r>
            <a:r>
              <a:rPr lang="en-GB" dirty="0"/>
              <a:t> </a:t>
            </a:r>
            <a:r>
              <a:rPr lang="en-GB" dirty="0" err="1"/>
              <a:t>mõõtmetele</a:t>
            </a:r>
            <a:r>
              <a:rPr lang="en-GB" dirty="0"/>
              <a:t> </a:t>
            </a:r>
            <a:r>
              <a:rPr lang="en-GB" dirty="0" err="1"/>
              <a:t>vastav</a:t>
            </a:r>
            <a:r>
              <a:rPr lang="en-GB" dirty="0"/>
              <a:t> </a:t>
            </a:r>
            <a:r>
              <a:rPr lang="en-GB" dirty="0" err="1"/>
              <a:t>kekskond</a:t>
            </a:r>
            <a:r>
              <a:rPr lang="en-GB" dirty="0"/>
              <a:t>) </a:t>
            </a:r>
            <a:r>
              <a:rPr lang="en-GB" b="1" dirty="0" err="1" smtClean="0"/>
              <a:t>kui</a:t>
            </a:r>
            <a:r>
              <a:rPr lang="en-GB" b="1" dirty="0" smtClean="0"/>
              <a:t> </a:t>
            </a:r>
            <a:r>
              <a:rPr lang="en-GB" b="1" dirty="0" err="1" smtClean="0"/>
              <a:t>võimalus</a:t>
            </a:r>
            <a:r>
              <a:rPr lang="en-GB" b="1" dirty="0" smtClean="0"/>
              <a:t> </a:t>
            </a:r>
            <a:r>
              <a:rPr lang="en-GB" b="1" dirty="0" err="1" smtClean="0"/>
              <a:t>paljudele</a:t>
            </a:r>
            <a:r>
              <a:rPr lang="en-GB" b="1" dirty="0" smtClean="0"/>
              <a:t>. </a:t>
            </a:r>
            <a:endParaRPr lang="en-GB" sz="1500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et-EE" sz="2100" i="1" dirty="0"/>
              <a:t>M</a:t>
            </a:r>
            <a:r>
              <a:rPr lang="et-EE" sz="2100" i="1" baseline="-25000" dirty="0"/>
              <a:t>r</a:t>
            </a:r>
            <a:r>
              <a:rPr lang="et-EE" sz="2100" i="1" dirty="0"/>
              <a:t> (45): </a:t>
            </a:r>
            <a:r>
              <a:rPr lang="et-EE" sz="2100" i="1" dirty="0" smtClean="0"/>
              <a:t>„</a:t>
            </a:r>
            <a:r>
              <a:rPr lang="en-GB" sz="2100" i="1" dirty="0" smtClean="0"/>
              <a:t>… </a:t>
            </a:r>
            <a:r>
              <a:rPr lang="et-EE" sz="2100" b="1" i="1" dirty="0" smtClean="0"/>
              <a:t>lastel </a:t>
            </a:r>
            <a:r>
              <a:rPr lang="et-EE" sz="2100" b="1" i="1" dirty="0"/>
              <a:t>on needsamad vajadused, vanuritel, nende haardeulatus, lettide kõrgused, uksekellad</a:t>
            </a:r>
            <a:r>
              <a:rPr lang="et-EE" sz="2100" i="1" dirty="0"/>
              <a:t>, lülitid. … Või on vaja mööblit üles tirida, kohvritega liikuda, õllekasti vedada ma ei tea kust keldrist rõdule. </a:t>
            </a:r>
            <a:r>
              <a:rPr lang="et-EE" sz="2100" b="1" i="1" dirty="0"/>
              <a:t>Siis on oluline lifti olemasolu</a:t>
            </a:r>
            <a:r>
              <a:rPr lang="et-EE" sz="2100" b="1" i="1" dirty="0" smtClean="0"/>
              <a:t>.“</a:t>
            </a:r>
            <a:endParaRPr lang="et-EE" sz="2100" b="1" dirty="0"/>
          </a:p>
        </p:txBody>
      </p:sp>
      <p:sp>
        <p:nvSpPr>
          <p:cNvPr id="4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TULEMUSED </a:t>
            </a:r>
            <a:r>
              <a:rPr lang="en-GB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JA JÄRELDUSED</a:t>
            </a:r>
            <a:endParaRPr lang="et-EE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39436" y="316658"/>
            <a:ext cx="7446819" cy="48461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KOKKUVÕTTE</a:t>
            </a:r>
            <a:endParaRPr lang="et-EE" sz="3200" dirty="0"/>
          </a:p>
        </p:txBody>
      </p:sp>
      <p:sp>
        <p:nvSpPr>
          <p:cNvPr id="6" name="Ristkülik 5"/>
          <p:cNvSpPr/>
          <p:nvPr/>
        </p:nvSpPr>
        <p:spPr>
          <a:xfrm>
            <a:off x="6309690" y="4790365"/>
            <a:ext cx="5451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t-EE" i="1" dirty="0" smtClean="0"/>
              <a:t>N</a:t>
            </a:r>
            <a:r>
              <a:rPr lang="et-EE" i="1" baseline="-25000" dirty="0" smtClean="0"/>
              <a:t>a</a:t>
            </a:r>
            <a:r>
              <a:rPr lang="et-EE" i="1" dirty="0" smtClean="0"/>
              <a:t> </a:t>
            </a:r>
            <a:r>
              <a:rPr lang="et-EE" i="1" dirty="0"/>
              <a:t>(65): „Ja ma ütleks, et see kukkus väga hästi välja. …  Ma ei ole ise mitte üks kord, ma ei ole inva, ma olen täitsa tavaline inimene, </a:t>
            </a:r>
            <a:r>
              <a:rPr lang="et-EE" b="1" i="1" dirty="0"/>
              <a:t>mitte üks kord enam läinud kultuurimajja seda trepistiku pidi. Vaid ma absoluutselt alati kasutan seda kaldteed.</a:t>
            </a:r>
            <a:r>
              <a:rPr lang="et-EE" i="1" dirty="0"/>
              <a:t> Peale selle, et ta näeb hea välja, on ka mõnus kasutada</a:t>
            </a:r>
            <a:r>
              <a:rPr lang="et-EE" i="1" dirty="0" smtClean="0"/>
              <a:t>!“</a:t>
            </a:r>
            <a:endParaRPr lang="en-GB" dirty="0"/>
          </a:p>
        </p:txBody>
      </p:sp>
      <p:sp>
        <p:nvSpPr>
          <p:cNvPr id="7" name="Ristkülik 6"/>
          <p:cNvSpPr/>
          <p:nvPr/>
        </p:nvSpPr>
        <p:spPr>
          <a:xfrm>
            <a:off x="258617" y="5959916"/>
            <a:ext cx="5684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i="1" dirty="0"/>
              <a:t>Joonis </a:t>
            </a:r>
            <a:r>
              <a:rPr lang="en-GB" sz="1600" i="1" dirty="0"/>
              <a:t>6</a:t>
            </a:r>
            <a:r>
              <a:rPr lang="et-EE" sz="1600" i="1" dirty="0" smtClean="0"/>
              <a:t>. </a:t>
            </a:r>
            <a:r>
              <a:rPr lang="en-GB" sz="1600" i="1" dirty="0"/>
              <a:t>R</a:t>
            </a:r>
            <a:r>
              <a:rPr lang="et-EE" sz="1600" i="1" dirty="0" err="1" smtClean="0"/>
              <a:t>atastoolikasutaja</a:t>
            </a:r>
            <a:r>
              <a:rPr lang="et-EE" sz="1600" i="1" dirty="0" smtClean="0"/>
              <a:t> </a:t>
            </a:r>
            <a:r>
              <a:rPr lang="et-EE" sz="1600" i="1" dirty="0"/>
              <a:t>liikumismõõde (</a:t>
            </a:r>
            <a:r>
              <a:rPr lang="et-EE" sz="1600" i="1" dirty="0" err="1"/>
              <a:t>First</a:t>
            </a:r>
            <a:r>
              <a:rPr lang="et-EE" sz="1600" i="1" dirty="0"/>
              <a:t> in </a:t>
            </a:r>
            <a:r>
              <a:rPr lang="et-EE" sz="1600" i="1" dirty="0" err="1"/>
              <a:t>Architecture</a:t>
            </a:r>
            <a:r>
              <a:rPr lang="et-EE" sz="1600" i="1" dirty="0"/>
              <a:t> 2018; </a:t>
            </a:r>
            <a:r>
              <a:rPr lang="et-EE" sz="1600" i="1" dirty="0" smtClean="0"/>
              <a:t>Ü</a:t>
            </a:r>
            <a:r>
              <a:rPr lang="en-GB" sz="1600" i="1" dirty="0" smtClean="0"/>
              <a:t>RO </a:t>
            </a:r>
            <a:r>
              <a:rPr lang="et-EE" sz="1600" i="1" dirty="0" smtClean="0"/>
              <a:t>2004</a:t>
            </a:r>
            <a:r>
              <a:rPr lang="en-GB" sz="1600" i="1" dirty="0" smtClean="0"/>
              <a:t>, </a:t>
            </a:r>
            <a:r>
              <a:rPr lang="en-GB" sz="1600" i="1" dirty="0" err="1" smtClean="0"/>
              <a:t>jt</a:t>
            </a:r>
            <a:r>
              <a:rPr lang="et-EE" sz="1600" i="1" dirty="0" smtClean="0"/>
              <a:t>) </a:t>
            </a:r>
            <a:endParaRPr lang="et-EE" sz="1600" i="1" dirty="0"/>
          </a:p>
        </p:txBody>
      </p:sp>
      <p:sp>
        <p:nvSpPr>
          <p:cNvPr id="8" name="Ristkülik 7"/>
          <p:cNvSpPr/>
          <p:nvPr/>
        </p:nvSpPr>
        <p:spPr>
          <a:xfrm>
            <a:off x="258617" y="945740"/>
            <a:ext cx="5837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t-EE" sz="2000" dirty="0" smtClean="0"/>
              <a:t>Ratastoolikasutaja</a:t>
            </a:r>
            <a:r>
              <a:rPr lang="en-GB" sz="2000" dirty="0" smtClean="0"/>
              <a:t> </a:t>
            </a:r>
            <a:r>
              <a:rPr lang="et-EE" sz="2000" dirty="0" smtClean="0"/>
              <a:t>mõõtmetele</a:t>
            </a:r>
            <a:r>
              <a:rPr lang="en-GB" sz="2000" dirty="0" smtClean="0"/>
              <a:t> </a:t>
            </a:r>
            <a:r>
              <a:rPr lang="et-EE" sz="2000" dirty="0" smtClean="0"/>
              <a:t>sobivad</a:t>
            </a:r>
            <a:r>
              <a:rPr lang="en-GB" sz="2000" dirty="0" smtClean="0"/>
              <a:t> </a:t>
            </a:r>
            <a:r>
              <a:rPr lang="en-GB" sz="2000" dirty="0" err="1" smtClean="0"/>
              <a:t>keskkonnalahendused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/>
              <a:t>raskenda</a:t>
            </a:r>
            <a:r>
              <a:rPr lang="en-GB" sz="2000" dirty="0"/>
              <a:t> </a:t>
            </a:r>
            <a:r>
              <a:rPr lang="en-GB" sz="2000" dirty="0" err="1"/>
              <a:t>tavainimese</a:t>
            </a:r>
            <a:r>
              <a:rPr lang="en-GB" sz="2000" dirty="0"/>
              <a:t> </a:t>
            </a:r>
            <a:r>
              <a:rPr lang="en-GB" sz="2000" dirty="0" err="1"/>
              <a:t>olukorda</a:t>
            </a:r>
            <a:r>
              <a:rPr lang="en-GB" sz="2000" dirty="0"/>
              <a:t>, </a:t>
            </a:r>
            <a:r>
              <a:rPr lang="en-GB" sz="2000" dirty="0" err="1" smtClean="0"/>
              <a:t>vaid</a:t>
            </a:r>
            <a:r>
              <a:rPr lang="en-GB" sz="2000" dirty="0" smtClean="0"/>
              <a:t> need </a:t>
            </a:r>
            <a:r>
              <a:rPr lang="en-GB" sz="2000" dirty="0"/>
              <a:t>on </a:t>
            </a:r>
            <a:r>
              <a:rPr lang="en-GB" sz="2000" dirty="0" err="1" smtClean="0"/>
              <a:t>mugavad</a:t>
            </a:r>
            <a:r>
              <a:rPr lang="en-GB" sz="2000" dirty="0" smtClean="0"/>
              <a:t> </a:t>
            </a:r>
            <a:r>
              <a:rPr lang="en-GB" sz="2000" dirty="0" err="1" smtClean="0"/>
              <a:t>ja</a:t>
            </a:r>
            <a:r>
              <a:rPr lang="en-GB" sz="2000" dirty="0" smtClean="0"/>
              <a:t> head </a:t>
            </a:r>
            <a:r>
              <a:rPr lang="en-GB" sz="2000" dirty="0" err="1" smtClean="0"/>
              <a:t>lahendused</a:t>
            </a:r>
            <a:r>
              <a:rPr lang="en-GB" sz="2000" dirty="0"/>
              <a:t> </a:t>
            </a:r>
            <a:r>
              <a:rPr lang="en-GB" sz="2000" dirty="0" err="1" smtClean="0"/>
              <a:t>mitmete</a:t>
            </a:r>
            <a:r>
              <a:rPr lang="en-GB" sz="2000" dirty="0" smtClean="0"/>
              <a:t> </a:t>
            </a:r>
            <a:r>
              <a:rPr lang="en-GB" sz="2000" dirty="0" err="1" smtClean="0"/>
              <a:t>erinevate</a:t>
            </a:r>
            <a:r>
              <a:rPr lang="en-GB" sz="2000" dirty="0" smtClean="0"/>
              <a:t> </a:t>
            </a:r>
            <a:r>
              <a:rPr lang="en-GB" sz="2000" dirty="0" err="1" smtClean="0"/>
              <a:t>sihtrühmade</a:t>
            </a:r>
            <a:r>
              <a:rPr lang="en-GB" sz="2000" dirty="0" smtClean="0"/>
              <a:t> </a:t>
            </a:r>
            <a:r>
              <a:rPr lang="en-GB" sz="2000" dirty="0" err="1" smtClean="0"/>
              <a:t>jaoks</a:t>
            </a:r>
            <a:r>
              <a:rPr lang="en-GB" sz="2000" dirty="0" smtClean="0"/>
              <a:t>: </a:t>
            </a:r>
            <a:r>
              <a:rPr lang="en-GB" sz="2000" dirty="0"/>
              <a:t>lapsed, </a:t>
            </a:r>
            <a:r>
              <a:rPr lang="en-GB" sz="2000" dirty="0" err="1"/>
              <a:t>abivahenditega</a:t>
            </a:r>
            <a:r>
              <a:rPr lang="en-GB" sz="2000" dirty="0"/>
              <a:t> </a:t>
            </a:r>
            <a:r>
              <a:rPr lang="en-GB" sz="2000" dirty="0" err="1" smtClean="0"/>
              <a:t>liikujad</a:t>
            </a:r>
            <a:r>
              <a:rPr lang="en-GB" sz="2000" dirty="0" smtClean="0"/>
              <a:t>, </a:t>
            </a:r>
            <a:r>
              <a:rPr lang="en-GB" sz="2000" dirty="0" err="1" smtClean="0"/>
              <a:t>eakad</a:t>
            </a:r>
            <a:r>
              <a:rPr lang="en-GB" sz="2000" dirty="0" smtClean="0"/>
              <a:t>, </a:t>
            </a:r>
            <a:r>
              <a:rPr lang="en-GB" sz="2000" dirty="0" err="1"/>
              <a:t>lapsevankriga</a:t>
            </a:r>
            <a:r>
              <a:rPr lang="en-GB" sz="2000" dirty="0"/>
              <a:t> </a:t>
            </a:r>
            <a:r>
              <a:rPr lang="en-GB" sz="2000" dirty="0" err="1" smtClean="0"/>
              <a:t>vanemad</a:t>
            </a:r>
            <a:r>
              <a:rPr lang="en-GB" sz="2000" dirty="0" smtClean="0"/>
              <a:t>, </a:t>
            </a:r>
            <a:r>
              <a:rPr lang="en-GB" sz="2000" dirty="0" err="1"/>
              <a:t>jt</a:t>
            </a:r>
            <a:r>
              <a:rPr lang="en-GB" sz="2000" dirty="0"/>
              <a:t> </a:t>
            </a:r>
            <a:r>
              <a:rPr lang="et-EE" sz="2000" dirty="0" err="1"/>
              <a:t>Gehl</a:t>
            </a:r>
            <a:r>
              <a:rPr lang="et-EE" sz="2000" dirty="0"/>
              <a:t> (2015)</a:t>
            </a:r>
            <a:r>
              <a:rPr lang="en-GB" sz="2000" dirty="0"/>
              <a:t>. </a:t>
            </a:r>
            <a:endParaRPr lang="en-GB" sz="2000" dirty="0" smtClean="0"/>
          </a:p>
        </p:txBody>
      </p:sp>
      <p:pic>
        <p:nvPicPr>
          <p:cNvPr id="9" name="Pilt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91" y="248361"/>
            <a:ext cx="3661031" cy="4462184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sp>
        <p:nvSpPr>
          <p:cNvPr id="10" name="Ristkülik 9"/>
          <p:cNvSpPr/>
          <p:nvPr/>
        </p:nvSpPr>
        <p:spPr>
          <a:xfrm>
            <a:off x="6202845" y="881097"/>
            <a:ext cx="1790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600" i="1" dirty="0" smtClean="0"/>
              <a:t>Joonis 7. Ratastooliga liikujatele ligipääsu tagamine Haapsalu kultuurikeskusesse (Autori foto 2018</a:t>
            </a:r>
            <a:r>
              <a:rPr lang="en-GB" sz="1600" i="1" dirty="0" smtClean="0"/>
              <a:t>)</a:t>
            </a:r>
            <a:endParaRPr lang="et-EE" sz="1600" i="1" dirty="0"/>
          </a:p>
        </p:txBody>
      </p:sp>
      <p:pic>
        <p:nvPicPr>
          <p:cNvPr id="12" name="Sisu kohatäide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4" y="2980727"/>
            <a:ext cx="5095838" cy="2877173"/>
          </a:xfrm>
        </p:spPr>
      </p:pic>
    </p:spTree>
    <p:extLst>
      <p:ext uri="{BB962C8B-B14F-4D97-AF65-F5344CB8AC3E}">
        <p14:creationId xmlns:p14="http://schemas.microsoft.com/office/powerpoint/2010/main" val="19628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2005" y="804231"/>
            <a:ext cx="11111922" cy="1435632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en-GB" sz="2400" dirty="0"/>
              <a:t>P</a:t>
            </a:r>
            <a:r>
              <a:rPr lang="et-EE" sz="2400" dirty="0" err="1" smtClean="0"/>
              <a:t>uudega</a:t>
            </a:r>
            <a:r>
              <a:rPr lang="et-EE" sz="2400" dirty="0" smtClean="0"/>
              <a:t> inimestele</a:t>
            </a:r>
            <a:r>
              <a:rPr lang="en-GB" sz="2400" dirty="0" smtClean="0"/>
              <a:t> </a:t>
            </a:r>
            <a:r>
              <a:rPr lang="en-GB" sz="2400" dirty="0" err="1" smtClean="0"/>
              <a:t>vajadusi</a:t>
            </a:r>
            <a:r>
              <a:rPr lang="en-GB" sz="2400" dirty="0" smtClean="0"/>
              <a:t> </a:t>
            </a:r>
            <a:r>
              <a:rPr lang="en-GB" sz="2400" dirty="0" err="1" smtClean="0"/>
              <a:t>arvestav</a:t>
            </a:r>
            <a:r>
              <a:rPr lang="en-GB" sz="2400" dirty="0" smtClean="0"/>
              <a:t>/</a:t>
            </a:r>
            <a:r>
              <a:rPr lang="en-GB" sz="2400" dirty="0" err="1" smtClean="0"/>
              <a:t>universaalse</a:t>
            </a:r>
            <a:r>
              <a:rPr lang="en-GB" sz="2400" dirty="0" smtClean="0"/>
              <a:t> </a:t>
            </a:r>
            <a:r>
              <a:rPr lang="en-GB" sz="2400" dirty="0" err="1" smtClean="0"/>
              <a:t>disaini</a:t>
            </a:r>
            <a:r>
              <a:rPr lang="en-GB" sz="2400" dirty="0" smtClean="0"/>
              <a:t> </a:t>
            </a:r>
            <a:r>
              <a:rPr lang="en-GB" sz="2400" dirty="0" err="1" smtClean="0"/>
              <a:t>põhimõtteid</a:t>
            </a:r>
            <a:r>
              <a:rPr lang="en-GB" sz="2400" dirty="0" smtClean="0"/>
              <a:t> </a:t>
            </a:r>
            <a:r>
              <a:rPr lang="en-GB" sz="2400" dirty="0" err="1" smtClean="0"/>
              <a:t>järgiv</a:t>
            </a:r>
            <a:r>
              <a:rPr lang="en-GB" sz="2400" dirty="0" smtClean="0"/>
              <a:t> </a:t>
            </a:r>
            <a:r>
              <a:rPr lang="en-GB" sz="2400" dirty="0" err="1" smtClean="0"/>
              <a:t>keskkond</a:t>
            </a:r>
            <a:r>
              <a:rPr lang="et-EE" sz="2400" dirty="0" smtClean="0"/>
              <a:t> </a:t>
            </a:r>
            <a:r>
              <a:rPr lang="en-GB" sz="2400" b="1" dirty="0" smtClean="0"/>
              <a:t>on </a:t>
            </a:r>
            <a:r>
              <a:rPr lang="en-GB" sz="2400" b="1" dirty="0" err="1" smtClean="0"/>
              <a:t>võimalus</a:t>
            </a:r>
            <a:r>
              <a:rPr lang="et-EE" sz="2400" dirty="0" smtClean="0"/>
              <a:t>, </a:t>
            </a:r>
            <a:r>
              <a:rPr lang="et-EE" sz="2400" b="1" dirty="0" smtClean="0"/>
              <a:t>kuidas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arendajad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või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kinnisvara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rentijad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jt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saaksid</a:t>
            </a:r>
            <a:r>
              <a:rPr lang="et-EE" sz="2400" b="1" dirty="0" smtClean="0"/>
              <a:t> </a:t>
            </a:r>
            <a:r>
              <a:rPr lang="et-EE" sz="2400" b="1" dirty="0"/>
              <a:t>oma klientuuri suurendada</a:t>
            </a:r>
            <a:r>
              <a:rPr lang="et-EE" sz="2400" dirty="0"/>
              <a:t> ja seda nii teenust pakkuvate asutuste puhul </a:t>
            </a:r>
            <a:r>
              <a:rPr lang="en-GB" sz="2400" dirty="0" smtClean="0"/>
              <a:t>(</a:t>
            </a:r>
            <a:r>
              <a:rPr lang="en-GB" sz="2400" dirty="0" err="1" smtClean="0"/>
              <a:t>kohvikud</a:t>
            </a:r>
            <a:r>
              <a:rPr lang="en-GB" sz="2400" dirty="0" smtClean="0"/>
              <a:t>/ </a:t>
            </a:r>
            <a:r>
              <a:rPr lang="en-GB" sz="2400" dirty="0" err="1" smtClean="0"/>
              <a:t>bürood</a:t>
            </a:r>
            <a:r>
              <a:rPr lang="en-GB" sz="2400" dirty="0" smtClean="0"/>
              <a:t>/ </a:t>
            </a:r>
            <a:r>
              <a:rPr lang="en-GB" sz="2400" dirty="0" err="1" smtClean="0"/>
              <a:t>töökohad</a:t>
            </a:r>
            <a:r>
              <a:rPr lang="en-GB" sz="2400" dirty="0" smtClean="0"/>
              <a:t>) </a:t>
            </a:r>
            <a:r>
              <a:rPr lang="et-EE" sz="2400" dirty="0" smtClean="0"/>
              <a:t>kui </a:t>
            </a:r>
            <a:r>
              <a:rPr lang="et-EE" sz="2400" dirty="0"/>
              <a:t>ka uute korterelamute </a:t>
            </a:r>
            <a:r>
              <a:rPr lang="et-EE" sz="2400" dirty="0" smtClean="0"/>
              <a:t>rajamisel</a:t>
            </a:r>
            <a:r>
              <a:rPr lang="en-GB" sz="2400" dirty="0" smtClean="0"/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t-EE" dirty="0"/>
          </a:p>
        </p:txBody>
      </p:sp>
      <p:sp>
        <p:nvSpPr>
          <p:cNvPr id="4" name="Pealkiri 1"/>
          <p:cNvSpPr>
            <a:spLocks noGrp="1"/>
          </p:cNvSpPr>
          <p:nvPr>
            <p:ph type="title"/>
          </p:nvPr>
        </p:nvSpPr>
        <p:spPr>
          <a:xfrm>
            <a:off x="838200" y="291235"/>
            <a:ext cx="10515600" cy="5129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KOKKUVÕTE</a:t>
            </a:r>
            <a:endParaRPr lang="et-EE" sz="3600" b="1" dirty="0"/>
          </a:p>
        </p:txBody>
      </p:sp>
      <p:pic>
        <p:nvPicPr>
          <p:cNvPr id="5" name="Pil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8" y="2173096"/>
            <a:ext cx="2669888" cy="3686273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sp>
        <p:nvSpPr>
          <p:cNvPr id="2" name="Ristkülik 1"/>
          <p:cNvSpPr/>
          <p:nvPr/>
        </p:nvSpPr>
        <p:spPr>
          <a:xfrm>
            <a:off x="314036" y="5992237"/>
            <a:ext cx="5190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Joonis</a:t>
            </a:r>
            <a:r>
              <a:rPr lang="en-GB" sz="1600" dirty="0"/>
              <a:t> </a:t>
            </a:r>
            <a:r>
              <a:rPr lang="en-GB" sz="1600" dirty="0" smtClean="0"/>
              <a:t>7. </a:t>
            </a:r>
            <a:r>
              <a:rPr lang="en-GB" sz="1600" dirty="0" err="1" smtClean="0"/>
              <a:t>Haapsalu</a:t>
            </a:r>
            <a:r>
              <a:rPr lang="en-GB" sz="1600" dirty="0" smtClean="0"/>
              <a:t> </a:t>
            </a:r>
            <a:r>
              <a:rPr lang="en-GB" sz="1600" dirty="0" err="1" smtClean="0"/>
              <a:t>vanalinna</a:t>
            </a:r>
            <a:r>
              <a:rPr lang="en-GB" sz="1600" dirty="0" smtClean="0"/>
              <a:t> </a:t>
            </a:r>
            <a:r>
              <a:rPr lang="en-GB" sz="1600" dirty="0" err="1" smtClean="0"/>
              <a:t>väikekaupluse</a:t>
            </a:r>
            <a:r>
              <a:rPr lang="en-GB" sz="1600" dirty="0" smtClean="0"/>
              <a:t> </a:t>
            </a:r>
            <a:r>
              <a:rPr lang="en-GB" sz="1600" dirty="0" err="1" smtClean="0"/>
              <a:t>sissepääs</a:t>
            </a:r>
            <a:r>
              <a:rPr lang="en-GB" sz="1600" dirty="0" smtClean="0"/>
              <a:t> </a:t>
            </a:r>
            <a:r>
              <a:rPr lang="en-GB" sz="1600" dirty="0" err="1" smtClean="0"/>
              <a:t>peatänaval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Autori</a:t>
            </a:r>
            <a:r>
              <a:rPr lang="en-GB" sz="1600" dirty="0" smtClean="0"/>
              <a:t> </a:t>
            </a:r>
            <a:r>
              <a:rPr lang="en-GB" sz="1600" dirty="0" err="1"/>
              <a:t>fotod</a:t>
            </a:r>
            <a:r>
              <a:rPr lang="en-GB" sz="1600" dirty="0"/>
              <a:t> 2018)</a:t>
            </a:r>
            <a:endParaRPr lang="et-EE" sz="16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18" y="2059709"/>
            <a:ext cx="6281633" cy="3666791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sp>
        <p:nvSpPr>
          <p:cNvPr id="9" name="Alapealkiri 4"/>
          <p:cNvSpPr txBox="1">
            <a:spLocks/>
          </p:cNvSpPr>
          <p:nvPr/>
        </p:nvSpPr>
        <p:spPr>
          <a:xfrm>
            <a:off x="5590918" y="5859369"/>
            <a:ext cx="6379410" cy="79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 smtClean="0"/>
              <a:t>Joonis</a:t>
            </a:r>
            <a:r>
              <a:rPr lang="en-GB" sz="1600" dirty="0" smtClean="0"/>
              <a:t> 8. </a:t>
            </a:r>
            <a:r>
              <a:rPr lang="en-GB" sz="1600" dirty="0" err="1" smtClean="0"/>
              <a:t>Tallinna</a:t>
            </a:r>
            <a:r>
              <a:rPr lang="en-GB" sz="1600" dirty="0" smtClean="0"/>
              <a:t> </a:t>
            </a:r>
            <a:r>
              <a:rPr lang="en-GB" sz="1600" dirty="0" err="1"/>
              <a:t>rekonstrueeritud</a:t>
            </a:r>
            <a:r>
              <a:rPr lang="en-GB" sz="1600" dirty="0"/>
              <a:t> </a:t>
            </a:r>
            <a:r>
              <a:rPr lang="en-GB" sz="1600" dirty="0" err="1"/>
              <a:t>vanalinnatänav</a:t>
            </a:r>
            <a:r>
              <a:rPr lang="en-GB" sz="1600" dirty="0"/>
              <a:t> – </a:t>
            </a:r>
            <a:r>
              <a:rPr lang="en-GB" sz="1600" dirty="0" err="1"/>
              <a:t>puuduvad</a:t>
            </a:r>
            <a:r>
              <a:rPr lang="en-GB" sz="1600" dirty="0"/>
              <a:t> </a:t>
            </a:r>
            <a:r>
              <a:rPr lang="en-GB" sz="1600" dirty="0" err="1"/>
              <a:t>kõnniteede</a:t>
            </a:r>
            <a:r>
              <a:rPr lang="en-GB" sz="1600" dirty="0"/>
              <a:t> </a:t>
            </a:r>
            <a:r>
              <a:rPr lang="en-GB" sz="1600" dirty="0" err="1"/>
              <a:t>äärekivid</a:t>
            </a:r>
            <a:r>
              <a:rPr lang="en-GB" sz="1600" dirty="0"/>
              <a:t>, </a:t>
            </a:r>
            <a:r>
              <a:rPr lang="en-GB" sz="1600" dirty="0" err="1"/>
              <a:t>olemas</a:t>
            </a:r>
            <a:r>
              <a:rPr lang="en-GB" sz="1600" dirty="0"/>
              <a:t> </a:t>
            </a:r>
            <a:r>
              <a:rPr lang="en-GB" sz="1600" dirty="0" err="1"/>
              <a:t>siledam</a:t>
            </a:r>
            <a:r>
              <a:rPr lang="en-GB" sz="1600" dirty="0"/>
              <a:t> </a:t>
            </a:r>
            <a:r>
              <a:rPr lang="en-GB" sz="1600" dirty="0" err="1"/>
              <a:t>pind</a:t>
            </a:r>
            <a:r>
              <a:rPr lang="en-GB" sz="1600" dirty="0"/>
              <a:t> </a:t>
            </a:r>
            <a:r>
              <a:rPr lang="en-GB" sz="1600" dirty="0" err="1" smtClean="0"/>
              <a:t>ratastooli</a:t>
            </a:r>
            <a:r>
              <a:rPr lang="en-GB" sz="1600" dirty="0" smtClean="0"/>
              <a:t> </a:t>
            </a:r>
            <a:r>
              <a:rPr lang="en-GB" sz="1600" dirty="0" err="1"/>
              <a:t>või</a:t>
            </a:r>
            <a:r>
              <a:rPr lang="en-GB" sz="1600" dirty="0"/>
              <a:t> </a:t>
            </a:r>
            <a:r>
              <a:rPr lang="en-GB" sz="1600" dirty="0" err="1"/>
              <a:t>lapsevankriga</a:t>
            </a:r>
            <a:r>
              <a:rPr lang="en-GB" sz="1600" dirty="0"/>
              <a:t> </a:t>
            </a:r>
            <a:r>
              <a:rPr lang="en-GB" sz="1600" dirty="0" err="1"/>
              <a:t>sõitmiseks</a:t>
            </a:r>
            <a:r>
              <a:rPr lang="en-GB" sz="1600" dirty="0"/>
              <a:t>, </a:t>
            </a:r>
            <a:r>
              <a:rPr lang="en-GB" sz="1600" dirty="0" err="1"/>
              <a:t>kumera</a:t>
            </a:r>
            <a:r>
              <a:rPr lang="en-GB" sz="1600" dirty="0"/>
              <a:t> </a:t>
            </a:r>
            <a:r>
              <a:rPr lang="en-GB" sz="1600" dirty="0" err="1"/>
              <a:t>põhjaga</a:t>
            </a:r>
            <a:r>
              <a:rPr lang="en-GB" sz="1600" dirty="0"/>
              <a:t> </a:t>
            </a:r>
            <a:r>
              <a:rPr lang="en-GB" sz="1600" dirty="0" err="1" smtClean="0"/>
              <a:t>vihmaveerenn</a:t>
            </a:r>
            <a:r>
              <a:rPr lang="en-GB" sz="1600" dirty="0" smtClean="0"/>
              <a:t> – MUGAV KÕIGILE!</a:t>
            </a:r>
            <a:r>
              <a:rPr lang="en-GB" sz="1600" i="1" dirty="0" smtClean="0"/>
              <a:t> </a:t>
            </a:r>
            <a:r>
              <a:rPr lang="en-GB" sz="1600" i="1" dirty="0"/>
              <a:t>(</a:t>
            </a:r>
            <a:r>
              <a:rPr lang="en-GB" sz="1600" i="1" dirty="0" err="1"/>
              <a:t>Autori</a:t>
            </a:r>
            <a:r>
              <a:rPr lang="en-GB" sz="1600" i="1" dirty="0"/>
              <a:t> </a:t>
            </a:r>
            <a:r>
              <a:rPr lang="en-GB" sz="1600" i="1" dirty="0" err="1"/>
              <a:t>foto</a:t>
            </a:r>
            <a:r>
              <a:rPr lang="en-GB" sz="1600" i="1" dirty="0"/>
              <a:t> 2018</a:t>
            </a:r>
            <a:r>
              <a:rPr lang="en-GB" sz="1600" i="1" dirty="0" smtClean="0"/>
              <a:t>)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17998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838200" y="2244437"/>
            <a:ext cx="10515600" cy="1653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6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TÄNAN KUULAMAST!</a:t>
            </a:r>
          </a:p>
        </p:txBody>
      </p:sp>
    </p:spTree>
    <p:extLst>
      <p:ext uri="{BB962C8B-B14F-4D97-AF65-F5344CB8AC3E}">
        <p14:creationId xmlns:p14="http://schemas.microsoft.com/office/powerpoint/2010/main" val="31342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PROBLEEM</a:t>
            </a:r>
            <a:endParaRPr lang="et-EE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773382"/>
            <a:ext cx="10773578" cy="4517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400" dirty="0" smtClean="0">
                <a:cs typeface="Times New Roman" panose="02020603050405020304" pitchFamily="18" charset="0"/>
              </a:rPr>
              <a:t>Eesti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riigi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planeerimissüsteemi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eesmärk</a:t>
            </a:r>
            <a:r>
              <a:rPr lang="en-GB" sz="2400" dirty="0" smtClean="0">
                <a:cs typeface="Times New Roman" panose="02020603050405020304" pitchFamily="18" charset="0"/>
              </a:rPr>
              <a:t> on </a:t>
            </a:r>
            <a:r>
              <a:rPr lang="en-GB" sz="2400" dirty="0" err="1" smtClean="0">
                <a:cs typeface="Times New Roman" panose="02020603050405020304" pitchFamily="18" charset="0"/>
              </a:rPr>
              <a:t>ruumilise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planeerimise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kaudu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t-EE" sz="2400" dirty="0" smtClean="0">
                <a:cs typeface="Times New Roman" panose="02020603050405020304" pitchFamily="18" charset="0"/>
              </a:rPr>
              <a:t>luua </a:t>
            </a:r>
            <a:r>
              <a:rPr lang="et-EE" sz="2400" dirty="0">
                <a:cs typeface="Times New Roman" panose="02020603050405020304" pitchFamily="18" charset="0"/>
              </a:rPr>
              <a:t>jätkusuutlik, elamisväärne ja kõikidele sihtrühmadele kasutatav keskkond, mis ei diskrimineeri ega sea tõkkeid ühelegi </a:t>
            </a:r>
            <a:r>
              <a:rPr lang="et-EE" sz="2400" dirty="0" smtClean="0">
                <a:cs typeface="Times New Roman" panose="02020603050405020304" pitchFamily="18" charset="0"/>
              </a:rPr>
              <a:t>kasutajagrupile</a:t>
            </a:r>
            <a:r>
              <a:rPr lang="en-GB" sz="2400" dirty="0" smtClean="0">
                <a:cs typeface="Times New Roman" panose="02020603050405020304" pitchFamily="18" charset="0"/>
              </a:rPr>
              <a:t>.</a:t>
            </a:r>
            <a:r>
              <a:rPr lang="et-EE" sz="2400" dirty="0" smtClean="0">
                <a:cs typeface="Times New Roman" panose="02020603050405020304" pitchFamily="18" charset="0"/>
              </a:rPr>
              <a:t> </a:t>
            </a:r>
            <a:endParaRPr lang="en-GB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400" dirty="0">
                <a:cs typeface="Times New Roman" panose="02020603050405020304" pitchFamily="18" charset="0"/>
              </a:rPr>
              <a:t>Vaatamata eesmärgile, jätab loodud taristute </a:t>
            </a:r>
            <a:r>
              <a:rPr lang="et-EE" sz="2400" dirty="0" err="1">
                <a:cs typeface="Times New Roman" panose="02020603050405020304" pitchFamily="18" charset="0"/>
              </a:rPr>
              <a:t>kasutatavus</a:t>
            </a:r>
            <a:r>
              <a:rPr lang="et-EE" sz="2400" dirty="0">
                <a:cs typeface="Times New Roman" panose="02020603050405020304" pitchFamily="18" charset="0"/>
              </a:rPr>
              <a:t> erinevate sihtgruppide poolt sageli soovida, sest planeerimis- ja arendusprotsessides on liiga palju keskendatud </a:t>
            </a:r>
            <a:r>
              <a:rPr lang="et-EE" sz="2400" dirty="0" smtClean="0">
                <a:cs typeface="Times New Roman" panose="02020603050405020304" pitchFamily="18" charset="0"/>
              </a:rPr>
              <a:t>kasumile</a:t>
            </a:r>
            <a:r>
              <a:rPr lang="en-GB" sz="2400" dirty="0" smtClean="0">
                <a:cs typeface="Times New Roman" panose="02020603050405020304" pitchFamily="18" charset="0"/>
              </a:rPr>
              <a:t>,</a:t>
            </a:r>
            <a:r>
              <a:rPr lang="et-EE" sz="2400" dirty="0" smtClean="0">
                <a:cs typeface="Times New Roman" panose="02020603050405020304" pitchFamily="18" charset="0"/>
              </a:rPr>
              <a:t> mitte sotsiaalsetele eesmärkidele.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EESMÄRK</a:t>
            </a:r>
            <a:endParaRPr lang="et-EE" sz="36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145309"/>
            <a:ext cx="10515600" cy="1782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 smtClean="0"/>
              <a:t>… on </a:t>
            </a:r>
            <a:r>
              <a:rPr lang="et-EE" sz="2600" dirty="0" smtClean="0"/>
              <a:t>analüüsida </a:t>
            </a:r>
            <a:r>
              <a:rPr lang="et-EE" sz="2600" dirty="0"/>
              <a:t>liikumispuudega inimeste kui üht vähemate võimete ja võimalustega sihtrühma </a:t>
            </a:r>
            <a:r>
              <a:rPr lang="et-EE" sz="2600" b="1" dirty="0"/>
              <a:t>liikumisvajadusi ja </a:t>
            </a:r>
            <a:r>
              <a:rPr lang="en-GB" sz="2600" b="1" dirty="0" smtClean="0"/>
              <a:t>-</a:t>
            </a:r>
            <a:r>
              <a:rPr lang="et-EE" sz="2600" b="1" dirty="0" smtClean="0"/>
              <a:t>võimalusi </a:t>
            </a:r>
            <a:r>
              <a:rPr lang="et-EE" sz="2600" dirty="0"/>
              <a:t>avaliku ruumi ja </a:t>
            </a:r>
            <a:r>
              <a:rPr lang="et-EE" sz="2600" dirty="0" smtClean="0"/>
              <a:t>hoonete </a:t>
            </a:r>
            <a:r>
              <a:rPr lang="et-EE" sz="2600" dirty="0"/>
              <a:t>kasutamisel </a:t>
            </a:r>
            <a:r>
              <a:rPr lang="et-EE" sz="2600" dirty="0" smtClean="0"/>
              <a:t>ning </a:t>
            </a:r>
            <a:r>
              <a:rPr lang="et-EE" sz="2600" b="1" dirty="0"/>
              <a:t>keskkonnast sõltuvaid füüsilisi tegureid</a:t>
            </a:r>
            <a:r>
              <a:rPr lang="et-EE" sz="2600" dirty="0"/>
              <a:t>, mis mõjutavad liikumispuudega isikute liikumisotsuseid.</a:t>
            </a:r>
            <a:endParaRPr lang="en-GB" sz="2600" dirty="0" smtClean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26" y="3108014"/>
            <a:ext cx="5715191" cy="33319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Alapealkiri 4"/>
          <p:cNvSpPr txBox="1">
            <a:spLocks/>
          </p:cNvSpPr>
          <p:nvPr/>
        </p:nvSpPr>
        <p:spPr>
          <a:xfrm>
            <a:off x="7257133" y="6185414"/>
            <a:ext cx="1557684" cy="2545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i="1" dirty="0" err="1" smtClean="0">
                <a:solidFill>
                  <a:srgbClr val="002060"/>
                </a:solidFill>
              </a:rPr>
              <a:t>Foto</a:t>
            </a:r>
            <a:r>
              <a:rPr lang="en-GB" sz="1200" i="1" dirty="0" smtClean="0">
                <a:solidFill>
                  <a:srgbClr val="002060"/>
                </a:solidFill>
              </a:rPr>
              <a:t>: </a:t>
            </a:r>
            <a:r>
              <a:rPr lang="en-GB" sz="1200" i="1" dirty="0" err="1" smtClean="0">
                <a:solidFill>
                  <a:srgbClr val="002060"/>
                </a:solidFill>
              </a:rPr>
              <a:t>WorldAtlas</a:t>
            </a:r>
            <a:endParaRPr lang="et-EE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UURIMISKÜSIMUSED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   </a:t>
            </a:r>
            <a:r>
              <a:rPr lang="et-EE" sz="2600" dirty="0" smtClean="0"/>
              <a:t>Millised tegurid mõjutavad ruumilist planeerimist, et loodav keskkond tagaks liikumisraskustega inimestele kvaliteetse elukeskkonna?</a:t>
            </a:r>
          </a:p>
          <a:p>
            <a:pPr marL="0" lvl="0" indent="0">
              <a:buClr>
                <a:srgbClr val="C00000"/>
              </a:buClr>
              <a:buNone/>
            </a:pPr>
            <a:endParaRPr lang="et-EE" sz="2600" dirty="0" smtClean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600" dirty="0" smtClean="0"/>
              <a:t>    </a:t>
            </a:r>
            <a:r>
              <a:rPr lang="et-EE" sz="2600" dirty="0" smtClean="0"/>
              <a:t>Millised on liikumispuudega inimeste liikumisvõimalused ja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-</a:t>
            </a:r>
            <a:r>
              <a:rPr lang="et-EE" sz="2600" dirty="0" smtClean="0"/>
              <a:t>vajadused, et osa saada ühiskonna tavapärastest tegevustest?</a:t>
            </a:r>
            <a:endParaRPr lang="en-GB" sz="2600" dirty="0" smtClean="0"/>
          </a:p>
          <a:p>
            <a:pPr marL="0" lvl="0" indent="0">
              <a:buClr>
                <a:srgbClr val="C00000"/>
              </a:buClr>
              <a:buNone/>
            </a:pPr>
            <a:endParaRPr lang="et-EE" sz="26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600" dirty="0" smtClean="0"/>
              <a:t>    </a:t>
            </a:r>
            <a:r>
              <a:rPr lang="et-EE" sz="2600" dirty="0" smtClean="0"/>
              <a:t>Kuidas hindavad kaks erinevat osapoolt – arhitektid ja liikumispuudega inimesed – avaliku ruumi kasutatavust Eestis?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2397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288008"/>
            <a:ext cx="10515600" cy="60026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TEOREETILINE RAAMISTIK</a:t>
            </a:r>
            <a:endParaRPr lang="en-GB" sz="32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140823"/>
            <a:ext cx="10515600" cy="503614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6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600" dirty="0" smtClean="0"/>
              <a:t>E</a:t>
            </a:r>
            <a:r>
              <a:rPr lang="et-EE" sz="2600" dirty="0" err="1" smtClean="0"/>
              <a:t>lamisväär</a:t>
            </a:r>
            <a:r>
              <a:rPr lang="en-GB" sz="2600" dirty="0" smtClean="0"/>
              <a:t>ne </a:t>
            </a:r>
            <a:r>
              <a:rPr lang="en-GB" sz="2600" dirty="0" err="1" smtClean="0"/>
              <a:t>keskkond</a:t>
            </a:r>
            <a:r>
              <a:rPr lang="en-GB" sz="2600" dirty="0" smtClean="0"/>
              <a:t> </a:t>
            </a:r>
            <a:r>
              <a:rPr lang="en-GB" sz="2600" dirty="0" err="1" smtClean="0"/>
              <a:t>sisaldab</a:t>
            </a:r>
            <a:r>
              <a:rPr lang="et-EE" sz="2600" dirty="0" smtClean="0"/>
              <a:t> nii </a:t>
            </a:r>
            <a:r>
              <a:rPr lang="et-EE" sz="2600" b="1" dirty="0" smtClean="0"/>
              <a:t>materiaalseid</a:t>
            </a:r>
            <a:r>
              <a:rPr lang="en-GB" sz="2600" b="1" dirty="0" smtClean="0"/>
              <a:t>/</a:t>
            </a:r>
            <a:r>
              <a:rPr lang="en-GB" sz="2600" b="1" dirty="0" err="1" smtClean="0"/>
              <a:t>objektiivseid</a:t>
            </a:r>
            <a:r>
              <a:rPr lang="en-GB" sz="2600" dirty="0" smtClean="0"/>
              <a:t> </a:t>
            </a:r>
            <a:r>
              <a:rPr lang="et-EE" sz="2600" b="1" dirty="0" smtClean="0"/>
              <a:t>väärtusi</a:t>
            </a:r>
            <a:r>
              <a:rPr lang="et-EE" sz="2600" dirty="0" smtClean="0"/>
              <a:t> kui </a:t>
            </a:r>
            <a:r>
              <a:rPr lang="et-EE" sz="2600" dirty="0"/>
              <a:t>ka </a:t>
            </a:r>
            <a:r>
              <a:rPr lang="et-EE" sz="2600" b="1" dirty="0" smtClean="0"/>
              <a:t>sotsiaalseid</a:t>
            </a:r>
            <a:r>
              <a:rPr lang="en-GB" sz="2600" b="1" dirty="0" smtClean="0"/>
              <a:t>/</a:t>
            </a:r>
            <a:r>
              <a:rPr lang="en-GB" sz="2600" b="1" dirty="0" err="1" smtClean="0"/>
              <a:t>subjektiivseid</a:t>
            </a:r>
            <a:r>
              <a:rPr lang="et-EE" sz="2600" b="1" dirty="0" smtClean="0"/>
              <a:t> väärtusi</a:t>
            </a:r>
            <a:r>
              <a:rPr lang="en-GB" sz="2600" b="1" dirty="0" smtClean="0"/>
              <a:t> </a:t>
            </a:r>
            <a:r>
              <a:rPr lang="en-GB" sz="2600" dirty="0" smtClean="0"/>
              <a:t>(</a:t>
            </a:r>
            <a:r>
              <a:rPr lang="et-EE" sz="2600" dirty="0" err="1" smtClean="0"/>
              <a:t>Ley</a:t>
            </a:r>
            <a:r>
              <a:rPr lang="et-EE" sz="2600" dirty="0" smtClean="0"/>
              <a:t> </a:t>
            </a:r>
            <a:r>
              <a:rPr lang="et-EE" sz="2600" dirty="0"/>
              <a:t>&amp; Newton </a:t>
            </a:r>
            <a:r>
              <a:rPr lang="et-EE" sz="2600" dirty="0" smtClean="0"/>
              <a:t>2010</a:t>
            </a:r>
            <a:r>
              <a:rPr lang="en-GB" sz="2600" dirty="0" smtClean="0"/>
              <a:t>;</a:t>
            </a:r>
            <a:r>
              <a:rPr lang="et-EE" sz="2600" dirty="0" smtClean="0"/>
              <a:t> </a:t>
            </a:r>
            <a:r>
              <a:rPr lang="et-EE" sz="2600" dirty="0" err="1"/>
              <a:t>Lotfi</a:t>
            </a:r>
            <a:r>
              <a:rPr lang="et-EE" sz="2600" dirty="0"/>
              <a:t> &amp; </a:t>
            </a:r>
            <a:r>
              <a:rPr lang="et-EE" sz="2600" dirty="0" err="1"/>
              <a:t>Koohsari</a:t>
            </a:r>
            <a:r>
              <a:rPr lang="et-EE" sz="2600" dirty="0"/>
              <a:t> </a:t>
            </a:r>
            <a:r>
              <a:rPr lang="et-EE" sz="2600" dirty="0" smtClean="0"/>
              <a:t>2009</a:t>
            </a:r>
            <a:r>
              <a:rPr lang="en-GB" sz="2600" dirty="0" smtClean="0"/>
              <a:t>).</a:t>
            </a:r>
          </a:p>
          <a:p>
            <a:pPr marL="0" indent="0">
              <a:buClr>
                <a:srgbClr val="C00000"/>
              </a:buClr>
              <a:buNone/>
            </a:pPr>
            <a:endParaRPr lang="en-GB" sz="2600" dirty="0" smtClean="0"/>
          </a:p>
          <a:p>
            <a:pPr marL="0" indent="0">
              <a:buClr>
                <a:srgbClr val="C00000"/>
              </a:buClr>
              <a:buNone/>
            </a:pPr>
            <a:endParaRPr lang="en-GB" sz="26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t-EE" sz="2600" dirty="0" smtClean="0"/>
              <a:t>Teataval </a:t>
            </a:r>
            <a:r>
              <a:rPr lang="et-EE" sz="2600" dirty="0"/>
              <a:t>määral </a:t>
            </a:r>
            <a:r>
              <a:rPr lang="en-GB" sz="2600" b="1" dirty="0" err="1"/>
              <a:t>saab</a:t>
            </a:r>
            <a:r>
              <a:rPr lang="et-EE" sz="2600" b="1" dirty="0"/>
              <a:t> </a:t>
            </a:r>
            <a:r>
              <a:rPr lang="et-EE" sz="2600" b="1" dirty="0" err="1"/>
              <a:t>ruumilise</a:t>
            </a:r>
            <a:r>
              <a:rPr lang="et-EE" sz="2600" b="1" dirty="0"/>
              <a:t> planeerimisega </a:t>
            </a:r>
            <a:r>
              <a:rPr lang="en-GB" sz="2600" b="1" dirty="0" err="1"/>
              <a:t>neid</a:t>
            </a:r>
            <a:r>
              <a:rPr lang="en-GB" sz="2600" b="1" dirty="0"/>
              <a:t> </a:t>
            </a:r>
            <a:r>
              <a:rPr lang="en-GB" sz="2600" b="1" dirty="0" err="1"/>
              <a:t>faktoreid</a:t>
            </a:r>
            <a:r>
              <a:rPr lang="en-GB" sz="2600" b="1" dirty="0"/>
              <a:t> </a:t>
            </a:r>
            <a:r>
              <a:rPr lang="et-EE" sz="2600" b="1" dirty="0"/>
              <a:t>mõjutada </a:t>
            </a:r>
            <a:r>
              <a:rPr lang="et-EE" sz="2600" dirty="0"/>
              <a:t>(</a:t>
            </a:r>
            <a:r>
              <a:rPr lang="et-EE" sz="2600" dirty="0" err="1"/>
              <a:t>Zuidema</a:t>
            </a:r>
            <a:r>
              <a:rPr lang="et-EE" sz="2600" dirty="0"/>
              <a:t> &amp; de </a:t>
            </a:r>
            <a:r>
              <a:rPr lang="et-EE" sz="2600" dirty="0" err="1"/>
              <a:t>Boer</a:t>
            </a:r>
            <a:r>
              <a:rPr lang="et-EE" sz="2600" dirty="0"/>
              <a:t> 2017) ning </a:t>
            </a:r>
            <a:r>
              <a:rPr lang="en-GB" sz="2600" dirty="0" err="1"/>
              <a:t>seeläbi</a:t>
            </a:r>
            <a:r>
              <a:rPr lang="en-GB" sz="2600" dirty="0"/>
              <a:t> </a:t>
            </a:r>
            <a:r>
              <a:rPr lang="et-EE" sz="2600" dirty="0"/>
              <a:t>luua kvaliteetsemat elukeskkonda </a:t>
            </a:r>
            <a:r>
              <a:rPr lang="et-EE" sz="2600" dirty="0" smtClean="0"/>
              <a:t>erineva staatuse </a:t>
            </a:r>
            <a:r>
              <a:rPr lang="et-EE" sz="2600" dirty="0"/>
              <a:t>ja võimalustega inimestele</a:t>
            </a:r>
            <a:r>
              <a:rPr lang="et-EE" sz="2600" dirty="0" smtClean="0"/>
              <a:t>.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14224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UURIMUSTÖÖ MEETODID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175658"/>
            <a:ext cx="10784595" cy="5075329"/>
          </a:xfrm>
          <a:ln w="6350">
            <a:noFill/>
          </a:ln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/>
              <a:t>K</a:t>
            </a:r>
            <a:r>
              <a:rPr lang="et-EE" dirty="0" err="1" smtClean="0"/>
              <a:t>valitatiiv</a:t>
            </a:r>
            <a:r>
              <a:rPr lang="en-GB" dirty="0" smtClean="0"/>
              <a:t>ne</a:t>
            </a:r>
            <a:r>
              <a:rPr lang="et-EE" dirty="0" smtClean="0"/>
              <a:t> meetod</a:t>
            </a:r>
            <a:r>
              <a:rPr lang="en-GB" dirty="0" smtClean="0"/>
              <a:t> – </a:t>
            </a:r>
            <a:r>
              <a:rPr lang="et-EE" dirty="0" smtClean="0"/>
              <a:t>poolstruktureeritud intervjuud</a:t>
            </a:r>
            <a:r>
              <a:rPr lang="en-GB" dirty="0"/>
              <a:t>.</a:t>
            </a: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Valim</a:t>
            </a:r>
            <a:r>
              <a:rPr lang="en-GB" dirty="0" smtClean="0"/>
              <a:t> </a:t>
            </a:r>
            <a:r>
              <a:rPr lang="en-GB" dirty="0" err="1" smtClean="0"/>
              <a:t>moodustati</a:t>
            </a:r>
            <a:r>
              <a:rPr lang="en-GB" dirty="0" smtClean="0"/>
              <a:t> </a:t>
            </a:r>
            <a:r>
              <a:rPr lang="en-GB" dirty="0" err="1" smtClean="0"/>
              <a:t>lumepallimeetodil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t-EE" dirty="0" smtClean="0"/>
              <a:t>isik</a:t>
            </a:r>
            <a:r>
              <a:rPr lang="en-GB" dirty="0" err="1" smtClean="0"/>
              <a:t>ud</a:t>
            </a:r>
            <a:r>
              <a:rPr lang="et-EE" dirty="0" smtClean="0"/>
              <a:t> pidi</a:t>
            </a:r>
            <a:r>
              <a:rPr lang="en-GB" dirty="0" smtClean="0"/>
              <a:t>d</a:t>
            </a:r>
            <a:r>
              <a:rPr lang="et-EE" dirty="0" smtClean="0"/>
              <a:t> </a:t>
            </a:r>
            <a:r>
              <a:rPr lang="en-GB" dirty="0" err="1" smtClean="0"/>
              <a:t>vastama</a:t>
            </a:r>
            <a:r>
              <a:rPr lang="en-GB" dirty="0" smtClean="0"/>
              <a:t> </a:t>
            </a:r>
            <a:r>
              <a:rPr lang="en-GB" dirty="0" err="1" smtClean="0"/>
              <a:t>kindlatele</a:t>
            </a:r>
            <a:r>
              <a:rPr lang="en-GB" dirty="0" smtClean="0"/>
              <a:t> </a:t>
            </a:r>
            <a:r>
              <a:rPr lang="en-GB" dirty="0" err="1" smtClean="0"/>
              <a:t>kriteeriumitele</a:t>
            </a:r>
            <a:r>
              <a:rPr lang="en-GB" dirty="0" smtClean="0"/>
              <a:t>: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GB" dirty="0"/>
              <a:t>	</a:t>
            </a:r>
            <a:r>
              <a:rPr lang="en-GB" dirty="0" smtClean="0"/>
              <a:t>- </a:t>
            </a:r>
            <a:r>
              <a:rPr lang="et-EE" dirty="0" smtClean="0"/>
              <a:t>olema liikumispuudega</a:t>
            </a:r>
            <a:r>
              <a:rPr lang="en-GB" dirty="0" smtClean="0"/>
              <a:t>;</a:t>
            </a:r>
            <a:r>
              <a:rPr lang="et-EE" dirty="0" smtClean="0"/>
              <a:t> </a:t>
            </a:r>
            <a:endParaRPr lang="en-GB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en-GB" dirty="0" smtClean="0"/>
              <a:t>	- </a:t>
            </a:r>
            <a:r>
              <a:rPr lang="et-EE" dirty="0" smtClean="0"/>
              <a:t>võimeline </a:t>
            </a:r>
            <a:r>
              <a:rPr lang="et-EE" dirty="0"/>
              <a:t>iseseisvalt avalikku ruumi kasutama. </a:t>
            </a: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Valimisse</a:t>
            </a:r>
            <a:r>
              <a:rPr lang="en-GB" dirty="0" smtClean="0"/>
              <a:t> </a:t>
            </a:r>
            <a:r>
              <a:rPr lang="en-GB" dirty="0" err="1" smtClean="0"/>
              <a:t>kuulus</a:t>
            </a:r>
            <a:r>
              <a:rPr lang="en-GB" dirty="0" smtClean="0"/>
              <a:t> 6 </a:t>
            </a:r>
            <a:r>
              <a:rPr lang="en-GB" dirty="0" err="1" smtClean="0"/>
              <a:t>ratastoolikasutajat</a:t>
            </a:r>
            <a:r>
              <a:rPr lang="en-GB" dirty="0" smtClean="0"/>
              <a:t>: 4 </a:t>
            </a:r>
            <a:r>
              <a:rPr lang="en-GB" dirty="0" err="1" smtClean="0"/>
              <a:t>Tallinnast</a:t>
            </a:r>
            <a:r>
              <a:rPr lang="en-GB" dirty="0"/>
              <a:t>,</a:t>
            </a:r>
            <a:r>
              <a:rPr lang="en-GB" dirty="0" smtClean="0"/>
              <a:t> 1 </a:t>
            </a:r>
            <a:r>
              <a:rPr lang="en-GB" dirty="0" err="1" smtClean="0"/>
              <a:t>Haapsalu</a:t>
            </a:r>
            <a:r>
              <a:rPr lang="en-GB" dirty="0" smtClean="0"/>
              <a:t> </a:t>
            </a:r>
            <a:r>
              <a:rPr lang="en-GB" dirty="0" err="1" smtClean="0"/>
              <a:t>linnast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1 </a:t>
            </a:r>
            <a:r>
              <a:rPr lang="en-GB" dirty="0" err="1" smtClean="0"/>
              <a:t>Haapsalu</a:t>
            </a:r>
            <a:r>
              <a:rPr lang="en-GB" dirty="0" smtClean="0"/>
              <a:t> </a:t>
            </a:r>
            <a:r>
              <a:rPr lang="en-GB" dirty="0" err="1" smtClean="0"/>
              <a:t>linna</a:t>
            </a:r>
            <a:r>
              <a:rPr lang="en-GB" dirty="0" smtClean="0"/>
              <a:t> </a:t>
            </a:r>
            <a:r>
              <a:rPr lang="en-GB" dirty="0" err="1" smtClean="0"/>
              <a:t>lähistelt</a:t>
            </a:r>
            <a:r>
              <a:rPr lang="en-GB" dirty="0" smtClean="0"/>
              <a:t>.</a:t>
            </a:r>
          </a:p>
          <a:p>
            <a:pPr marL="0" indent="0">
              <a:buClr>
                <a:srgbClr val="C00000"/>
              </a:buClr>
              <a:buNone/>
            </a:pP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t-EE" dirty="0" smtClean="0"/>
              <a:t>Lisaks </a:t>
            </a:r>
            <a:r>
              <a:rPr lang="et-EE" dirty="0"/>
              <a:t>teostati </a:t>
            </a:r>
            <a:r>
              <a:rPr lang="et-EE" dirty="0" smtClean="0"/>
              <a:t>kaks</a:t>
            </a:r>
            <a:r>
              <a:rPr lang="en-GB" dirty="0" smtClean="0"/>
              <a:t> </a:t>
            </a:r>
            <a:r>
              <a:rPr lang="en-GB" dirty="0" err="1" smtClean="0"/>
              <a:t>poolstruktureeritud</a:t>
            </a:r>
            <a:r>
              <a:rPr lang="en-GB" dirty="0" smtClean="0"/>
              <a:t> </a:t>
            </a:r>
            <a:r>
              <a:rPr lang="et-EE" dirty="0"/>
              <a:t>ekspertintervjuud arhitektidega</a:t>
            </a:r>
            <a:r>
              <a:rPr lang="en-GB" dirty="0"/>
              <a:t>,</a:t>
            </a:r>
            <a:r>
              <a:rPr lang="et-EE" dirty="0"/>
              <a:t> </a:t>
            </a:r>
            <a:r>
              <a:rPr lang="et-EE" dirty="0" smtClean="0"/>
              <a:t>kui </a:t>
            </a:r>
            <a:r>
              <a:rPr lang="en-GB" dirty="0" err="1" smtClean="0"/>
              <a:t>avaliku</a:t>
            </a:r>
            <a:r>
              <a:rPr lang="en-GB" dirty="0" smtClean="0"/>
              <a:t> </a:t>
            </a:r>
            <a:r>
              <a:rPr lang="en-GB" dirty="0" err="1"/>
              <a:t>ruumi</a:t>
            </a:r>
            <a:r>
              <a:rPr lang="en-GB" dirty="0"/>
              <a:t> </a:t>
            </a:r>
            <a:r>
              <a:rPr lang="en-GB" dirty="0" err="1"/>
              <a:t>loomisega</a:t>
            </a:r>
            <a:r>
              <a:rPr lang="en-GB" dirty="0"/>
              <a:t> </a:t>
            </a:r>
            <a:r>
              <a:rPr lang="en-GB" dirty="0" err="1"/>
              <a:t>seotud</a:t>
            </a:r>
            <a:r>
              <a:rPr lang="en-GB" dirty="0"/>
              <a:t> </a:t>
            </a:r>
            <a:r>
              <a:rPr lang="en-GB" dirty="0" err="1" smtClean="0"/>
              <a:t>ühe</a:t>
            </a:r>
            <a:r>
              <a:rPr lang="en-GB" dirty="0" smtClean="0"/>
              <a:t> </a:t>
            </a:r>
            <a:r>
              <a:rPr lang="en-GB" dirty="0" err="1" smtClean="0"/>
              <a:t>osapoolega</a:t>
            </a:r>
            <a:r>
              <a:rPr lang="en-GB" dirty="0" smtClean="0"/>
              <a:t>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GB" dirty="0" smtClean="0"/>
              <a:t>	- ü</a:t>
            </a:r>
            <a:r>
              <a:rPr lang="et-EE" dirty="0" err="1" smtClean="0"/>
              <a:t>ks</a:t>
            </a:r>
            <a:r>
              <a:rPr lang="et-EE" dirty="0" smtClean="0"/>
              <a:t> </a:t>
            </a:r>
            <a:r>
              <a:rPr lang="et-EE" dirty="0"/>
              <a:t>arhitekt </a:t>
            </a:r>
            <a:r>
              <a:rPr lang="en-GB" dirty="0" err="1"/>
              <a:t>tegutses</a:t>
            </a:r>
            <a:r>
              <a:rPr lang="et-EE" dirty="0"/>
              <a:t> </a:t>
            </a:r>
            <a:r>
              <a:rPr lang="en-GB" dirty="0" err="1"/>
              <a:t>Haapsalus</a:t>
            </a:r>
            <a:r>
              <a:rPr lang="et-EE" dirty="0"/>
              <a:t>, teine peamiselt </a:t>
            </a:r>
            <a:r>
              <a:rPr lang="et-EE" dirty="0" smtClean="0"/>
              <a:t>Tallinnas</a:t>
            </a:r>
            <a:r>
              <a:rPr lang="en-GB" dirty="0" smtClean="0"/>
              <a:t>;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GB" dirty="0" smtClean="0"/>
              <a:t>	- </a:t>
            </a:r>
            <a:r>
              <a:rPr lang="en-GB" dirty="0" err="1" smtClean="0"/>
              <a:t>üks</a:t>
            </a:r>
            <a:r>
              <a:rPr lang="en-GB" dirty="0" smtClean="0"/>
              <a:t> </a:t>
            </a:r>
            <a:r>
              <a:rPr lang="en-GB" dirty="0" err="1"/>
              <a:t>töötas</a:t>
            </a:r>
            <a:r>
              <a:rPr lang="en-GB" dirty="0"/>
              <a:t> </a:t>
            </a:r>
            <a:r>
              <a:rPr lang="en-GB" dirty="0" err="1"/>
              <a:t>KOVis</a:t>
            </a:r>
            <a:r>
              <a:rPr lang="en-GB" dirty="0"/>
              <a:t>, </a:t>
            </a:r>
            <a:r>
              <a:rPr lang="en-GB" dirty="0" err="1"/>
              <a:t>teine</a:t>
            </a:r>
            <a:r>
              <a:rPr lang="en-GB" dirty="0"/>
              <a:t> </a:t>
            </a:r>
            <a:r>
              <a:rPr lang="en-GB" dirty="0" err="1"/>
              <a:t>erasektoris</a:t>
            </a:r>
            <a:r>
              <a:rPr lang="en-GB" dirty="0"/>
              <a:t>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19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1"/>
          <p:cNvSpPr txBox="1">
            <a:spLocks/>
          </p:cNvSpPr>
          <p:nvPr/>
        </p:nvSpPr>
        <p:spPr>
          <a:xfrm>
            <a:off x="838200" y="260619"/>
            <a:ext cx="10515600" cy="589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TULEMUSED JA JÄRELDUSED</a:t>
            </a:r>
            <a:endParaRPr lang="et-EE" sz="3200" b="1" dirty="0">
              <a:solidFill>
                <a:srgbClr val="C0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5248366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Juurdepääsude</a:t>
            </a:r>
            <a:r>
              <a:rPr lang="en-GB" sz="2400" dirty="0" smtClean="0"/>
              <a:t> </a:t>
            </a:r>
            <a:r>
              <a:rPr lang="en-GB" sz="2400" dirty="0" err="1" smtClean="0"/>
              <a:t>puudumine</a:t>
            </a:r>
            <a:r>
              <a:rPr lang="en-GB" sz="2400" dirty="0" smtClean="0"/>
              <a:t> </a:t>
            </a:r>
            <a:r>
              <a:rPr lang="en-GB" sz="2400" dirty="0" err="1" smtClean="0"/>
              <a:t>avalikele</a:t>
            </a:r>
            <a:r>
              <a:rPr lang="en-GB" sz="2400" dirty="0" smtClean="0"/>
              <a:t> </a:t>
            </a:r>
            <a:r>
              <a:rPr lang="en-GB" sz="2400" dirty="0" err="1" smtClean="0"/>
              <a:t>hoonetele</a:t>
            </a:r>
            <a:r>
              <a:rPr lang="en-GB" sz="2400" dirty="0" smtClean="0"/>
              <a:t> </a:t>
            </a:r>
            <a:r>
              <a:rPr lang="en-GB" sz="2400" dirty="0" err="1" smtClean="0"/>
              <a:t>ja</a:t>
            </a:r>
            <a:r>
              <a:rPr lang="en-GB" sz="2400" dirty="0" smtClean="0"/>
              <a:t> </a:t>
            </a:r>
            <a:r>
              <a:rPr lang="en-GB" sz="2400" dirty="0" err="1" smtClean="0"/>
              <a:t>ruumidele</a:t>
            </a:r>
            <a:r>
              <a:rPr lang="en-GB" sz="2400" dirty="0" smtClean="0"/>
              <a:t> </a:t>
            </a:r>
            <a:r>
              <a:rPr lang="en-GB" sz="2400" dirty="0" err="1" smtClean="0"/>
              <a:t>ning</a:t>
            </a:r>
            <a:r>
              <a:rPr lang="en-GB" sz="2400" dirty="0" smtClean="0"/>
              <a:t> </a:t>
            </a:r>
            <a:r>
              <a:rPr lang="en-GB" sz="2400" dirty="0" err="1" smtClean="0"/>
              <a:t>teenustele</a:t>
            </a:r>
            <a:endParaRPr lang="en-GB" sz="2400" dirty="0"/>
          </a:p>
          <a:p>
            <a:pPr marL="0" indent="0">
              <a:buClr>
                <a:srgbClr val="C00000"/>
              </a:buClr>
              <a:buNone/>
            </a:pPr>
            <a:endParaRPr lang="en-GB" sz="14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400" dirty="0" err="1" smtClean="0"/>
              <a:t>Kõnniteede</a:t>
            </a:r>
            <a:r>
              <a:rPr lang="en-GB" sz="2400" dirty="0" smtClean="0"/>
              <a:t> </a:t>
            </a:r>
            <a:r>
              <a:rPr lang="en-GB" sz="2400" dirty="0" err="1" smtClean="0"/>
              <a:t>kõrged</a:t>
            </a:r>
            <a:r>
              <a:rPr lang="en-GB" sz="2400" dirty="0" smtClean="0"/>
              <a:t> </a:t>
            </a:r>
            <a:r>
              <a:rPr lang="en-GB" sz="2400" dirty="0" err="1" smtClean="0"/>
              <a:t>äärekivid</a:t>
            </a:r>
            <a:r>
              <a:rPr lang="en-GB" sz="2400" dirty="0" smtClean="0"/>
              <a:t>, </a:t>
            </a:r>
            <a:r>
              <a:rPr lang="en-GB" sz="2400" dirty="0" err="1" smtClean="0"/>
              <a:t>mis</a:t>
            </a:r>
            <a:r>
              <a:rPr lang="en-GB" sz="2400" dirty="0" smtClean="0"/>
              <a:t> </a:t>
            </a:r>
            <a:r>
              <a:rPr lang="en-GB" sz="2400" dirty="0" err="1" smtClean="0"/>
              <a:t>takistavad</a:t>
            </a:r>
            <a:r>
              <a:rPr lang="en-GB" sz="2400" dirty="0" smtClean="0"/>
              <a:t> </a:t>
            </a:r>
            <a:r>
              <a:rPr lang="en-GB" sz="2400" dirty="0" err="1" smtClean="0"/>
              <a:t>sujuvat</a:t>
            </a:r>
            <a:r>
              <a:rPr lang="en-GB" sz="2400" dirty="0" smtClean="0"/>
              <a:t> </a:t>
            </a:r>
            <a:r>
              <a:rPr lang="en-GB" sz="2400" dirty="0" err="1" smtClean="0"/>
              <a:t>liikumist</a:t>
            </a:r>
            <a:r>
              <a:rPr lang="en-GB" sz="2400" dirty="0" smtClean="0"/>
              <a:t> </a:t>
            </a:r>
            <a:r>
              <a:rPr lang="en-GB" sz="2400" dirty="0" err="1" smtClean="0"/>
              <a:t>või</a:t>
            </a:r>
            <a:r>
              <a:rPr lang="en-GB" sz="2400" dirty="0" smtClean="0"/>
              <a:t> </a:t>
            </a:r>
            <a:r>
              <a:rPr lang="en-GB" sz="2400" dirty="0" err="1" smtClean="0"/>
              <a:t>asuvad</a:t>
            </a:r>
            <a:r>
              <a:rPr lang="en-GB" sz="2400" dirty="0" smtClean="0"/>
              <a:t> </a:t>
            </a:r>
            <a:r>
              <a:rPr lang="en-GB" sz="2400" dirty="0" err="1" smtClean="0"/>
              <a:t>ebaloogilistes</a:t>
            </a:r>
            <a:r>
              <a:rPr lang="en-GB" sz="2400" dirty="0" smtClean="0"/>
              <a:t> </a:t>
            </a:r>
            <a:r>
              <a:rPr lang="en-GB" sz="2400" dirty="0" err="1" smtClean="0"/>
              <a:t>kohtades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i="1" dirty="0"/>
              <a:t> </a:t>
            </a:r>
            <a:r>
              <a:rPr lang="en-GB" sz="1600" i="1" dirty="0" smtClean="0"/>
              <a:t>       </a:t>
            </a:r>
          </a:p>
          <a:p>
            <a:pPr marL="0" indent="0">
              <a:buNone/>
            </a:pPr>
            <a:endParaRPr lang="en-GB" sz="1600" i="1" dirty="0"/>
          </a:p>
          <a:p>
            <a:pPr marL="0" indent="0">
              <a:buNone/>
            </a:pPr>
            <a:r>
              <a:rPr lang="en-GB" sz="1600" i="1" dirty="0"/>
              <a:t> </a:t>
            </a:r>
            <a:r>
              <a:rPr lang="en-GB" sz="1600" i="1" dirty="0" smtClean="0"/>
              <a:t>      </a:t>
            </a:r>
            <a:r>
              <a:rPr lang="en-GB" sz="1600" i="1" dirty="0" err="1" smtClean="0"/>
              <a:t>Joonis</a:t>
            </a:r>
            <a:r>
              <a:rPr lang="en-GB" sz="1600" i="1" dirty="0" smtClean="0"/>
              <a:t> 1. </a:t>
            </a:r>
            <a:r>
              <a:rPr lang="en-GB" sz="1600" i="1" dirty="0" err="1" smtClean="0"/>
              <a:t>ja</a:t>
            </a:r>
            <a:r>
              <a:rPr lang="en-GB" sz="1600" i="1" dirty="0" smtClean="0"/>
              <a:t> 2. </a:t>
            </a:r>
            <a:r>
              <a:rPr lang="en-GB" sz="1600" i="1" dirty="0" err="1" smtClean="0"/>
              <a:t>Kõnniteede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äärekivid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invaparkimiskoha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ja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ülekäiguraja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ees</a:t>
            </a:r>
            <a:endParaRPr lang="et-EE" sz="1600" i="1" dirty="0" smtClean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6" y="2770909"/>
            <a:ext cx="5115517" cy="3233284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0" y="2718133"/>
            <a:ext cx="4649954" cy="3286060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sp>
        <p:nvSpPr>
          <p:cNvPr id="5" name="Ristkülik 4"/>
          <p:cNvSpPr/>
          <p:nvPr/>
        </p:nvSpPr>
        <p:spPr>
          <a:xfrm>
            <a:off x="6774588" y="5656693"/>
            <a:ext cx="2411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b="1" dirty="0">
                <a:solidFill>
                  <a:schemeClr val="bg1"/>
                </a:solidFill>
                <a:ea typeface="Calibri" panose="020F0502020204030204" pitchFamily="34" charset="0"/>
              </a:rPr>
              <a:t>Google </a:t>
            </a:r>
            <a:r>
              <a:rPr lang="et-EE" sz="14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Maps</a:t>
            </a:r>
            <a:r>
              <a:rPr lang="en-GB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GB" sz="1400" b="1" dirty="0" err="1">
                <a:solidFill>
                  <a:schemeClr val="bg1"/>
                </a:solidFill>
                <a:ea typeface="Calibri" panose="020F0502020204030204" pitchFamily="34" charset="0"/>
              </a:rPr>
              <a:t>S</a:t>
            </a:r>
            <a:r>
              <a:rPr lang="en-GB" sz="1400" b="1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treetview</a:t>
            </a:r>
            <a:r>
              <a:rPr lang="et-EE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t-EE" sz="1400" b="1" dirty="0">
                <a:solidFill>
                  <a:schemeClr val="bg1"/>
                </a:solidFill>
                <a:ea typeface="Calibri" panose="020F0502020204030204" pitchFamily="34" charset="0"/>
              </a:rPr>
              <a:t>2014</a:t>
            </a:r>
            <a:endParaRPr lang="et-EE" sz="1400" b="1" dirty="0">
              <a:solidFill>
                <a:schemeClr val="bg1"/>
              </a:solidFill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4529627" y="5656693"/>
            <a:ext cx="1386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ea typeface="Calibri" panose="020F0502020204030204" pitchFamily="34" charset="0"/>
              </a:rPr>
              <a:t>Autori</a:t>
            </a:r>
            <a:r>
              <a:rPr lang="en-GB" sz="1400" dirty="0" smtClean="0">
                <a:ea typeface="Calibri" panose="020F0502020204030204" pitchFamily="34" charset="0"/>
              </a:rPr>
              <a:t> </a:t>
            </a:r>
            <a:r>
              <a:rPr lang="en-GB" sz="1400" dirty="0" err="1" smtClean="0">
                <a:ea typeface="Calibri" panose="020F0502020204030204" pitchFamily="34" charset="0"/>
              </a:rPr>
              <a:t>foto</a:t>
            </a:r>
            <a:r>
              <a:rPr lang="en-GB" sz="1400" dirty="0" smtClean="0">
                <a:ea typeface="Calibri" panose="020F0502020204030204" pitchFamily="34" charset="0"/>
              </a:rPr>
              <a:t> 2018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7874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755073" y="1385456"/>
            <a:ext cx="10515600" cy="495776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Infrastruktuurist</a:t>
            </a:r>
            <a:r>
              <a:rPr lang="en-GB" dirty="0" smtClean="0"/>
              <a:t> </a:t>
            </a:r>
            <a:r>
              <a:rPr lang="en-GB" dirty="0" err="1" smtClean="0"/>
              <a:t>põhjustatud</a:t>
            </a:r>
            <a:r>
              <a:rPr lang="en-GB" dirty="0" smtClean="0"/>
              <a:t> </a:t>
            </a:r>
            <a:r>
              <a:rPr lang="en-GB" dirty="0" err="1" smtClean="0"/>
              <a:t>kukkumised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r>
              <a:rPr lang="en-GB" sz="1700" i="1" dirty="0" err="1" smtClean="0"/>
              <a:t>Joonis</a:t>
            </a:r>
            <a:r>
              <a:rPr lang="en-GB" sz="1700" i="1" dirty="0" smtClean="0"/>
              <a:t> 3. </a:t>
            </a:r>
            <a:r>
              <a:rPr lang="en-GB" sz="1700" i="1" dirty="0" err="1"/>
              <a:t>ja</a:t>
            </a:r>
            <a:r>
              <a:rPr lang="en-GB" sz="1700" i="1" dirty="0"/>
              <a:t> </a:t>
            </a:r>
            <a:r>
              <a:rPr lang="en-GB" sz="1700" i="1" dirty="0" smtClean="0"/>
              <a:t>4. </a:t>
            </a:r>
            <a:r>
              <a:rPr lang="en-GB" sz="1700" i="1" dirty="0" err="1" smtClean="0"/>
              <a:t>Katmata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ja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kaetud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vihmaveerennid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Haapsalu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linna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peatänaval</a:t>
            </a:r>
            <a:r>
              <a:rPr lang="en-GB" sz="1700" i="1" dirty="0" smtClean="0"/>
              <a:t> (</a:t>
            </a:r>
            <a:r>
              <a:rPr lang="en-GB" sz="1700" i="1" dirty="0" err="1" smtClean="0"/>
              <a:t>Autori</a:t>
            </a:r>
            <a:r>
              <a:rPr lang="en-GB" sz="1700" i="1" dirty="0" smtClean="0"/>
              <a:t> </a:t>
            </a:r>
            <a:r>
              <a:rPr lang="en-GB" sz="1700" i="1" dirty="0" err="1" smtClean="0"/>
              <a:t>fotod</a:t>
            </a:r>
            <a:r>
              <a:rPr lang="en-GB" sz="1700" i="1" dirty="0"/>
              <a:t> </a:t>
            </a:r>
            <a:r>
              <a:rPr lang="en-GB" sz="1700" i="1" dirty="0" smtClean="0"/>
              <a:t>2018)</a:t>
            </a:r>
            <a:endParaRPr lang="et-EE" sz="1700" i="1" dirty="0"/>
          </a:p>
          <a:p>
            <a:pPr marL="0" indent="0">
              <a:buNone/>
            </a:pPr>
            <a:endParaRPr lang="en-GB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Teekonna</a:t>
            </a:r>
            <a:r>
              <a:rPr lang="en-GB" dirty="0" smtClean="0"/>
              <a:t> </a:t>
            </a:r>
            <a:r>
              <a:rPr lang="en-GB" dirty="0" err="1" smtClean="0"/>
              <a:t>planeerimine</a:t>
            </a:r>
            <a:r>
              <a:rPr lang="en-GB" dirty="0" smtClean="0"/>
              <a:t> </a:t>
            </a:r>
            <a:r>
              <a:rPr lang="en-GB" dirty="0" err="1" smtClean="0"/>
              <a:t>vältimaks</a:t>
            </a:r>
            <a:r>
              <a:rPr lang="en-GB" dirty="0" smtClean="0"/>
              <a:t> </a:t>
            </a:r>
            <a:r>
              <a:rPr lang="en-GB" dirty="0" err="1" smtClean="0"/>
              <a:t>kõrvalabi</a:t>
            </a:r>
            <a:r>
              <a:rPr lang="en-GB" dirty="0" smtClean="0"/>
              <a:t> </a:t>
            </a:r>
            <a:r>
              <a:rPr lang="en-GB" dirty="0" err="1" smtClean="0"/>
              <a:t>kasutamise</a:t>
            </a:r>
            <a:r>
              <a:rPr lang="en-GB" dirty="0" smtClean="0"/>
              <a:t> </a:t>
            </a:r>
            <a:r>
              <a:rPr lang="en-GB" dirty="0" err="1" smtClean="0"/>
              <a:t>vajadust</a:t>
            </a:r>
            <a:endParaRPr lang="en-GB" dirty="0" smtClean="0"/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err="1" smtClean="0"/>
              <a:t>Sõltuvus</a:t>
            </a:r>
            <a:r>
              <a:rPr lang="en-GB" dirty="0" smtClean="0"/>
              <a:t>: </a:t>
            </a:r>
            <a:r>
              <a:rPr lang="en-GB" dirty="0" err="1" smtClean="0"/>
              <a:t>lähedastest</a:t>
            </a:r>
            <a:r>
              <a:rPr lang="en-GB" dirty="0" smtClean="0"/>
              <a:t>, </a:t>
            </a:r>
            <a:r>
              <a:rPr lang="en-GB" dirty="0" err="1" smtClean="0"/>
              <a:t>kliimast</a:t>
            </a:r>
            <a:r>
              <a:rPr lang="en-GB" dirty="0" smtClean="0"/>
              <a:t>, </a:t>
            </a:r>
            <a:r>
              <a:rPr lang="en-GB" dirty="0" err="1" smtClean="0"/>
              <a:t>transpordist</a:t>
            </a:r>
            <a:endParaRPr lang="et-EE" dirty="0"/>
          </a:p>
        </p:txBody>
      </p:sp>
      <p:sp>
        <p:nvSpPr>
          <p:cNvPr id="4" name="Pealkiri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TULEMUSED </a:t>
            </a:r>
            <a:r>
              <a:rPr lang="en-GB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JA JÄRELDUSED</a:t>
            </a:r>
            <a:endParaRPr lang="et-EE" sz="3600" b="1" dirty="0">
              <a:solidFill>
                <a:srgbClr val="C00000"/>
              </a:solidFill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lum brigh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1" y="1760828"/>
            <a:ext cx="4722091" cy="2275464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36" y="1760828"/>
            <a:ext cx="4236973" cy="23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650875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TULEMUSED </a:t>
            </a:r>
            <a:r>
              <a:rPr lang="en-GB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JA JÄRELDUSED</a:t>
            </a:r>
            <a:endParaRPr lang="et-EE" sz="3200" b="1" dirty="0">
              <a:solidFill>
                <a:srgbClr val="C0000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123934"/>
            <a:ext cx="10515600" cy="1794758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err="1"/>
              <a:t>Soov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saada</a:t>
            </a:r>
            <a:r>
              <a:rPr lang="en-GB" dirty="0"/>
              <a:t> </a:t>
            </a:r>
            <a:r>
              <a:rPr lang="en-GB" dirty="0" err="1"/>
              <a:t>sotsiaalsetest</a:t>
            </a:r>
            <a:r>
              <a:rPr lang="en-GB" dirty="0"/>
              <a:t> </a:t>
            </a:r>
            <a:r>
              <a:rPr lang="en-GB" dirty="0" err="1"/>
              <a:t>kogemustest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ühiskondlikest</a:t>
            </a:r>
            <a:r>
              <a:rPr lang="en-GB" dirty="0"/>
              <a:t> </a:t>
            </a:r>
            <a:r>
              <a:rPr lang="en-GB" dirty="0" err="1"/>
              <a:t>tegevustest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	</a:t>
            </a:r>
            <a:r>
              <a:rPr lang="et-EE" sz="2200" dirty="0"/>
              <a:t> </a:t>
            </a:r>
            <a:r>
              <a:rPr lang="et-EE" sz="2200" dirty="0" smtClean="0"/>
              <a:t>„</a:t>
            </a:r>
            <a:r>
              <a:rPr lang="en-GB" sz="2200" dirty="0" smtClean="0"/>
              <a:t>…</a:t>
            </a:r>
            <a:r>
              <a:rPr lang="et-EE" sz="2200" i="1" dirty="0" smtClean="0"/>
              <a:t>kui </a:t>
            </a:r>
            <a:r>
              <a:rPr lang="et-EE" sz="2200" i="1" dirty="0"/>
              <a:t>väga tahta, saab minna pea kõikidesse kohtadesse</a:t>
            </a:r>
            <a:r>
              <a:rPr lang="et-EE" sz="2200" dirty="0"/>
              <a:t>“</a:t>
            </a:r>
            <a:endParaRPr lang="en-GB" sz="2200" dirty="0"/>
          </a:p>
          <a:p>
            <a:pPr marL="0" indent="0" algn="ctr">
              <a:buNone/>
            </a:pPr>
            <a:r>
              <a:rPr lang="en-GB" sz="2200" dirty="0"/>
              <a:t>	</a:t>
            </a:r>
            <a:r>
              <a:rPr lang="et-EE" sz="2200" dirty="0" smtClean="0"/>
              <a:t>„</a:t>
            </a:r>
            <a:r>
              <a:rPr lang="en-GB" sz="2200" dirty="0" smtClean="0"/>
              <a:t>…</a:t>
            </a:r>
            <a:r>
              <a:rPr lang="et-EE" sz="2200" i="1" dirty="0" smtClean="0"/>
              <a:t>kes </a:t>
            </a:r>
            <a:r>
              <a:rPr lang="et-EE" sz="2200" i="1" dirty="0"/>
              <a:t>soovib rohkemat, kes vähemat</a:t>
            </a:r>
            <a:r>
              <a:rPr lang="et-EE" sz="2200" dirty="0" smtClean="0"/>
              <a:t>“</a:t>
            </a:r>
            <a:endParaRPr lang="en-GB" sz="220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“</a:t>
            </a:r>
            <a:r>
              <a:rPr lang="en-GB" dirty="0" err="1" smtClean="0"/>
              <a:t>Mittekäimiskohad</a:t>
            </a:r>
            <a:r>
              <a:rPr lang="en-GB" dirty="0" smtClean="0"/>
              <a:t>”, </a:t>
            </a:r>
            <a:r>
              <a:rPr lang="en-GB" dirty="0" err="1"/>
              <a:t>mida</a:t>
            </a:r>
            <a:r>
              <a:rPr lang="en-GB" dirty="0"/>
              <a:t> </a:t>
            </a:r>
            <a:r>
              <a:rPr lang="en-GB" dirty="0" err="1" smtClean="0"/>
              <a:t>välditakse</a:t>
            </a:r>
            <a:r>
              <a:rPr lang="en-GB" dirty="0" smtClean="0"/>
              <a:t>, </a:t>
            </a:r>
            <a:r>
              <a:rPr lang="en-GB" dirty="0" err="1"/>
              <a:t>kas</a:t>
            </a:r>
            <a:r>
              <a:rPr lang="en-GB" dirty="0"/>
              <a:t> </a:t>
            </a:r>
            <a:r>
              <a:rPr lang="en-GB" dirty="0" err="1"/>
              <a:t>korduvate</a:t>
            </a:r>
            <a:r>
              <a:rPr lang="en-GB" dirty="0"/>
              <a:t> </a:t>
            </a:r>
            <a:r>
              <a:rPr lang="en-GB" dirty="0" err="1"/>
              <a:t>kogetud</a:t>
            </a:r>
            <a:r>
              <a:rPr lang="en-GB" dirty="0"/>
              <a:t> </a:t>
            </a:r>
            <a:r>
              <a:rPr lang="en-GB" dirty="0" err="1"/>
              <a:t>negatiivsete</a:t>
            </a:r>
            <a:r>
              <a:rPr lang="en-GB" dirty="0"/>
              <a:t> </a:t>
            </a:r>
            <a:r>
              <a:rPr lang="en-GB" dirty="0" err="1"/>
              <a:t>kogemuste</a:t>
            </a:r>
            <a:r>
              <a:rPr lang="en-GB" dirty="0"/>
              <a:t> </a:t>
            </a:r>
            <a:r>
              <a:rPr lang="en-GB" dirty="0" err="1"/>
              <a:t>tõttu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füüsiliste</a:t>
            </a:r>
            <a:r>
              <a:rPr lang="en-GB" dirty="0"/>
              <a:t> </a:t>
            </a:r>
            <a:r>
              <a:rPr lang="en-GB" dirty="0" err="1"/>
              <a:t>keskkonnategurite</a:t>
            </a:r>
            <a:r>
              <a:rPr lang="en-GB" dirty="0"/>
              <a:t> </a:t>
            </a:r>
            <a:r>
              <a:rPr lang="en-GB" dirty="0" err="1" smtClean="0"/>
              <a:t>tõttu</a:t>
            </a:r>
            <a:r>
              <a:rPr lang="en-GB" dirty="0" smtClean="0"/>
              <a:t>.</a:t>
            </a:r>
          </a:p>
        </p:txBody>
      </p:sp>
      <p:pic>
        <p:nvPicPr>
          <p:cNvPr id="4" name="Pilt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3" y="2773218"/>
            <a:ext cx="5070763" cy="3156527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</p:spPr>
      </p:pic>
      <p:sp>
        <p:nvSpPr>
          <p:cNvPr id="5" name="Sisu kohatäide 2"/>
          <p:cNvSpPr txBox="1">
            <a:spLocks/>
          </p:cNvSpPr>
          <p:nvPr/>
        </p:nvSpPr>
        <p:spPr>
          <a:xfrm>
            <a:off x="838200" y="3897745"/>
            <a:ext cx="5257800" cy="203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 err="1" smtClean="0"/>
              <a:t>Ebaloogilised</a:t>
            </a:r>
            <a:r>
              <a:rPr lang="en-GB" sz="3200" dirty="0" smtClean="0"/>
              <a:t> </a:t>
            </a:r>
            <a:r>
              <a:rPr lang="en-GB" sz="3200" dirty="0" err="1" smtClean="0"/>
              <a:t>lahendused</a:t>
            </a:r>
            <a:r>
              <a:rPr lang="en-GB" sz="3200" dirty="0" smtClean="0"/>
              <a:t>, </a:t>
            </a:r>
            <a:r>
              <a:rPr lang="en-GB" sz="3200" dirty="0" err="1" smtClean="0"/>
              <a:t>mis</a:t>
            </a:r>
            <a:r>
              <a:rPr lang="en-GB" sz="3200" dirty="0" smtClean="0"/>
              <a:t> </a:t>
            </a:r>
            <a:r>
              <a:rPr lang="en-GB" sz="3200" dirty="0" err="1" smtClean="0"/>
              <a:t>justkui</a:t>
            </a:r>
            <a:r>
              <a:rPr lang="en-GB" sz="3200" dirty="0" smtClean="0"/>
              <a:t> </a:t>
            </a:r>
            <a:r>
              <a:rPr lang="en-GB" sz="3200" dirty="0" err="1" smtClean="0"/>
              <a:t>järgivad</a:t>
            </a:r>
            <a:r>
              <a:rPr lang="en-GB" sz="3200" dirty="0" smtClean="0"/>
              <a:t> </a:t>
            </a:r>
            <a:r>
              <a:rPr lang="en-GB" sz="3200" dirty="0" err="1" smtClean="0"/>
              <a:t>nõudeid</a:t>
            </a:r>
            <a:endParaRPr lang="en-GB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dirty="0" smtClean="0"/>
              <a:t>NT</a:t>
            </a:r>
            <a:r>
              <a:rPr lang="et-EE" sz="3600" dirty="0" smtClean="0"/>
              <a:t> invatualettides WC-pottide asetus, kuid </a:t>
            </a:r>
            <a:r>
              <a:rPr lang="en-GB" sz="3600" dirty="0" smtClean="0"/>
              <a:t>…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t-EE" sz="2900" dirty="0" smtClean="0"/>
              <a:t>„</a:t>
            </a:r>
            <a:r>
              <a:rPr lang="en-GB" sz="2900" dirty="0" smtClean="0"/>
              <a:t>…</a:t>
            </a:r>
            <a:r>
              <a:rPr lang="et-EE" sz="2900" i="1" dirty="0" smtClean="0"/>
              <a:t>kas paberini ulatub ja ringi pöörata saab</a:t>
            </a:r>
            <a:r>
              <a:rPr lang="en-GB" sz="2900" i="1" dirty="0" smtClean="0"/>
              <a:t>…</a:t>
            </a:r>
            <a:r>
              <a:rPr lang="et-EE" sz="2900" i="1" dirty="0" smtClean="0"/>
              <a:t>“ </a:t>
            </a:r>
            <a:endParaRPr lang="en-GB" sz="2900" i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900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… </a:t>
            </a:r>
            <a:r>
              <a:rPr lang="et-EE" sz="3200" dirty="0" smtClean="0"/>
              <a:t>on kõige sagedasem </a:t>
            </a:r>
            <a:r>
              <a:rPr lang="et-EE" sz="3200" dirty="0" err="1" smtClean="0"/>
              <a:t>proble</a:t>
            </a:r>
            <a:r>
              <a:rPr lang="en-GB" sz="3200" dirty="0" smtClean="0"/>
              <a:t>e</a:t>
            </a:r>
            <a:r>
              <a:rPr lang="et-EE" sz="3200" dirty="0" smtClean="0"/>
              <a:t>m</a:t>
            </a:r>
            <a:r>
              <a:rPr lang="en-GB" sz="3200" dirty="0" smtClean="0"/>
              <a:t> </a:t>
            </a:r>
            <a:r>
              <a:rPr lang="et-EE" sz="3200" dirty="0" smtClean="0"/>
              <a:t>invatualettidega</a:t>
            </a:r>
            <a:r>
              <a:rPr lang="en-GB" sz="3200" dirty="0" smtClean="0"/>
              <a:t>.</a:t>
            </a:r>
          </a:p>
        </p:txBody>
      </p:sp>
      <p:sp>
        <p:nvSpPr>
          <p:cNvPr id="6" name="Ristkülik 5"/>
          <p:cNvSpPr/>
          <p:nvPr/>
        </p:nvSpPr>
        <p:spPr>
          <a:xfrm>
            <a:off x="6373089" y="5929745"/>
            <a:ext cx="5190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i="1" dirty="0"/>
              <a:t>Joonis </a:t>
            </a:r>
            <a:r>
              <a:rPr lang="en-GB" sz="1600" i="1" dirty="0" smtClean="0"/>
              <a:t>5</a:t>
            </a:r>
            <a:r>
              <a:rPr lang="et-EE" sz="1600" i="1" dirty="0" smtClean="0"/>
              <a:t>. </a:t>
            </a:r>
            <a:r>
              <a:rPr lang="et-EE" sz="1600" i="1" dirty="0"/>
              <a:t>Kahekordse kaldega kaldtee Vabaduse väljakul (Autori foto 2018)</a:t>
            </a:r>
          </a:p>
        </p:txBody>
      </p:sp>
    </p:spTree>
    <p:extLst>
      <p:ext uri="{BB962C8B-B14F-4D97-AF65-F5344CB8AC3E}">
        <p14:creationId xmlns:p14="http://schemas.microsoft.com/office/powerpoint/2010/main" val="24898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5969</TotalTime>
  <Words>804</Words>
  <Application>Microsoft Office PowerPoint</Application>
  <PresentationFormat>Laiekraan</PresentationFormat>
  <Paragraphs>111</Paragraphs>
  <Slides>13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Wingdings</vt:lpstr>
      <vt:lpstr>Office'i kujundus</vt:lpstr>
      <vt:lpstr>LIIKUMISPUUDEGA INIMESTE LIIKUMIS- VÕIMALUSED JA -VAJADUSED  AVALIKUS RUUMIS</vt:lpstr>
      <vt:lpstr>PROBLEEM</vt:lpstr>
      <vt:lpstr>EESMÄRK</vt:lpstr>
      <vt:lpstr>UURIMISKÜSIMUSED</vt:lpstr>
      <vt:lpstr>TEOREETILINE RAAMISTIK</vt:lpstr>
      <vt:lpstr>UURIMUSTÖÖ MEETODID</vt:lpstr>
      <vt:lpstr>PowerPointi esitlus</vt:lpstr>
      <vt:lpstr>TULEMUSED JA JÄRELDUSED</vt:lpstr>
      <vt:lpstr>TULEMUSED JA JÄRELDUSED</vt:lpstr>
      <vt:lpstr>TULEMUSED JA JÄRELDUSED</vt:lpstr>
      <vt:lpstr>KOKKUVÕTTE</vt:lpstr>
      <vt:lpstr>KOKKUVÕTE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Magsitritöö seminar</dc:title>
  <dc:creator>Kurimuri</dc:creator>
  <cp:lastModifiedBy>Kurimuri</cp:lastModifiedBy>
  <cp:revision>104</cp:revision>
  <cp:lastPrinted>2018-06-06T12:34:39Z</cp:lastPrinted>
  <dcterms:created xsi:type="dcterms:W3CDTF">2017-12-08T09:31:07Z</dcterms:created>
  <dcterms:modified xsi:type="dcterms:W3CDTF">2018-10-07T20:31:29Z</dcterms:modified>
</cp:coreProperties>
</file>