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56" r:id="rId2"/>
    <p:sldId id="526" r:id="rId3"/>
    <p:sldId id="534" r:id="rId4"/>
    <p:sldId id="548" r:id="rId5"/>
    <p:sldId id="551" r:id="rId6"/>
    <p:sldId id="549" r:id="rId7"/>
    <p:sldId id="552" r:id="rId8"/>
    <p:sldId id="542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44" r:id="rId17"/>
    <p:sldId id="545" r:id="rId18"/>
    <p:sldId id="561" r:id="rId19"/>
    <p:sldId id="567" r:id="rId20"/>
    <p:sldId id="546" r:id="rId21"/>
    <p:sldId id="568" r:id="rId22"/>
    <p:sldId id="569" r:id="rId23"/>
    <p:sldId id="571" r:id="rId24"/>
    <p:sldId id="570" r:id="rId25"/>
    <p:sldId id="564" r:id="rId26"/>
    <p:sldId id="572" r:id="rId27"/>
    <p:sldId id="563" r:id="rId28"/>
    <p:sldId id="562" r:id="rId29"/>
    <p:sldId id="496" r:id="rId30"/>
  </p:sldIdLst>
  <p:sldSz cx="9144000" cy="5143500" type="screen16x9"/>
  <p:notesSz cx="6888163" cy="100203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D34817"/>
    <a:srgbClr val="990033"/>
    <a:srgbClr val="00FF00"/>
    <a:srgbClr val="99FF66"/>
    <a:srgbClr val="FFFF66"/>
    <a:srgbClr val="FF7C80"/>
    <a:srgbClr val="CC33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3" autoAdjust="0"/>
    <p:restoredTop sz="86160" autoAdjust="0"/>
  </p:normalViewPr>
  <p:slideViewPr>
    <p:cSldViewPr>
      <p:cViewPr varScale="1">
        <p:scale>
          <a:sx n="148" d="100"/>
          <a:sy n="148" d="100"/>
        </p:scale>
        <p:origin x="46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236" y="-78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07" tIns="48304" rIns="96607" bIns="48304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07" tIns="48304" rIns="96607" bIns="48304" rtlCol="0"/>
          <a:lstStyle>
            <a:lvl1pPr algn="r">
              <a:defRPr sz="1300"/>
            </a:lvl1pPr>
          </a:lstStyle>
          <a:p>
            <a:fld id="{C6E73CFF-5023-4BD1-BCB9-3CDEB640529E}" type="datetimeFigureOut">
              <a:rPr lang="et-EE" smtClean="0"/>
              <a:t>14.09.2021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07" tIns="48304" rIns="96607" bIns="48304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6607" tIns="48304" rIns="96607" bIns="48304" rtlCol="0" anchor="b"/>
          <a:lstStyle>
            <a:lvl1pPr algn="r">
              <a:defRPr sz="1300"/>
            </a:lvl1pPr>
          </a:lstStyle>
          <a:p>
            <a:fld id="{EB2F30E7-4242-4E2A-9C94-D2152368F2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12394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07" tIns="48304" rIns="96607" bIns="48304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07" tIns="48304" rIns="96607" bIns="48304" rtlCol="0"/>
          <a:lstStyle>
            <a:lvl1pPr algn="r">
              <a:defRPr sz="1300"/>
            </a:lvl1pPr>
          </a:lstStyle>
          <a:p>
            <a:fld id="{60AD3DC8-5481-4BBD-A1B3-8E5EC66346F0}" type="datetimeFigureOut">
              <a:rPr lang="et-EE" smtClean="0"/>
              <a:pPr/>
              <a:t>14.09.2021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7" tIns="48304" rIns="96607" bIns="48304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07" tIns="48304" rIns="96607" bIns="483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07" tIns="48304" rIns="96607" bIns="48304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1" cy="501015"/>
          </a:xfrm>
          <a:prstGeom prst="rect">
            <a:avLst/>
          </a:prstGeom>
        </p:spPr>
        <p:txBody>
          <a:bodyPr vert="horz" lIns="96607" tIns="48304" rIns="96607" bIns="48304" rtlCol="0" anchor="b"/>
          <a:lstStyle>
            <a:lvl1pPr algn="r">
              <a:defRPr sz="1300"/>
            </a:lvl1pPr>
          </a:lstStyle>
          <a:p>
            <a:fld id="{2DE5C9DC-E4E8-451C-A19E-AFE0A0CF29B5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630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83585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91581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9m murdepunkt üldjuhul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49987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3710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Tänu bussitaskutele 2+2</a:t>
            </a:r>
          </a:p>
          <a:p>
            <a:r>
              <a:rPr lang="et-EE" dirty="0"/>
              <a:t>Kas BP tasku ikka peaks nii pikk olema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7361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Kas nn kitserajad ikka peaksid olema 3 m laiad?</a:t>
            </a:r>
          </a:p>
          <a:p>
            <a:r>
              <a:rPr lang="et-EE" dirty="0"/>
              <a:t>Kui me ei tähista ülekäigukohta, siis kuidas võimalik mõõta laiust?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14619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Ei teinud ettepanekut, et vanu muuta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8547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Või kas siin on mõeldud vaid seda, et kui KLT läheb ühelt poolt teisele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4546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Mnt 12 ääres - kohalik tuli murega, kastirattad ei mahu läbi, väravad halvasti paigaldatud, haagisega ratas ei mahu läbi;</a:t>
            </a:r>
            <a:r>
              <a:rPr lang="et-EE" dirty="0"/>
              <a:t> </a:t>
            </a:r>
          </a:p>
          <a:p>
            <a:r>
              <a:rPr lang="et-E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yk-59-7.3</a:t>
            </a:r>
            <a:r>
              <a:rPr lang="et-EE" dirty="0"/>
              <a:t> (</a:t>
            </a:r>
            <a:r>
              <a:rPr lang="et-EE" dirty="0" err="1"/>
              <a:t>bet.munad</a:t>
            </a:r>
            <a:r>
              <a:rPr lang="et-EE" dirty="0"/>
              <a:t>) Sindi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20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8969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Need ülekäigud km 6,1 ja km 6,9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23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8829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Kanepi – ca 40 m pikk sebra</a:t>
            </a:r>
          </a:p>
          <a:p>
            <a:r>
              <a:rPr lang="et-EE" dirty="0"/>
              <a:t>Diagonaalne ülekäik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24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802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/>
              <a:t>2</a:t>
            </a:r>
            <a:r>
              <a:rPr lang="et-EE" sz="1100" dirty="0"/>
              <a:t>+</a:t>
            </a:r>
            <a:r>
              <a:rPr lang="en-GB" sz="1100" dirty="0"/>
              <a:t>1 </a:t>
            </a:r>
            <a:r>
              <a:rPr lang="en-GB" sz="1100" dirty="0" err="1"/>
              <a:t>ja</a:t>
            </a:r>
            <a:r>
              <a:rPr lang="en-GB" sz="1100" dirty="0"/>
              <a:t> </a:t>
            </a:r>
            <a:r>
              <a:rPr lang="et-EE" sz="1100" dirty="0"/>
              <a:t>2+2 välja</a:t>
            </a:r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4369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25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428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Tabelis nüüd ka piltide 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354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Kaardirakendusel on kuvatud kõik kaardistatud ülekäigud ning need on tähistatud eraldi värvidega vastavalt nende tüüpidele.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062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Ülekäiku tähistavale sümbolile klikkides avaneb vastav andmevälja aken, kus on toodud ülekäigu ID-tunnus, aadressandmed, ülekäigu tüüp (kood) ning link ülekäigust tehtud fotodele. </a:t>
            </a:r>
            <a:endParaRPr lang="et-EE" sz="800" dirty="0"/>
          </a:p>
          <a:p>
            <a:endParaRPr lang="et-E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2430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Eelnevad ja </a:t>
            </a:r>
            <a:r>
              <a:rPr lang="et-EE" dirty="0" err="1"/>
              <a:t>ÜK-l</a:t>
            </a:r>
            <a:r>
              <a:rPr lang="et-EE" dirty="0"/>
              <a:t> olevad LM + TM + </a:t>
            </a:r>
            <a:r>
              <a:rPr lang="et-EE" dirty="0" err="1"/>
              <a:t>oh.saar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248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Kaardistatud ülekäikudest olid enamus ülekäigukohad (357 tk; 63%). Ülekäiguradu oli vähem (204 tk; 36%) ja 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eritasandilisi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ülekäike oli 7 tk (1%)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8626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Mnt kaupa on Lisas 3, sest neid liiga palju, et koondina saaks näidata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6566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E5C9DC-E4E8-451C-A19E-AFE0A0CF29B5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096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317E-F8AB-4D99-B4E6-959D4A7F59CB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420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91713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62676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94396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45239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1865222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410390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88094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52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463889"/>
            <a:ext cx="7773338" cy="511332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330" y="1131590"/>
            <a:ext cx="7772870" cy="3211810"/>
          </a:xfrm>
        </p:spPr>
        <p:txBody>
          <a:bodyPr>
            <a:normAutofit/>
          </a:bodyPr>
          <a:lstStyle>
            <a:lvl1pPr>
              <a:buSzPct val="110000"/>
              <a:defRPr sz="1600" cap="none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4350" indent="-171450">
              <a:buSzPct val="80000"/>
              <a:buFont typeface="Courier New" panose="02070309020205020404" pitchFamily="49" charset="0"/>
              <a:buChar char="o"/>
              <a:defRPr sz="1400" cap="none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 cap="none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100" cap="none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100" cap="none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5846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2913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3450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724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187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006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1635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800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20A6CF1-8425-4871-A08F-10EA4644123F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454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cc.ee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t-EE" sz="2800" dirty="0">
                <a:solidFill>
                  <a:srgbClr val="C00000"/>
                </a:solidFill>
              </a:rPr>
              <a:t>Tugimaanteede ülekäikude tähistamise analüüs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892707"/>
              </p:ext>
            </p:extLst>
          </p:nvPr>
        </p:nvGraphicFramePr>
        <p:xfrm>
          <a:off x="2676128" y="3143219"/>
          <a:ext cx="3791744" cy="1024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4305">
                <a:tc>
                  <a:txBody>
                    <a:bodyPr/>
                    <a:lstStyle/>
                    <a:p>
                      <a:pPr algn="ctr"/>
                      <a:r>
                        <a:rPr lang="et-EE" sz="2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Luule Kaal ja Tiit Kaal</a:t>
                      </a:r>
                    </a:p>
                    <a:p>
                      <a:pPr algn="ctr"/>
                      <a:r>
                        <a:rPr lang="et-EE" sz="1800" i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ERC Konsultatsiooni OÜ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 descr="erc_ut-header_logo-wmf.wmf"/>
          <p:cNvPicPr/>
          <p:nvPr/>
        </p:nvPicPr>
        <p:blipFill>
          <a:blip r:embed="rId3"/>
          <a:stretch>
            <a:fillRect/>
          </a:stretch>
        </p:blipFill>
        <p:spPr>
          <a:xfrm>
            <a:off x="7596336" y="411510"/>
            <a:ext cx="836930" cy="251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0517-9F41-4077-A4CD-DC7C8E60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Ülevaade kaardistatud ülekäikudest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9368E-E1DC-46F3-8F5F-81B9B6E23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9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539D66-06DA-44D6-B5A5-A547254A87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63" y="987574"/>
            <a:ext cx="3924474" cy="2062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280A1A-AECA-4FD2-8F67-570485B8BD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79633"/>
            <a:ext cx="3683908" cy="1825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33E770-E666-4291-A54A-712EF5C4F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756" y="2997387"/>
            <a:ext cx="3854668" cy="20729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4E053F-2273-404C-B2B3-63EC9E67D1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975" y="3291829"/>
            <a:ext cx="3115749" cy="17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1F07D-D5A2-413D-A7E0-4FDF08BF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Ülekäigud maakonna lõikes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1FE3E-9AF9-40FA-B9E2-265740F2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10</a:t>
            </a:fld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06560-9E09-44C4-A400-3369FEA0EA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608657"/>
            <a:ext cx="5194242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777A-D22B-4BB5-8859-EADC3F1B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63888"/>
            <a:ext cx="2518516" cy="1243765"/>
          </a:xfrm>
        </p:spPr>
        <p:txBody>
          <a:bodyPr/>
          <a:lstStyle/>
          <a:p>
            <a:r>
              <a:rPr lang="et-EE" dirty="0"/>
              <a:t>ülekäik ja AKÖL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82445-866F-42CC-800D-7325EB5B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11</a:t>
            </a:fld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95860-C5A0-48E8-822C-B20B373DE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47637"/>
            <a:ext cx="53340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2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D359-117E-4846-88E1-240F7806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63888"/>
            <a:ext cx="2537857" cy="1531797"/>
          </a:xfrm>
        </p:spPr>
        <p:txBody>
          <a:bodyPr/>
          <a:lstStyle/>
          <a:p>
            <a:r>
              <a:rPr lang="et-EE" dirty="0"/>
              <a:t>ülekäik ja Kiiruspiirang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C60BA-1F0C-4E43-9461-A0E2572D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12</a:t>
            </a:fld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2B4EF-89FE-459C-8420-C4E27759F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55526"/>
            <a:ext cx="5267325" cy="4448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91A06-EBD7-446F-9A1D-87070A611003}"/>
              </a:ext>
            </a:extLst>
          </p:cNvPr>
          <p:cNvSpPr txBox="1"/>
          <p:nvPr/>
        </p:nvSpPr>
        <p:spPr>
          <a:xfrm>
            <a:off x="539552" y="3157718"/>
            <a:ext cx="25378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400" b="1" dirty="0">
                <a:latin typeface="Calibri" panose="020F0502020204030204" pitchFamily="34" charset="0"/>
                <a:cs typeface="Calibri" panose="020F0502020204030204" pitchFamily="34" charset="0"/>
              </a:rPr>
              <a:t>Uus TPN eelnõu </a:t>
            </a:r>
          </a:p>
          <a:p>
            <a:r>
              <a:rPr lang="et-EE" sz="1400" dirty="0">
                <a:latin typeface="Calibri" panose="020F0502020204030204" pitchFamily="34" charset="0"/>
                <a:cs typeface="Calibri" panose="020F0502020204030204" pitchFamily="34" charset="0"/>
              </a:rPr>
              <a:t>Kui KP&gt;80 km/h, siis peaks olema </a:t>
            </a:r>
            <a:r>
              <a:rPr lang="et-E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oh.saar</a:t>
            </a:r>
            <a:r>
              <a:rPr lang="et-EE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t-EE" sz="1400" dirty="0">
                <a:latin typeface="Calibri" panose="020F0502020204030204" pitchFamily="34" charset="0"/>
                <a:cs typeface="Calibri" panose="020F0502020204030204" pitchFamily="34" charset="0"/>
              </a:rPr>
              <a:t>Erandjuhul kuni 1000 a/</a:t>
            </a:r>
            <a:r>
              <a:rPr lang="et-E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ööp</a:t>
            </a:r>
            <a:r>
              <a:rPr lang="et-EE" sz="1400" dirty="0">
                <a:latin typeface="Calibri" panose="020F0502020204030204" pitchFamily="34" charset="0"/>
                <a:cs typeface="Calibri" panose="020F0502020204030204" pitchFamily="34" charset="0"/>
              </a:rPr>
              <a:t> võib ka ilma, aga sealt edasi igal juhul </a:t>
            </a:r>
            <a:r>
              <a:rPr lang="et-EE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oh.saar</a:t>
            </a:r>
            <a:r>
              <a:rPr lang="et-EE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87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71DB2-10B8-4D78-B1B5-CBD768BD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63888"/>
            <a:ext cx="2734540" cy="1747821"/>
          </a:xfrm>
        </p:spPr>
        <p:txBody>
          <a:bodyPr/>
          <a:lstStyle/>
          <a:p>
            <a:r>
              <a:rPr lang="et-EE" dirty="0"/>
              <a:t>Ülekäik ja sõidutee laius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648A0-7B97-4D90-8990-09DABC5C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13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4D632-55A9-4380-A128-87CC9A8E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52400"/>
            <a:ext cx="53244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9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64082-4685-47D9-94DE-95B0DAFD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Ülekäik ja asukoht (asula või mitte)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14E11-0766-469A-AA7F-301DBD2CB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14</a:t>
            </a:fld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F1A86-AE25-43AF-B169-E38E92BD97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014" y="1299352"/>
            <a:ext cx="6155972" cy="278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1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427E-FFC8-4DA9-A4BA-8F41DE38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195486"/>
            <a:ext cx="7773338" cy="511332"/>
          </a:xfrm>
        </p:spPr>
        <p:txBody>
          <a:bodyPr/>
          <a:lstStyle/>
          <a:p>
            <a:r>
              <a:rPr lang="et-EE" dirty="0"/>
              <a:t>Normid – uus </a:t>
            </a:r>
            <a:r>
              <a:rPr lang="et-EE" dirty="0" err="1"/>
              <a:t>tpn</a:t>
            </a:r>
            <a:r>
              <a:rPr lang="et-EE" dirty="0"/>
              <a:t> eelnõu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CEDCD-7CDA-4A0D-B69B-A204C814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15</a:t>
            </a:fld>
            <a:endParaRPr lang="et-E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BAE50-2748-4300-862C-426D827CF9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496" y="1094823"/>
            <a:ext cx="4428000" cy="3997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E21E40-17A6-4782-8B0D-F68D008A71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01887"/>
            <a:ext cx="4428000" cy="293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4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6D5D1-6528-4561-92B2-8D85E844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Uus </a:t>
            </a:r>
            <a:r>
              <a:rPr lang="et-EE" dirty="0" err="1"/>
              <a:t>tpn</a:t>
            </a:r>
            <a:r>
              <a:rPr lang="et-EE" dirty="0"/>
              <a:t> – eelnõu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2FD3D-E82C-4717-8A76-2569264879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131590"/>
            <a:ext cx="3886670" cy="328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§ 54. Kergliiklustee lõikumine sõiduteega</a:t>
            </a:r>
            <a:endParaRPr lang="et-EE" dirty="0"/>
          </a:p>
          <a:p>
            <a:pPr marL="0" indent="0">
              <a:buNone/>
            </a:pPr>
            <a:r>
              <a:rPr lang="et-EE" dirty="0"/>
              <a:t>(4) Kui ületamist nõudvate sõiduradade arv on üle kolme, tuleb </a:t>
            </a:r>
            <a:r>
              <a:rPr lang="et-EE" dirty="0" err="1"/>
              <a:t>samatasandiline</a:t>
            </a:r>
            <a:r>
              <a:rPr lang="et-EE" dirty="0"/>
              <a:t> ülekäigurada ja ülekäigukoht kavandada alati ohutussaarega.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10C4C-32AF-41B9-AF4B-6AD6C066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16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2801B-932D-4627-AD5D-70DF223DBA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298" y="1186373"/>
            <a:ext cx="4130266" cy="2019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7DC0AB-0DD5-4C7D-B989-0881BC943688}"/>
              </a:ext>
            </a:extLst>
          </p:cNvPr>
          <p:cNvSpPr txBox="1"/>
          <p:nvPr/>
        </p:nvSpPr>
        <p:spPr>
          <a:xfrm>
            <a:off x="6360566" y="3301506"/>
            <a:ext cx="2502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t-EE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yk-51-27.3 </a:t>
            </a:r>
            <a:r>
              <a:rPr lang="et-EE" sz="16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Vissuvere</a:t>
            </a:r>
            <a:r>
              <a:rPr lang="et-EE" sz="16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BP</a:t>
            </a:r>
            <a:r>
              <a:rPr lang="et-EE" sz="1600" i="1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130A6F-637F-4AF3-8D99-31079C9243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293" y="2968269"/>
            <a:ext cx="3704283" cy="208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F424-ED7D-49C6-B160-1E57A753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Uus </a:t>
            </a:r>
            <a:r>
              <a:rPr lang="et-EE" dirty="0" err="1"/>
              <a:t>tpn</a:t>
            </a:r>
            <a:r>
              <a:rPr lang="et-EE" dirty="0"/>
              <a:t> – eelnõu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6998-0AF1-416A-A3A4-F19AA59CD3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131589"/>
            <a:ext cx="3886670" cy="3548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§ 54. Kergliiklustee lõikumine sõiduteega</a:t>
            </a:r>
          </a:p>
          <a:p>
            <a:pPr marL="0" indent="0">
              <a:buNone/>
            </a:pPr>
            <a:r>
              <a:rPr lang="et-EE" dirty="0"/>
              <a:t>(7) Ülekäiguraja ja ülekäigukoha vähim laius on 3 meetrit. </a:t>
            </a:r>
          </a:p>
          <a:p>
            <a:pPr marL="0" indent="0">
              <a:buNone/>
            </a:pPr>
            <a:r>
              <a:rPr lang="et-EE" dirty="0">
                <a:solidFill>
                  <a:srgbClr val="0000FF"/>
                </a:solidFill>
              </a:rPr>
              <a:t>Millise osa laius min 3 m?</a:t>
            </a:r>
          </a:p>
          <a:p>
            <a:pPr marL="0" indent="0">
              <a:buNone/>
            </a:pPr>
            <a:r>
              <a:rPr lang="et-EE" dirty="0">
                <a:solidFill>
                  <a:srgbClr val="0000FF"/>
                </a:solidFill>
              </a:rPr>
              <a:t>Kuidas määratleda ülekäigu</a:t>
            </a:r>
            <a:r>
              <a:rPr lang="et-EE" b="1" dirty="0">
                <a:solidFill>
                  <a:srgbClr val="0000FF"/>
                </a:solidFill>
              </a:rPr>
              <a:t>koha</a:t>
            </a:r>
            <a:r>
              <a:rPr lang="et-EE" dirty="0">
                <a:solidFill>
                  <a:srgbClr val="0000FF"/>
                </a:solidFill>
              </a:rPr>
              <a:t> laiust?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7F5B-B78E-4340-B5FC-2F8EE1E8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17</a:t>
            </a:fld>
            <a:endParaRPr lang="et-E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835D1F-2DB7-4F8A-99DA-B5D83D1A38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403" y="1131589"/>
            <a:ext cx="4127528" cy="2160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16B469-2520-4A2A-912D-AF6E69804B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874" y="2982438"/>
            <a:ext cx="2922057" cy="2058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A1F460-69D9-4325-847E-4E57C062A1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22" y="2991069"/>
            <a:ext cx="3384245" cy="20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F424-ED7D-49C6-B160-1E57A753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Uus </a:t>
            </a:r>
            <a:r>
              <a:rPr lang="et-EE" dirty="0" err="1"/>
              <a:t>tpn</a:t>
            </a:r>
            <a:r>
              <a:rPr lang="et-EE" dirty="0"/>
              <a:t> – eelnõu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26998-0AF1-416A-A3A4-F19AA59CD3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131589"/>
            <a:ext cx="3888000" cy="3548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b="1" dirty="0"/>
              <a:t>§ 54. Kergliiklustee lõikumine sõiduteega</a:t>
            </a:r>
          </a:p>
          <a:p>
            <a:pPr marL="0" indent="0">
              <a:buNone/>
            </a:pPr>
            <a:r>
              <a:rPr lang="et-EE" dirty="0"/>
              <a:t>(8) Ohutussaare olemasolul peab </a:t>
            </a:r>
            <a:r>
              <a:rPr lang="et-EE" dirty="0" err="1"/>
              <a:t>kergliiklejatele</a:t>
            </a:r>
            <a:r>
              <a:rPr lang="et-EE" dirty="0"/>
              <a:t> ette nähtud katte osa selgelt erinema nii sõidutee kattest kui ka ülejäänud ohutussaare kattest.</a:t>
            </a:r>
            <a:endParaRPr lang="et-EE" b="1" dirty="0"/>
          </a:p>
          <a:p>
            <a:pPr marL="0" indent="0">
              <a:buNone/>
            </a:pPr>
            <a:r>
              <a:rPr lang="et-EE" dirty="0"/>
              <a:t> </a:t>
            </a:r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7F5B-B78E-4340-B5FC-2F8EE1E8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18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5CB6FC-F05E-409D-8DA7-F47370AC19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663" y="975221"/>
            <a:ext cx="3240360" cy="1977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667D10-886E-4FEC-A95A-5CB7C75C0E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784" y="3029553"/>
            <a:ext cx="4205305" cy="201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4B51B8-AF3C-456D-A9D6-CAE424CA91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27" y="3060823"/>
            <a:ext cx="4389673" cy="20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457199"/>
            <a:ext cx="7763814" cy="510167"/>
          </a:xfrm>
        </p:spPr>
        <p:txBody>
          <a:bodyPr/>
          <a:lstStyle/>
          <a:p>
            <a:r>
              <a:rPr lang="et-EE" dirty="0"/>
              <a:t>Teemad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3" y="1131590"/>
            <a:ext cx="7621561" cy="3816424"/>
          </a:xfrm>
        </p:spPr>
        <p:txBody>
          <a:bodyPr>
            <a:normAutofit/>
          </a:bodyPr>
          <a:lstStyle/>
          <a:p>
            <a:pPr algn="l">
              <a:buSzPct val="80000"/>
            </a:pPr>
            <a:r>
              <a:rPr lang="et-EE" sz="16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Järg põhimaanteede ülekäikude kaardistamisele …</a:t>
            </a:r>
          </a:p>
          <a:p>
            <a:pPr algn="l">
              <a:buSzPct val="80000"/>
            </a:pPr>
            <a:r>
              <a:rPr lang="et-EE" sz="16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1+1 tugimaanteid ületavad ülekäigukohad ja ülekäigurajad</a:t>
            </a:r>
          </a:p>
          <a:p>
            <a:pPr marL="171450" indent="-171450" algn="l">
              <a:buSzPct val="80000"/>
              <a:buFont typeface="Arial" panose="020B0604020202020204" pitchFamily="34" charset="0"/>
              <a:buChar char="•"/>
            </a:pPr>
            <a:r>
              <a:rPr lang="et-EE" sz="16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Kaardistamine</a:t>
            </a:r>
          </a:p>
          <a:p>
            <a:pPr marL="171450" indent="-171450" algn="l">
              <a:buSzPct val="80000"/>
              <a:buFont typeface="Arial" panose="020B0604020202020204" pitchFamily="34" charset="0"/>
              <a:buChar char="•"/>
            </a:pPr>
            <a:r>
              <a:rPr lang="et-EE" sz="16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Teekeskkonna ja tähistuse analüüs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t-EE" sz="16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Sõidutee laius, KP, asula, </a:t>
            </a:r>
            <a:r>
              <a:rPr lang="et-EE" sz="16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oh.saar</a:t>
            </a:r>
            <a:r>
              <a:rPr lang="et-EE" sz="16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LM, TM</a:t>
            </a:r>
          </a:p>
          <a:p>
            <a:pPr marL="171450" indent="-171450" algn="l">
              <a:buSzPct val="80000"/>
              <a:buFont typeface="Arial" panose="020B0604020202020204" pitchFamily="34" charset="0"/>
              <a:buChar char="•"/>
            </a:pPr>
            <a:r>
              <a:rPr lang="et-EE" sz="16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Grupeerimine – tüüpolukorrad </a:t>
            </a:r>
          </a:p>
          <a:p>
            <a:pPr marL="171450" indent="-171450" algn="l">
              <a:buSzPct val="80000"/>
              <a:buFont typeface="Arial" panose="020B0604020202020204" pitchFamily="34" charset="0"/>
              <a:buChar char="•"/>
            </a:pPr>
            <a:r>
              <a:rPr lang="et-EE" sz="16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Rakendusettepanekud</a:t>
            </a:r>
          </a:p>
          <a:p>
            <a:pPr marL="171450" indent="-171450" algn="l">
              <a:buSzPct val="80000"/>
              <a:buFont typeface="Arial" panose="020B0604020202020204" pitchFamily="34" charset="0"/>
              <a:buChar char="•"/>
            </a:pPr>
            <a:endParaRPr lang="et-EE" sz="16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buSzPct val="80000"/>
            </a:pPr>
            <a:endParaRPr lang="et-EE" sz="16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SzPct val="80000"/>
              <a:buFont typeface="Arial" panose="020B0604020202020204" pitchFamily="34" charset="0"/>
              <a:buChar char="•"/>
            </a:pPr>
            <a:endParaRPr lang="et-EE" sz="16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algn="l">
              <a:buSzPct val="80000"/>
              <a:buFont typeface="Arial" panose="020B0604020202020204" pitchFamily="34" charset="0"/>
              <a:buChar char="•"/>
            </a:pPr>
            <a:endParaRPr lang="et-EE" sz="16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endParaRPr lang="et-EE" sz="16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endParaRPr lang="et-EE" sz="16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endParaRPr lang="et-EE" sz="16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657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E931-FF48-4BF1-AD02-7576DFEA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Uus </a:t>
            </a:r>
            <a:r>
              <a:rPr lang="et-EE" dirty="0" err="1"/>
              <a:t>tpn</a:t>
            </a:r>
            <a:r>
              <a:rPr lang="et-EE" dirty="0"/>
              <a:t> – eelnõu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3E5D-DF94-481C-A4FB-B639061B1E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131590"/>
            <a:ext cx="3886670" cy="36724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55. Nähtavuskolmnurk 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(10) Kergliiklustee </a:t>
            </a: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samatasandiline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lõikumine </a:t>
            </a:r>
            <a:r>
              <a:rPr lang="et-EE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ristmike vahelisel alal 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põhi- ja tugimaanteega, samuti ka raudteega tuleb kavandada selliselt, et vahetu kiire pääs ületuskohale on takistatud.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t-EE" sz="1400" dirty="0">
              <a:solidFill>
                <a:srgbClr val="0000FF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t-EE" sz="1400" dirty="0">
                <a:solidFill>
                  <a:srgbClr val="0000FF"/>
                </a:solidFill>
              </a:rPr>
              <a:t>Soovitav kaaluda, millised võiksid olla täiendavad nõuded, et ohutusväravate paigaldamine oleks tingimata vajalik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38CE7-6DD1-473C-A6E0-AEA487F8A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19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9CC1A-C5BD-421D-949E-55ADD13162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843558"/>
            <a:ext cx="2627784" cy="2992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625BF3-D145-4C6E-8BF1-C9770303DD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302675"/>
            <a:ext cx="3067639" cy="1642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09B3F2-E524-4D22-BEDA-15DD1908D9BD}"/>
              </a:ext>
            </a:extLst>
          </p:cNvPr>
          <p:cNvSpPr txBox="1"/>
          <p:nvPr/>
        </p:nvSpPr>
        <p:spPr>
          <a:xfrm>
            <a:off x="555490" y="459103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t-EE" sz="1400" i="1" dirty="0">
                <a:latin typeface="Calibri" panose="020F0502020204030204" pitchFamily="34" charset="0"/>
                <a:cs typeface="Calibri" panose="020F0502020204030204" pitchFamily="34" charset="0"/>
              </a:rPr>
              <a:t>Mnt 27 km 7,8-9,2 – 9 tk</a:t>
            </a:r>
          </a:p>
        </p:txBody>
      </p:sp>
    </p:spTree>
    <p:extLst>
      <p:ext uri="{BB962C8B-B14F-4D97-AF65-F5344CB8AC3E}">
        <p14:creationId xmlns:p14="http://schemas.microsoft.com/office/powerpoint/2010/main" val="215913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7E3FF-BC8E-4D72-A0D9-1CE282A88C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958514"/>
            <a:ext cx="7772870" cy="3211810"/>
          </a:xfrm>
        </p:spPr>
        <p:txBody>
          <a:bodyPr/>
          <a:lstStyle/>
          <a:p>
            <a:r>
              <a:rPr lang="et-EE" dirty="0"/>
              <a:t>Ei ole kohalike seas üldjuhul populaarsed</a:t>
            </a: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1DEB7-3677-44F9-9A59-C7339580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20</a:t>
            </a:fld>
            <a:endParaRPr lang="et-E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A033CB-35E1-43E2-AA11-CB2EADA96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63550"/>
            <a:ext cx="7772400" cy="511175"/>
          </a:xfrm>
        </p:spPr>
        <p:txBody>
          <a:bodyPr/>
          <a:lstStyle/>
          <a:p>
            <a:pPr algn="l"/>
            <a:r>
              <a:rPr lang="et-EE" dirty="0" err="1"/>
              <a:t>Klt</a:t>
            </a:r>
            <a:r>
              <a:rPr lang="et-EE" dirty="0"/>
              <a:t> ohutusväravad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D6C1DE-3424-4D93-9A2F-AC5BC222B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026" y="87740"/>
            <a:ext cx="2916000" cy="1684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DA6373-3E08-4D65-B6ED-82FD4CFEF5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1186" y="3345575"/>
            <a:ext cx="2916000" cy="171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672E42-C47D-4BC4-AD67-9FAA7C59E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26" y="1839039"/>
            <a:ext cx="2916000" cy="1445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1D742D-4A88-49C5-9845-22FC3C5DD6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43260"/>
            <a:ext cx="3653097" cy="18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9CC3A6-CB1F-4DA5-AB1E-EAE69E6A27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191272"/>
            <a:ext cx="3275856" cy="1832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A4125B-BEBE-4C5F-8B32-6C07C354DFF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258" y="1891431"/>
            <a:ext cx="1966110" cy="12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9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1C839-BECE-44DD-8784-216E18D5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 tähelepanekud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5ABDA-A8D5-40B0-A8FB-CF09A062E3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Saaremaal olid </a:t>
            </a: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kõik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ülekäiguradade liiklusmärgid (LM 543 ja 544) kollase taustekraaniga (sama oli ka põhimaanteede ülekäiguradade puhul) – </a:t>
            </a:r>
            <a:r>
              <a:rPr lang="et-EE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tingimata vajalik?</a:t>
            </a:r>
          </a:p>
          <a:p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Mnt nr 17 Keila-Haapsalu teele jääb mitu asulat (Vasalemma, Rummu, Padise), kuid ükski neist ei ole tähistatud kui asula ning ka ülekäigukohti oli seal üsna vähe. </a:t>
            </a:r>
          </a:p>
          <a:p>
            <a:pPr lvl="1"/>
            <a:r>
              <a:rPr lang="et-EE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 maanteel olevad ainsad kaks ülekäigurada on Linnamäe külas.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3C5EC-85F3-4FF7-ADB0-4AA67508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6453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3C4B-46D7-420D-8E6E-A02D46E7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/>
              <a:t>Muud tähelepanekud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A4006-B958-42B0-8E24-1D2A4E09CF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131590"/>
            <a:ext cx="3670646" cy="3211810"/>
          </a:xfrm>
        </p:spPr>
        <p:txBody>
          <a:bodyPr>
            <a:normAutofit/>
          </a:bodyPr>
          <a:lstStyle/>
          <a:p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Mnt nr 27 Rapla-Järvakandi-</a:t>
            </a:r>
            <a:r>
              <a:rPr lang="et-E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Kergu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olevas Järvakandi alevis on kõik ülekäigud kui ülekäigukohad. Ühtegi ülekäigurada ei ole, kuigi tegu on piirkonnaga, kus kehtib asulasisene piirkiirus. </a:t>
            </a:r>
            <a:endParaRPr lang="et-EE" sz="1800" dirty="0"/>
          </a:p>
          <a:p>
            <a:endParaRPr lang="et-E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849DA-696D-4B35-9C6E-96EA4FD2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22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FD69A-A6F7-4AD4-A666-AE3718EE47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476" y="2939243"/>
            <a:ext cx="4644000" cy="2152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B86168-7C49-4F01-BC4C-05EDF7375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167" y="681974"/>
            <a:ext cx="4644000" cy="21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03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1C839-BECE-44DD-8784-216E18D5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Muud tähelepanekud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5ABDA-A8D5-40B0-A8FB-CF09A062E3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330" y="1131590"/>
            <a:ext cx="3994022" cy="2448272"/>
          </a:xfrm>
        </p:spPr>
        <p:txBody>
          <a:bodyPr>
            <a:normAutofit fontScale="85000" lnSpcReduction="20000"/>
          </a:bodyPr>
          <a:lstStyle/>
          <a:p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Mnt nr 15 Tallinn-Rapla-Türi alguses on mitmeid ülekäigukohti. </a:t>
            </a:r>
          </a:p>
          <a:p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Samas on seal aga nii suur liiklussagedus (ca 8000 a/</a:t>
            </a: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ööp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et kõik ülekäigud peaksid olema </a:t>
            </a:r>
            <a:r>
              <a:rPr lang="et-E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eritasandilised</a:t>
            </a:r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 kiiruspiirangu 70 km/h puhul. </a:t>
            </a:r>
          </a:p>
          <a:p>
            <a:r>
              <a:rPr lang="et-E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Üks alternatiive oleks neisse kohtadesse paigaldada foor, aga kuivõrd projektid selle maantee ümberehituseks on hetkel tegemisel, siis on esitatud soovitus seal enne ümberehitusi alandada kiiruspiirangut (50 km/h).</a:t>
            </a:r>
          </a:p>
          <a:p>
            <a:endParaRPr lang="et-EE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3C5EC-85F3-4FF7-ADB0-4AA67508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23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D39B05-CD52-40A5-950B-1430F48F7F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563" y="2976808"/>
            <a:ext cx="4320000" cy="1921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C4037-1010-43A2-834A-F7D00977D1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563" y="1205804"/>
            <a:ext cx="4320000" cy="1614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C4AC1-6A25-4A08-8605-CE608271BE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579862"/>
            <a:ext cx="2232248" cy="14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21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5F35C1-B883-468A-B999-3B8E14D55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24</a:t>
            </a:fld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37C97-DC65-416E-97BB-B72E81E4DD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41484"/>
            <a:ext cx="3715236" cy="24678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DC6DD3-BFC5-487D-9D2F-977EA14E4A26}"/>
              </a:ext>
            </a:extLst>
          </p:cNvPr>
          <p:cNvSpPr txBox="1"/>
          <p:nvPr/>
        </p:nvSpPr>
        <p:spPr>
          <a:xfrm>
            <a:off x="7370822" y="3003798"/>
            <a:ext cx="149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yk-71-38.0</a:t>
            </a:r>
            <a:r>
              <a:rPr lang="et-EE" sz="1400" i="1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843DD0-7099-453B-BCCA-D7B1195AAB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949" y="2712696"/>
            <a:ext cx="3715235" cy="240661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4BF0AF-3CE2-4BA1-B547-E75FB2F65366}"/>
              </a:ext>
            </a:extLst>
          </p:cNvPr>
          <p:cNvCxnSpPr>
            <a:cxnSpLocks/>
          </p:cNvCxnSpPr>
          <p:nvPr/>
        </p:nvCxnSpPr>
        <p:spPr>
          <a:xfrm flipH="1">
            <a:off x="4802615" y="2516999"/>
            <a:ext cx="2505689" cy="1831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BC0068C-1A0E-4F01-9CB4-AF2277812F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269" y="353072"/>
            <a:ext cx="4015359" cy="20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3146-C3C7-41FD-A58A-1E89971D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25</a:t>
            </a:fld>
            <a:endParaRPr lang="et-E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38C80-48B6-4E26-8347-EDD5AD817E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23478"/>
            <a:ext cx="4704373" cy="2559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A7AD7A-3594-4272-BEAB-356A757EF0C5}"/>
              </a:ext>
            </a:extLst>
          </p:cNvPr>
          <p:cNvSpPr txBox="1"/>
          <p:nvPr/>
        </p:nvSpPr>
        <p:spPr>
          <a:xfrm>
            <a:off x="5051172" y="195486"/>
            <a:ext cx="2814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yk-39-32.0 Kaarepere</a:t>
            </a:r>
            <a:r>
              <a:rPr lang="et-EE" sz="1400" i="1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CC324-A976-493C-AFC9-F8A03002BE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388711"/>
            <a:ext cx="4980924" cy="2631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93FE60-7A8F-4700-8EBF-876AFCB5A9E6}"/>
              </a:ext>
            </a:extLst>
          </p:cNvPr>
          <p:cNvSpPr txBox="1"/>
          <p:nvPr/>
        </p:nvSpPr>
        <p:spPr>
          <a:xfrm>
            <a:off x="1907704" y="4712245"/>
            <a:ext cx="208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t-EE" sz="1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yk-52-23.9 Mustla</a:t>
            </a:r>
            <a:r>
              <a:rPr lang="et-EE" sz="1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909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9EB3-2150-468E-A13B-C869C0A2D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26</a:t>
            </a:fld>
            <a:endParaRPr lang="et-E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AB465-25BB-407B-9769-EB0CC0F947C0}"/>
              </a:ext>
            </a:extLst>
          </p:cNvPr>
          <p:cNvSpPr txBox="1"/>
          <p:nvPr/>
        </p:nvSpPr>
        <p:spPr>
          <a:xfrm>
            <a:off x="5719122" y="208417"/>
            <a:ext cx="3144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mnt 93 Kohtla-Järve–Kukruse–Tammiku km 12 ringristmik </a:t>
            </a:r>
            <a:endParaRPr lang="et-EE" sz="1400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9BCF9AF-76B4-4C36-B02F-A20B50F0BB78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95486"/>
            <a:ext cx="5278120" cy="2806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11553C-47F0-4227-A4E5-DE3610305F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316552"/>
            <a:ext cx="4104886" cy="2336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568BBA-361B-4863-90DF-3741912D02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3154086"/>
            <a:ext cx="4752527" cy="19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20B0-E5A9-475F-AECD-56A52A09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ettepanekud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C32E2-9B06-46B6-86B4-EA6FBD93B4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Hakata koguma infot </a:t>
            </a:r>
            <a:r>
              <a:rPr lang="et-EE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kergliiklejate</a:t>
            </a: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liiklussageduse kohta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 annab võimaluse paremini ülekäike planeerida ning ülekäigu tüübi osas otsust teha.</a:t>
            </a:r>
          </a:p>
          <a:p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Kaardistada ka tugimaanteede ülekäigud</a:t>
            </a:r>
            <a:r>
              <a:rPr lang="et-EE" sz="18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t-EE" sz="1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tehtud! </a:t>
            </a:r>
            <a:r>
              <a:rPr lang="et-EE" sz="1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t-EE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800" dirty="0">
                <a:ea typeface="Calibri" panose="020F0502020204030204" pitchFamily="34" charset="0"/>
                <a:cs typeface="Times New Roman" panose="02020603050405020304" pitchFamily="18" charset="0"/>
              </a:rPr>
              <a:t>Andmed Teeregistrisse!!!</a:t>
            </a:r>
            <a:endParaRPr lang="et-E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C75E5-964D-43CD-BA24-1F9BDDCC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8543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802191"/>
          </a:xfrm>
        </p:spPr>
        <p:txBody>
          <a:bodyPr/>
          <a:lstStyle/>
          <a:p>
            <a:r>
              <a:rPr lang="et-EE" dirty="0">
                <a:solidFill>
                  <a:srgbClr val="C00000"/>
                </a:solidFill>
              </a:rPr>
              <a:t>Täname!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704" y="1923678"/>
            <a:ext cx="5328592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ERC Konsultatsiooni OÜ</a:t>
            </a:r>
          </a:p>
          <a:p>
            <a:pPr marL="0" indent="0" algn="ctr">
              <a:buNone/>
            </a:pPr>
            <a:r>
              <a:rPr lang="et-EE" sz="2400" dirty="0">
                <a:hlinkClick r:id="rId2"/>
              </a:rPr>
              <a:t>www.ercc.ee</a:t>
            </a:r>
            <a:endParaRPr lang="et-EE" sz="2400" dirty="0"/>
          </a:p>
          <a:p>
            <a:pPr marL="0" indent="0" algn="ctr">
              <a:buNone/>
            </a:pPr>
            <a:endParaRPr lang="et-EE" sz="2400" dirty="0"/>
          </a:p>
          <a:p>
            <a:pPr marL="0" indent="0" algn="ctr">
              <a:buNone/>
            </a:pPr>
            <a:endParaRPr lang="et-EE" sz="2400" dirty="0"/>
          </a:p>
          <a:p>
            <a:pPr marL="0" indent="0" algn="ctr">
              <a:buNone/>
            </a:pPr>
            <a:endParaRPr lang="et-E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7324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5EB53-6372-433C-89C3-FAC5C9B9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ülekäikude kaardistamine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03EDA-AEBA-4172-85EA-E12B5D4F6D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1560" y="1131588"/>
            <a:ext cx="3312368" cy="3456385"/>
          </a:xfrm>
        </p:spPr>
        <p:txBody>
          <a:bodyPr>
            <a:normAutofit/>
          </a:bodyPr>
          <a:lstStyle/>
          <a:p>
            <a:r>
              <a:rPr lang="et-EE" sz="1200" b="1" dirty="0"/>
              <a:t>Andmed</a:t>
            </a:r>
          </a:p>
          <a:p>
            <a:pPr lvl="1"/>
            <a:r>
              <a:rPr lang="et-EE" sz="1100" dirty="0"/>
              <a:t>sõidutee laius;</a:t>
            </a:r>
          </a:p>
          <a:p>
            <a:pPr lvl="1"/>
            <a:r>
              <a:rPr lang="et-EE" sz="1100" dirty="0"/>
              <a:t>sõiduradade arv;</a:t>
            </a:r>
          </a:p>
          <a:p>
            <a:pPr lvl="1"/>
            <a:r>
              <a:rPr lang="et-EE" sz="1100" dirty="0"/>
              <a:t>kiiruspiirang (eristada ka asula keskkonda ja 50 km/h kohtpiirangut);</a:t>
            </a:r>
          </a:p>
          <a:p>
            <a:pPr lvl="1"/>
            <a:r>
              <a:rPr lang="et-EE" sz="1100" dirty="0"/>
              <a:t>ohutussaare olemasolu, selle pikkus ja laius;</a:t>
            </a:r>
          </a:p>
          <a:p>
            <a:pPr lvl="1"/>
            <a:r>
              <a:rPr lang="et-EE" sz="1100" dirty="0"/>
              <a:t>ülekäigu teekattemärgistuse kasutamine ja tüüp;</a:t>
            </a:r>
          </a:p>
          <a:p>
            <a:pPr lvl="1"/>
            <a:r>
              <a:rPr lang="et-EE" sz="1100" dirty="0"/>
              <a:t>liiklusmärkide kasutamine (nii vahetud kui ka eelnevad, näiteks hoiatusmärgid);</a:t>
            </a:r>
          </a:p>
          <a:p>
            <a:pPr lvl="1"/>
            <a:r>
              <a:rPr lang="et-EE" sz="1100" dirty="0"/>
              <a:t>muud olulised tunnused.</a:t>
            </a:r>
          </a:p>
          <a:p>
            <a:pPr marL="342900" lvl="1" indent="0">
              <a:buNone/>
            </a:pPr>
            <a:endParaRPr lang="et-E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A1156-E37D-4130-ABC7-118E07CF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2</a:t>
            </a:fld>
            <a:endParaRPr lang="et-EE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310547-8DD1-4C91-BDB7-2E58AB7CB5A8}"/>
              </a:ext>
            </a:extLst>
          </p:cNvPr>
          <p:cNvSpPr txBox="1">
            <a:spLocks/>
          </p:cNvSpPr>
          <p:nvPr/>
        </p:nvSpPr>
        <p:spPr>
          <a:xfrm>
            <a:off x="3923928" y="1131587"/>
            <a:ext cx="4968552" cy="34563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t-EE" sz="1100" dirty="0"/>
          </a:p>
          <a:p>
            <a:pPr lvl="1"/>
            <a:r>
              <a:rPr lang="et-EE" sz="1100" dirty="0"/>
              <a:t>ülekäigu täpne aadress – mnt nr, STEE, TO, kaugus, m, LAT, LON, maakond;</a:t>
            </a:r>
          </a:p>
          <a:p>
            <a:pPr lvl="1"/>
            <a:r>
              <a:rPr lang="et-EE" sz="1100" dirty="0"/>
              <a:t>liiklussagedus – AKÖL, raskeliikluse %, tipptunni liiklussagedus (10% AKÖL);</a:t>
            </a:r>
          </a:p>
          <a:p>
            <a:pPr lvl="1"/>
            <a:r>
              <a:rPr lang="et-EE" sz="1100" dirty="0"/>
              <a:t>ülekäigu tüüp vastavalt uuele klassifikatsioonile;</a:t>
            </a:r>
          </a:p>
          <a:p>
            <a:pPr lvl="1"/>
            <a:r>
              <a:rPr lang="et-EE" sz="1100" dirty="0"/>
              <a:t>ülekäigu peamine funktsioon – BP või KLT ühendus vms;</a:t>
            </a:r>
          </a:p>
          <a:p>
            <a:pPr lvl="1"/>
            <a:r>
              <a:rPr lang="et-EE" sz="1100" dirty="0"/>
              <a:t>ülekäigu asukoht tee ristlõikes – teelõigul, ristmiku piirkonnas või ringristmiku juures;</a:t>
            </a:r>
          </a:p>
          <a:p>
            <a:pPr lvl="1"/>
            <a:r>
              <a:rPr lang="et-EE" sz="1100" dirty="0"/>
              <a:t>bussipeatused – olemasolu ja bussipeatuse nimetus;</a:t>
            </a:r>
          </a:p>
          <a:p>
            <a:pPr lvl="1"/>
            <a:r>
              <a:rPr lang="et-EE" sz="1100" dirty="0"/>
              <a:t>valgustus – üldise (teelõigu) valgustuse ja kohtvalgustuse olemasolu;</a:t>
            </a:r>
          </a:p>
          <a:p>
            <a:pPr lvl="1"/>
            <a:r>
              <a:rPr lang="et-EE" sz="1100" dirty="0"/>
              <a:t>kergliiklustee  olemasolu.</a:t>
            </a:r>
          </a:p>
        </p:txBody>
      </p:sp>
    </p:spTree>
    <p:extLst>
      <p:ext uri="{BB962C8B-B14F-4D97-AF65-F5344CB8AC3E}">
        <p14:creationId xmlns:p14="http://schemas.microsoft.com/office/powerpoint/2010/main" val="11939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7DF2-7731-40C6-B842-B4E0E2DF0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ülekäikude kaardistamine – koondtabel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E6BA1-8F5C-4AAC-B188-9A0ED8FF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3</a:t>
            </a:fld>
            <a:endParaRPr lang="et-E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4465B-B8AE-4B69-9A56-C772BF253C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1233577"/>
            <a:ext cx="8928000" cy="29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0E3A-3D65-4CDC-8C6D-852FE8D6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Koondtabeli koodide seletus – lisa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BA076-1C40-45E6-8D47-45FBE03B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4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8C8468-28FA-4AA8-A41C-6866D612B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37" y="1008112"/>
            <a:ext cx="3630890" cy="3939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14536C-91B6-4862-90DB-F9FFBD88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457" y="915566"/>
            <a:ext cx="3139879" cy="40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7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02A2B-17BF-4BD7-B4E5-BB5E0E1E9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ülekäikude kaardistamine – kaardirakendus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45859-CA2A-43D7-B180-CC65D475C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5</a:t>
            </a:fld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688DD-0A5F-44A5-8421-CAB2165DDD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051" y="992988"/>
            <a:ext cx="7004349" cy="41505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358192-7E54-4485-9D4A-39DFC43D32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294" y="2224289"/>
            <a:ext cx="1081589" cy="17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0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9139-D3A4-465B-B358-2E539697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Kaardirakendus ja fotod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3B61A-6F3B-49DE-9210-9737FD47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6</a:t>
            </a:fld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7CE1D-08E6-44DA-AA94-603FD38E8D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187" y="1097287"/>
            <a:ext cx="4901158" cy="3892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F21A7-32E0-4212-83F5-5D2BFA80C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61" y="1303842"/>
            <a:ext cx="1359996" cy="3363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12D56C-F21A-4AB9-9EDD-A6638571AE4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01" y="1083726"/>
            <a:ext cx="3312000" cy="1912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8A0B6-3D2E-44BF-BB3B-2634550C56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4320" y="3086854"/>
            <a:ext cx="3312000" cy="20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BF83-D5DB-449E-9077-6233B23C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dirty="0"/>
              <a:t>ülekäikude tähistamine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59019-2DA0-4A88-BEAE-ED3E2FBE0F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t-EE" dirty="0"/>
              <a:t>LM</a:t>
            </a:r>
          </a:p>
          <a:p>
            <a:r>
              <a:rPr lang="et-EE" dirty="0"/>
              <a:t>TM</a:t>
            </a:r>
          </a:p>
          <a:p>
            <a:r>
              <a:rPr lang="et-EE" dirty="0"/>
              <a:t>Foor </a:t>
            </a:r>
          </a:p>
          <a:p>
            <a:r>
              <a:rPr lang="et-EE" dirty="0"/>
              <a:t>Ohutussaar</a:t>
            </a:r>
          </a:p>
          <a:p>
            <a:endParaRPr lang="et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D0B42-11D6-450B-93E9-181F5986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7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D3301-E7B2-4CEE-97C9-AA51E25F6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131590"/>
            <a:ext cx="3146393" cy="3867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3411CB-0C6E-43DF-8987-E6D0F3D9E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791" y="48756"/>
            <a:ext cx="2941169" cy="3451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E55E8-BAC0-4E15-9ED6-4204CEC8F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037" y="3500333"/>
            <a:ext cx="2919917" cy="16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3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53D2-1AE5-4B19-8D94-561026C4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Ülekäikude klassifikatsioon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95558-A9C8-4560-9376-9BF49774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A6CF1-8425-4871-A08F-10EA4644123F}" type="slidenum">
              <a:rPr lang="et-EE" smtClean="0"/>
              <a:pPr/>
              <a:t>8</a:t>
            </a:fld>
            <a:endParaRPr lang="et-EE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EBE1C4-4062-499A-A712-0D42DD210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744"/>
              </p:ext>
            </p:extLst>
          </p:nvPr>
        </p:nvGraphicFramePr>
        <p:xfrm>
          <a:off x="685330" y="1041628"/>
          <a:ext cx="7992888" cy="36911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34635">
                  <a:extLst>
                    <a:ext uri="{9D8B030D-6E8A-4147-A177-3AD203B41FA5}">
                      <a16:colId xmlns:a16="http://schemas.microsoft.com/office/drawing/2014/main" val="721089023"/>
                    </a:ext>
                  </a:extLst>
                </a:gridCol>
                <a:gridCol w="2560921">
                  <a:extLst>
                    <a:ext uri="{9D8B030D-6E8A-4147-A177-3AD203B41FA5}">
                      <a16:colId xmlns:a16="http://schemas.microsoft.com/office/drawing/2014/main" val="364278980"/>
                    </a:ext>
                  </a:extLst>
                </a:gridCol>
                <a:gridCol w="3897332">
                  <a:extLst>
                    <a:ext uri="{9D8B030D-6E8A-4147-A177-3AD203B41FA5}">
                      <a16:colId xmlns:a16="http://schemas.microsoft.com/office/drawing/2014/main" val="3204846260"/>
                    </a:ext>
                  </a:extLst>
                </a:gridCol>
              </a:tblGrid>
              <a:tr h="176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b="1" dirty="0">
                          <a:effectLst/>
                        </a:rPr>
                        <a:t>Kood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b="1" dirty="0">
                          <a:effectLst/>
                        </a:rPr>
                        <a:t>Ülekäik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b="1" dirty="0">
                          <a:effectLst/>
                        </a:rPr>
                        <a:t>Ülekäigu tüüp</a:t>
                      </a:r>
                      <a:endParaRPr lang="et-E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63211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10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Ülekäigurada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Ülekäigurada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993561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11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Ülekäigurada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Ülekäigurada + ohutussaar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545031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12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Ülekäigurada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Ülekäigurada + valgusfoor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978194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13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Ülekäigurada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Ülekäigurada + ohutussaar + valgusfoor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425912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14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Ülekäigurada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Ülekäigurada + künnis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270561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15-19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Ülekäigurada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Varus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737245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20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Ülekäigukoht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Ülekäigukoht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09298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21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Ülekäigukoht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Ülekäigukoht + ohutussaar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00243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22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Ülekäigukoht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Ülekäigukoht + valgusfoor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28859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23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Ülekäigukoht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Ülekäigukoht + ohutussaar + valgusfoor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9584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24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Ülekäigukoht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Ülekäigukoht + künnis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020086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25-29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Ülekäigukoht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Varus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296441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30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 err="1">
                          <a:effectLst/>
                        </a:rPr>
                        <a:t>Eritasandiline</a:t>
                      </a:r>
                      <a:r>
                        <a:rPr lang="et-EE" sz="1400" dirty="0">
                          <a:effectLst/>
                        </a:rPr>
                        <a:t> ületuskoht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Tunnel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64924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31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 err="1">
                          <a:effectLst/>
                        </a:rPr>
                        <a:t>Eritasandiline</a:t>
                      </a:r>
                      <a:r>
                        <a:rPr lang="et-EE" sz="1400" dirty="0">
                          <a:effectLst/>
                        </a:rPr>
                        <a:t> ületuskoht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Viadukt/jalakäijate sild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898212"/>
                  </a:ext>
                </a:extLst>
              </a:tr>
              <a:tr h="176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>
                          <a:effectLst/>
                        </a:rPr>
                        <a:t>32-39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 err="1">
                          <a:effectLst/>
                        </a:rPr>
                        <a:t>Eritasandiline</a:t>
                      </a:r>
                      <a:r>
                        <a:rPr lang="et-EE" sz="1400" dirty="0">
                          <a:effectLst/>
                        </a:rPr>
                        <a:t> ületuskoht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400" dirty="0">
                          <a:effectLst/>
                        </a:rPr>
                        <a:t>Varus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50" marR="3315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29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863560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1006</Words>
  <Application>Microsoft Office PowerPoint</Application>
  <PresentationFormat>On-screen Show (16:9)</PresentationFormat>
  <Paragraphs>213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Tw Cen MT</vt:lpstr>
      <vt:lpstr>Droplet</vt:lpstr>
      <vt:lpstr>Tugimaanteede ülekäikude tähistamise analüüs</vt:lpstr>
      <vt:lpstr>Teemad</vt:lpstr>
      <vt:lpstr>ülekäikude kaardistamine</vt:lpstr>
      <vt:lpstr>ülekäikude kaardistamine – koondtabel </vt:lpstr>
      <vt:lpstr>Koondtabeli koodide seletus – lisa 2</vt:lpstr>
      <vt:lpstr>ülekäikude kaardistamine – kaardirakendus </vt:lpstr>
      <vt:lpstr>Kaardirakendus ja fotod</vt:lpstr>
      <vt:lpstr>ülekäikude tähistamine</vt:lpstr>
      <vt:lpstr>Ülekäikude klassifikatsioon </vt:lpstr>
      <vt:lpstr>Ülevaade kaardistatud ülekäikudest</vt:lpstr>
      <vt:lpstr>Ülekäigud maakonna lõikes</vt:lpstr>
      <vt:lpstr>ülekäik ja AKÖL</vt:lpstr>
      <vt:lpstr>ülekäik ja Kiiruspiirang</vt:lpstr>
      <vt:lpstr>Ülekäik ja sõidutee laius</vt:lpstr>
      <vt:lpstr>Ülekäik ja asukoht (asula või mitte)</vt:lpstr>
      <vt:lpstr>Normid – uus tpn eelnõu</vt:lpstr>
      <vt:lpstr>Uus tpn – eelnõu </vt:lpstr>
      <vt:lpstr>Uus tpn – eelnõu </vt:lpstr>
      <vt:lpstr>Uus tpn – eelnõu </vt:lpstr>
      <vt:lpstr>Uus tpn – eelnõu </vt:lpstr>
      <vt:lpstr>Klt ohutusväravad</vt:lpstr>
      <vt:lpstr>Muud tähelepanekud</vt:lpstr>
      <vt:lpstr>Muud tähelepanekud</vt:lpstr>
      <vt:lpstr>Muud tähelepanekud</vt:lpstr>
      <vt:lpstr>PowerPoint Presentation</vt:lpstr>
      <vt:lpstr>PowerPoint Presentation</vt:lpstr>
      <vt:lpstr>PowerPoint Presentation</vt:lpstr>
      <vt:lpstr>ettepanekud </vt:lpstr>
      <vt:lpstr>Täname!</vt:lpstr>
    </vt:vector>
  </TitlesOfParts>
  <Company>ERC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Aaspere-Haljala kummipostid</dc:title>
  <dc:creator>Luule</dc:creator>
  <cp:lastModifiedBy>Luule Kaal</cp:lastModifiedBy>
  <cp:revision>672</cp:revision>
  <cp:lastPrinted>2015-03-25T11:11:31Z</cp:lastPrinted>
  <dcterms:created xsi:type="dcterms:W3CDTF">2012-06-15T06:31:43Z</dcterms:created>
  <dcterms:modified xsi:type="dcterms:W3CDTF">2021-09-14T09:22:48Z</dcterms:modified>
</cp:coreProperties>
</file>