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6" r:id="rId3"/>
    <p:sldId id="258" r:id="rId4"/>
    <p:sldId id="264" r:id="rId5"/>
    <p:sldId id="261" r:id="rId6"/>
    <p:sldId id="310" r:id="rId7"/>
    <p:sldId id="305" r:id="rId8"/>
    <p:sldId id="311" r:id="rId9"/>
    <p:sldId id="312" r:id="rId10"/>
    <p:sldId id="314" r:id="rId11"/>
    <p:sldId id="313" r:id="rId12"/>
    <p:sldId id="339" r:id="rId13"/>
    <p:sldId id="315" r:id="rId14"/>
    <p:sldId id="316" r:id="rId15"/>
    <p:sldId id="317" r:id="rId16"/>
    <p:sldId id="318" r:id="rId17"/>
    <p:sldId id="308" r:id="rId18"/>
    <p:sldId id="322" r:id="rId19"/>
    <p:sldId id="323" r:id="rId20"/>
    <p:sldId id="324" r:id="rId21"/>
    <p:sldId id="309" r:id="rId22"/>
    <p:sldId id="326" r:id="rId23"/>
    <p:sldId id="327" r:id="rId24"/>
    <p:sldId id="328" r:id="rId25"/>
    <p:sldId id="329" r:id="rId26"/>
    <p:sldId id="331" r:id="rId27"/>
    <p:sldId id="340" r:id="rId28"/>
    <p:sldId id="333" r:id="rId29"/>
    <p:sldId id="332" r:id="rId30"/>
    <p:sldId id="298" r:id="rId31"/>
    <p:sldId id="319" r:id="rId32"/>
    <p:sldId id="320" r:id="rId33"/>
    <p:sldId id="291" r:id="rId34"/>
    <p:sldId id="293" r:id="rId35"/>
    <p:sldId id="337" r:id="rId36"/>
    <p:sldId id="335" r:id="rId37"/>
    <p:sldId id="295" r:id="rId38"/>
    <p:sldId id="294" r:id="rId39"/>
    <p:sldId id="296" r:id="rId40"/>
    <p:sldId id="336" r:id="rId41"/>
    <p:sldId id="338" r:id="rId42"/>
    <p:sldId id="297" r:id="rId43"/>
    <p:sldId id="307" r:id="rId44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B29"/>
    <a:srgbClr val="FFE7DA"/>
    <a:srgbClr val="BF8953"/>
    <a:srgbClr val="A01E28"/>
    <a:srgbClr val="151F1D"/>
    <a:srgbClr val="B2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86399"/>
  </p:normalViewPr>
  <p:slideViewPr>
    <p:cSldViewPr snapToGrid="0">
      <p:cViewPr varScale="1">
        <p:scale>
          <a:sx n="86" d="100"/>
          <a:sy n="86" d="100"/>
        </p:scale>
        <p:origin x="778" y="58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317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3055A-61A9-9C47-AF40-D981CD0584BC}" type="datetimeFigureOut">
              <a:rPr lang="et-EE" smtClean="0"/>
              <a:t>22.12.2021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D646A-FD89-7D4B-BC15-A6140DE9727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0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22/12/21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22/12/21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Liiklemine</a:t>
            </a:r>
            <a:r>
              <a:rPr lang="en-GB" dirty="0"/>
              <a:t>  </a:t>
            </a:r>
            <a:r>
              <a:rPr lang="en-GB" dirty="0" err="1"/>
              <a:t>pimeda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, </a:t>
            </a:r>
            <a:r>
              <a:rPr lang="en-GB" dirty="0" err="1"/>
              <a:t>liikluskasvatus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tee </a:t>
            </a:r>
            <a:r>
              <a:rPr lang="en-GB" dirty="0" err="1"/>
              <a:t>ületamine</a:t>
            </a:r>
            <a:endParaRPr lang="en-GB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12/2021</a:t>
            </a:r>
          </a:p>
          <a:p>
            <a:r>
              <a:rPr lang="en-GB" dirty="0" err="1"/>
              <a:t>Transpordiamet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C7F8DB9-7379-0C46-AA6E-87CB8E2692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r="29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38A18E0-9F7D-7243-BB83-2DF382CC10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80981" y="1573212"/>
            <a:ext cx="4686300" cy="473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D87BD6-D408-408F-8A7D-D075AF6FFAF7}"/>
              </a:ext>
            </a:extLst>
          </p:cNvPr>
          <p:cNvCxnSpPr>
            <a:cxnSpLocks/>
          </p:cNvCxnSpPr>
          <p:nvPr/>
        </p:nvCxnSpPr>
        <p:spPr>
          <a:xfrm>
            <a:off x="10468213" y="2265294"/>
            <a:ext cx="1" cy="37944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784B4A-A248-7349-A09D-E1DB51317F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9062" y="1522412"/>
            <a:ext cx="4686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kasutamine LASTE puhul ja kasutatav helkuri tüüp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ECED0F-76D5-9D4F-A0A8-26B50D799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9862" y="1535112"/>
            <a:ext cx="4584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7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tüüp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047664-0BCC-8C4D-9472-A382F9CC81E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44481" y="1528762"/>
            <a:ext cx="4559300" cy="4826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FE20-1793-084E-8D61-892787DE41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levinumaks helkuritüübiks on </a:t>
            </a:r>
            <a:r>
              <a:rPr lang="et-EE" dirty="0">
                <a:solidFill>
                  <a:schemeClr val="accent1"/>
                </a:solidFill>
              </a:rPr>
              <a:t>rippuv helkur </a:t>
            </a:r>
            <a:r>
              <a:rPr lang="et-EE" dirty="0"/>
              <a:t>– enam kui 8 helkurikandjat kümnest kasutab just seda tüüpi helkurit. Rippuvat helkurit kasutavad sagedamini naised, üle 65-aastased, eestikeelsed ja maapiirkondade elanikud, jalgsi liiklejad ning autos kaasliiklejad; harvemini seevastu jalgratturid, kuigi kõiki muid enda nähtavaks tegemise vahendeid kasutavad viimased just keskmisest sagedamini.</a:t>
            </a:r>
          </a:p>
          <a:p>
            <a:r>
              <a:rPr lang="et-EE" dirty="0"/>
              <a:t>Ligi kolmandikul on </a:t>
            </a:r>
            <a:r>
              <a:rPr lang="et-EE" dirty="0">
                <a:solidFill>
                  <a:schemeClr val="accent1"/>
                </a:solidFill>
              </a:rPr>
              <a:t>püsivalt riietele kinnitatud/õmmeldud helkur </a:t>
            </a:r>
            <a:r>
              <a:rPr lang="et-EE" dirty="0"/>
              <a:t>või ümber </a:t>
            </a:r>
            <a:r>
              <a:rPr lang="et-EE" dirty="0">
                <a:solidFill>
                  <a:schemeClr val="accent1"/>
                </a:solidFill>
              </a:rPr>
              <a:t>käe keerduv helkur</a:t>
            </a:r>
            <a:r>
              <a:rPr lang="et-EE" dirty="0"/>
              <a:t>. Mõlemat tüüpi helkurite kasutamine on aastaga sagenenud.</a:t>
            </a:r>
            <a:r>
              <a:rPr lang="et-EE" dirty="0">
                <a:solidFill>
                  <a:schemeClr val="accent1"/>
                </a:solidFill>
              </a:rPr>
              <a:t> Riietele püsivalt õmmeldud helkur </a:t>
            </a:r>
            <a:r>
              <a:rPr lang="et-EE" dirty="0"/>
              <a:t>on sagedamini kasutusel meeste, 35-49-aastaste, maapiirkondade ja peamiselt autojuhina liiklejate seas. </a:t>
            </a:r>
          </a:p>
          <a:p>
            <a:r>
              <a:rPr lang="et-EE" dirty="0"/>
              <a:t>Kümnendik helkurikandjaist kasutab erinevaid </a:t>
            </a:r>
            <a:r>
              <a:rPr lang="et-EE" dirty="0">
                <a:solidFill>
                  <a:schemeClr val="accent1"/>
                </a:solidFill>
              </a:rPr>
              <a:t>lampe </a:t>
            </a:r>
            <a:r>
              <a:rPr lang="et-EE" dirty="0"/>
              <a:t>ja muid </a:t>
            </a:r>
            <a:r>
              <a:rPr lang="et-EE" dirty="0">
                <a:solidFill>
                  <a:schemeClr val="accent1"/>
                </a:solidFill>
              </a:rPr>
              <a:t>ajutiselt kinnitatavaid helkurlinte või -paelu</a:t>
            </a:r>
            <a:r>
              <a:rPr lang="et-EE" dirty="0"/>
              <a:t>. Nende puhul pole kasutajate osakaal oluliselt muutunud.</a:t>
            </a:r>
            <a:r>
              <a:rPr lang="et-EE" dirty="0">
                <a:solidFill>
                  <a:schemeClr val="accent1"/>
                </a:solidFill>
              </a:rPr>
              <a:t> Taskulampi</a:t>
            </a:r>
            <a:r>
              <a:rPr lang="et-EE" dirty="0"/>
              <a:t> kasutavad sagedamini noorimad, eestikeelsed ja samuti maapiirkondade elanikud.</a:t>
            </a:r>
          </a:p>
          <a:p>
            <a:r>
              <a:rPr lang="et-EE" dirty="0">
                <a:solidFill>
                  <a:schemeClr val="accent1"/>
                </a:solidFill>
              </a:rPr>
              <a:t>Helkurvesti </a:t>
            </a:r>
            <a:r>
              <a:rPr lang="et-EE" dirty="0"/>
              <a:t>omab 6% helkurikandjaist, so ca 56 tuhandel elanikul; sagedamini maapiirkondade elanikel.</a:t>
            </a:r>
          </a:p>
        </p:txBody>
      </p:sp>
    </p:spTree>
    <p:extLst>
      <p:ext uri="{BB962C8B-B14F-4D97-AF65-F5344CB8AC3E}">
        <p14:creationId xmlns:p14="http://schemas.microsoft.com/office/powerpoint/2010/main" val="193948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70% helkurikandjaist on selle endale </a:t>
            </a:r>
            <a:r>
              <a:rPr lang="et-EE" dirty="0">
                <a:solidFill>
                  <a:schemeClr val="accent1"/>
                </a:solidFill>
              </a:rPr>
              <a:t>ise ostnud </a:t>
            </a:r>
            <a:r>
              <a:rPr lang="et-EE" dirty="0"/>
              <a:t>(sagedamini naised, 50-64-aastased, jalgratturid), </a:t>
            </a:r>
            <a:r>
              <a:rPr lang="et-EE" dirty="0">
                <a:solidFill>
                  <a:schemeClr val="accent1"/>
                </a:solidFill>
              </a:rPr>
              <a:t>veidi enam kui </a:t>
            </a:r>
            <a:r>
              <a:rPr lang="et-EE" dirty="0"/>
              <a:t>kolmandik on selle saanud </a:t>
            </a:r>
            <a:r>
              <a:rPr lang="et-EE" dirty="0">
                <a:solidFill>
                  <a:schemeClr val="accent1"/>
                </a:solidFill>
              </a:rPr>
              <a:t>kingituseks</a:t>
            </a:r>
            <a:r>
              <a:rPr lang="et-EE" dirty="0"/>
              <a:t> (sagedamini maapiirkondade elanikud, autos kaasliiklejad), lisaks 22% </a:t>
            </a:r>
            <a:r>
              <a:rPr lang="et-EE" dirty="0">
                <a:solidFill>
                  <a:schemeClr val="accent1"/>
                </a:solidFill>
              </a:rPr>
              <a:t>väliüritustelt </a:t>
            </a:r>
            <a:r>
              <a:rPr lang="et-EE" dirty="0"/>
              <a:t>(sagedamini 15-24-aastased, autos kaasliiklejad), 14% muu tarbekauba ostmisel, pea kümnendiku kodanike algatuse ja koolituste käigus, 5% politseinike käest helkurikontrolli käigus.</a:t>
            </a:r>
          </a:p>
          <a:p>
            <a:r>
              <a:rPr lang="et-EE" dirty="0">
                <a:solidFill>
                  <a:schemeClr val="accent1"/>
                </a:solidFill>
              </a:rPr>
              <a:t>Muude</a:t>
            </a:r>
            <a:r>
              <a:rPr lang="et-EE" dirty="0"/>
              <a:t> vastustena nimetati, et helkur on ise tehtud või leitud.</a:t>
            </a:r>
          </a:p>
          <a:p>
            <a:r>
              <a:rPr lang="et-EE" dirty="0"/>
              <a:t>Helkuri </a:t>
            </a:r>
            <a:r>
              <a:rPr lang="et-EE" dirty="0" err="1"/>
              <a:t>vmt</a:t>
            </a:r>
            <a:r>
              <a:rPr lang="et-EE" dirty="0"/>
              <a:t> saamise kohad pole aja jooksul oluliselt muutunud, veidi enam on hakatud seda saama kingitusena.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soetamine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08D503-7E5E-5343-A370-2B1CADA6534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00031" y="1560512"/>
            <a:ext cx="4648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soetamine ja CE märgitus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81CFBD-CD9B-C147-9AFF-6B2AD482892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68281" y="1547812"/>
            <a:ext cx="4711700" cy="47879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1574D5-BAF0-2945-BF86-AB052164F4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27% (so 243 tuhat) helkurikandjaist on pakendilt uurinud, kas helkuril on CE märgistus. </a:t>
            </a:r>
          </a:p>
          <a:p>
            <a:r>
              <a:rPr lang="et-EE" dirty="0"/>
              <a:t>Keskmisest harvemini jälgivad CE märgistuse olemasolu tallinlased.</a:t>
            </a:r>
          </a:p>
          <a:p>
            <a:r>
              <a:rPr lang="et-EE" dirty="0"/>
              <a:t>CE märgistust kontrollivate elanike osakaal on tavapärasel tasemel.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222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Vastajad, kes kannavad helkurit ainult mõnikord või ei kanna üldse, tõid helkuri mittekandmise põhjusena esile kõige sagedamini asjaolu, et nad </a:t>
            </a:r>
            <a:r>
              <a:rPr lang="et-EE" dirty="0">
                <a:solidFill>
                  <a:schemeClr val="accent1"/>
                </a:solidFill>
              </a:rPr>
              <a:t>ei liigu eriti jalgsi </a:t>
            </a:r>
            <a:r>
              <a:rPr lang="et-EE" dirty="0"/>
              <a:t>(45%, sagedamini üle 35-64-aastased ja maapiirkondade elanikud, autojuhid).</a:t>
            </a:r>
          </a:p>
          <a:p>
            <a:r>
              <a:rPr lang="et-EE" dirty="0">
                <a:solidFill>
                  <a:schemeClr val="accent1"/>
                </a:solidFill>
              </a:rPr>
              <a:t>Unustamist</a:t>
            </a:r>
            <a:r>
              <a:rPr lang="et-EE" dirty="0"/>
              <a:t>, laiskust või lihtsalt hoolimatust nentis kokku 29% vastajatest (sagedamini kuni 35-aastased, jalgsi liiklejad), 20% jaoks on peamine põhjendus, et helkurid </a:t>
            </a:r>
            <a:r>
              <a:rPr lang="et-EE" dirty="0">
                <a:solidFill>
                  <a:schemeClr val="accent1"/>
                </a:solidFill>
              </a:rPr>
              <a:t>kipuvad kaduma </a:t>
            </a:r>
            <a:r>
              <a:rPr lang="et-EE" dirty="0"/>
              <a:t>(sagedamini 15-24-aastased) ja 23% jaoks, et nad </a:t>
            </a:r>
            <a:r>
              <a:rPr lang="et-EE" dirty="0">
                <a:solidFill>
                  <a:schemeClr val="accent1"/>
                </a:solidFill>
              </a:rPr>
              <a:t>ei liigu pimedas </a:t>
            </a:r>
            <a:r>
              <a:rPr lang="et-EE" dirty="0"/>
              <a:t>(sagedamini üle 65-aastased). </a:t>
            </a:r>
          </a:p>
          <a:p>
            <a:r>
              <a:rPr lang="et-EE" dirty="0"/>
              <a:t>Võrreldes varasemate uuringutega on seekord helkuri puudumist põhjendatud sagedamini sellega, et ei liiguta jala; harvemini aga sellega, et see ununeb või kaob ära. Muid põhjendusi on nimetatud pea samal määral kui eelmistel kordadel.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mitte-kandmise põhjused</a:t>
            </a:r>
          </a:p>
        </p:txBody>
      </p:sp>
      <p:pic>
        <p:nvPicPr>
          <p:cNvPr id="6" name="Content Placeholder 19">
            <a:extLst>
              <a:ext uri="{FF2B5EF4-FFF2-40B4-BE49-F238E27FC236}">
                <a16:creationId xmlns:a16="http://schemas.microsoft.com/office/drawing/2014/main" id="{BA7D0677-A1EE-CE40-BB23-A0967749E0A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80981" y="1573212"/>
            <a:ext cx="4686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Meetmed, mis paneks helkurit kandma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F2D55B9-1234-CC4D-B252-FD68CA3A471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87331" y="1541462"/>
            <a:ext cx="4673600" cy="480060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FB58A87-0B28-9445-9203-3D6A236D6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Neilt, kes kannavad helkurit vaid mõnikord või ei kanna üldse, uuriti, mis paneks helkurit kandma. Kõige sagedamini vastati, et helkurit paneks kandma selle </a:t>
            </a:r>
            <a:r>
              <a:rPr lang="et-EE" dirty="0">
                <a:solidFill>
                  <a:schemeClr val="accent1"/>
                </a:solidFill>
              </a:rPr>
              <a:t>parem kinnitusviis riietele </a:t>
            </a:r>
            <a:r>
              <a:rPr lang="et-EE" dirty="0"/>
              <a:t>(45%). Kõiki muid abinõusid nimetati juba palju vähemate vastajate poolt. </a:t>
            </a:r>
          </a:p>
          <a:p>
            <a:r>
              <a:rPr lang="et-EE" dirty="0"/>
              <a:t>Lisaks leidis 11%, et neid ei paneks helkurit kandma </a:t>
            </a:r>
            <a:r>
              <a:rPr lang="et-EE" dirty="0">
                <a:solidFill>
                  <a:schemeClr val="accent1"/>
                </a:solidFill>
              </a:rPr>
              <a:t>mitte miski</a:t>
            </a:r>
            <a:r>
              <a:rPr lang="et-EE" dirty="0">
                <a:solidFill>
                  <a:schemeClr val="tx1"/>
                </a:solidFill>
              </a:rPr>
              <a:t>.</a:t>
            </a:r>
          </a:p>
          <a:p>
            <a:r>
              <a:rPr lang="et-EE" dirty="0"/>
              <a:t>Taustaandmete lõikes olulisi erisusi ei ilmnenud.</a:t>
            </a:r>
          </a:p>
          <a:p>
            <a:r>
              <a:rPr lang="et-EE" dirty="0"/>
              <a:t>Varasemate uuringutega võrreldes selgub, et pea kõiki võimalikke meetmeid nimetati pea samavõrd kui eelmisel korral.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412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59" y="2967217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Liikluskasvatus</a:t>
            </a:r>
          </a:p>
        </p:txBody>
      </p:sp>
    </p:spTree>
    <p:extLst>
      <p:ext uri="{BB962C8B-B14F-4D97-AF65-F5344CB8AC3E}">
        <p14:creationId xmlns:p14="http://schemas.microsoft.com/office/powerpoint/2010/main" val="106508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Valdavalt õpetatavad vanemad lastele ohutut liikluskäitumist</a:t>
            </a:r>
            <a:r>
              <a:rPr lang="et-EE" dirty="0">
                <a:solidFill>
                  <a:schemeClr val="accent1"/>
                </a:solidFill>
              </a:rPr>
              <a:t> jalakäijana liigeldes </a:t>
            </a:r>
            <a:r>
              <a:rPr lang="et-EE" dirty="0"/>
              <a:t>(78%; sagedamini naised), 53% vanematest ka </a:t>
            </a:r>
            <a:r>
              <a:rPr lang="et-EE" dirty="0">
                <a:solidFill>
                  <a:schemeClr val="accent1"/>
                </a:solidFill>
              </a:rPr>
              <a:t>autoga liigeldes </a:t>
            </a:r>
            <a:r>
              <a:rPr lang="et-EE" dirty="0"/>
              <a:t>(sagedamini autojuhid ja kaassõitjad); harvem juhendatakse lapsi jalgratturina (sagedamini jalgrattaga liiklejad ja jalgratturid) või ühistranspordiga liigeldes (Slaid 19). Varasemaga võrreldes olulisi muutusi pole.</a:t>
            </a:r>
          </a:p>
          <a:p>
            <a:r>
              <a:rPr lang="et-EE" dirty="0"/>
              <a:t>Kõige suurem osa lapsevanematest õpetab oma lastele ohutult liikluses käitumist </a:t>
            </a:r>
            <a:r>
              <a:rPr lang="et-EE" dirty="0">
                <a:solidFill>
                  <a:schemeClr val="accent1"/>
                </a:solidFill>
              </a:rPr>
              <a:t>vähemalt kord nädalas </a:t>
            </a:r>
            <a:r>
              <a:rPr lang="et-EE" dirty="0"/>
              <a:t>(41%), neljandik vähemalt igapäevaselt (sagedamini 25-34-aastased) või kord kuus, ülejäänud harvemini (Slaid 19). Üldse pole viimase 12 kuu jooksul oma lapsi õpetanud 1% lastevanematest.</a:t>
            </a:r>
          </a:p>
          <a:p>
            <a:r>
              <a:rPr lang="et-EE" dirty="0"/>
              <a:t>Eelmise aastaga võrreldes pole tulemused muutunud.</a:t>
            </a:r>
          </a:p>
          <a:p>
            <a:endParaRPr lang="et-EE" dirty="0"/>
          </a:p>
          <a:p>
            <a:r>
              <a:rPr lang="et-EE" dirty="0"/>
              <a:t>Lastevanematel paluti 10-sel skaalal, kus 1 tähendas liiklusreeglite “sagedast eiramist” ja 10 “täielikku järgimist” hinnata oma liikluskäitumist üksi kui ka koos lastega liigeldes (Slaid 20).</a:t>
            </a:r>
          </a:p>
          <a:p>
            <a:r>
              <a:rPr lang="et-EE" dirty="0">
                <a:solidFill>
                  <a:schemeClr val="accent1"/>
                </a:solidFill>
              </a:rPr>
              <a:t>Üksi liigeldes </a:t>
            </a:r>
            <a:r>
              <a:rPr lang="et-EE" dirty="0"/>
              <a:t>hinnati oma liikluskäitumist madalamalt kui </a:t>
            </a:r>
            <a:r>
              <a:rPr lang="et-EE" dirty="0">
                <a:solidFill>
                  <a:schemeClr val="accent1"/>
                </a:solidFill>
              </a:rPr>
              <a:t>lastega liigeldes </a:t>
            </a:r>
            <a:r>
              <a:rPr lang="et-EE" dirty="0"/>
              <a:t>– keskmised hinnangud olid vastavalt </a:t>
            </a:r>
            <a:r>
              <a:rPr lang="et-EE" dirty="0">
                <a:solidFill>
                  <a:schemeClr val="accent1"/>
                </a:solidFill>
              </a:rPr>
              <a:t>8,08</a:t>
            </a:r>
            <a:r>
              <a:rPr lang="et-EE" dirty="0"/>
              <a:t> ja </a:t>
            </a:r>
            <a:r>
              <a:rPr lang="et-EE" dirty="0">
                <a:solidFill>
                  <a:schemeClr val="accent1"/>
                </a:solidFill>
              </a:rPr>
              <a:t>8,86</a:t>
            </a:r>
            <a:r>
              <a:rPr lang="et-EE" dirty="0"/>
              <a:t>. Lapsega liigeldes hindas oma liikluskäitumist reegleid täielikult järgivaks pea kaks korda rohkem lapsevanemaid. </a:t>
            </a:r>
          </a:p>
          <a:p>
            <a:r>
              <a:rPr lang="et-EE" dirty="0"/>
              <a:t>Liikluskäitumist hinnati eelmise korraga võrreldes üksi liigeldes 0,22 punkti ja lastega liigeldes 0,3 punkti madalamalt (olulised muutused).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Liikluskasvatus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(Slaidid 19-20)</a:t>
            </a:r>
          </a:p>
        </p:txBody>
      </p:sp>
    </p:spTree>
    <p:extLst>
      <p:ext uri="{BB962C8B-B14F-4D97-AF65-F5344CB8AC3E}">
        <p14:creationId xmlns:p14="http://schemas.microsoft.com/office/powerpoint/2010/main" val="177613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Liikluskasvatus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Liikluskäitumise õpetamine erinevates rollides ja õpetamise sagedus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DB730-8823-F04A-9416-A0772F04CBE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73280" y="1498600"/>
            <a:ext cx="4701703" cy="48863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936211-4531-CC42-AD43-77C2F81331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6745" y="1498600"/>
            <a:ext cx="475093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HELKURI KANDMINE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Peamine liikumise viis (küsimus T2)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Helkuri kandmise vajalikkus (küsimus 6)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Helkuri kandmine (küsimused 7 ja 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Helkuri tüüp (küsimus 8)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Helkuri soetamine ja CE märgistus (küsimused 9 ja 10)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Helkuri mittekandmise põhjused (küsimus 11)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Meetmed, mis paneks helkurit kandma (küsimus 12)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LIIKLUSKASVATUS </a:t>
            </a:r>
            <a:r>
              <a:rPr lang="et-EE" dirty="0"/>
              <a:t>(küsimused 2-5)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TEE ÜLETAMINE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Tee ületamine punase fooritulega (küsimused 13 ja 14)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Tee ületamine selleks mitte-ettenähtud kohas (küsimused 15 ja 16)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Reguleerimata ülekäiguraja ületamine (küsimused 17-19)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Raudteeülekäigukoht (küsimus 19A)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Liiklusteadlikkus (küsimused 20 ja 21)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LIIKLUSOHUTUSE ALASE TEAVITUSE MÄRKAMINE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Vilkuritega alarmsõidukile tee andmise teavituse märkamine (küsimus 22-23)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Liiklusohutuse alase teavituse märkamine (küsimus 24)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Teemad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0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Liikluskasvatus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Hinnang liikluskäitumisele erinevates rollides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C301E6-9913-3947-9E5E-FE6D8B900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4576" y="1498600"/>
            <a:ext cx="4775272" cy="488632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A967A64-1743-EA4E-9A64-C789E786151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73048" y="1498600"/>
            <a:ext cx="470216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7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93" y="3046044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Tee ületamine</a:t>
            </a:r>
          </a:p>
        </p:txBody>
      </p:sp>
    </p:spTree>
    <p:extLst>
      <p:ext uri="{BB962C8B-B14F-4D97-AF65-F5344CB8AC3E}">
        <p14:creationId xmlns:p14="http://schemas.microsoft.com/office/powerpoint/2010/main" val="195206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t-EE" sz="2200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anchor="t">
            <a:normAutofit/>
          </a:bodyPr>
          <a:lstStyle/>
          <a:p>
            <a:r>
              <a:rPr lang="et-EE" dirty="0"/>
              <a:t>Tee ületamine punase fooritulega ja selleks mitte-ettenähtud kohas (Slaidid 24-25)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E7A5BD-F70E-7649-804C-8746B2FDA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b="1" dirty="0">
                <a:solidFill>
                  <a:schemeClr val="accent1"/>
                </a:solidFill>
              </a:rPr>
              <a:t>Punase fooritulega </a:t>
            </a:r>
            <a:r>
              <a:rPr lang="et-EE" dirty="0">
                <a:solidFill>
                  <a:schemeClr val="accent1"/>
                </a:solidFill>
              </a:rPr>
              <a:t>on teed viimase 6 kuu jooksul jalakäijana ületanud 23% elanikkonnast</a:t>
            </a:r>
            <a:r>
              <a:rPr lang="et-EE" dirty="0"/>
              <a:t>; vastav näitaja püsib aastaid pea samal tasemel.</a:t>
            </a:r>
          </a:p>
          <a:p>
            <a:r>
              <a:rPr lang="et-EE" dirty="0"/>
              <a:t>Sagedamini ületavad punase fooritulega teed mehed, 15-34-aastased, tallinlased (eelkõige Kesklinna, Kristiine ja Põhja-Tallinna linnaosa elanikud, samuti peamiselt jalgsi ja jalgrattaga liiklejad (Slaid 23). </a:t>
            </a:r>
          </a:p>
          <a:p>
            <a:r>
              <a:rPr lang="et-EE" dirty="0">
                <a:solidFill>
                  <a:schemeClr val="accent1"/>
                </a:solidFill>
              </a:rPr>
              <a:t>Peamiseks põhjuseks, miks on teed ületatud punase fooritulega</a:t>
            </a:r>
            <a:r>
              <a:rPr lang="et-EE" dirty="0"/>
              <a:t>, on nimetatud 77% poolt, et </a:t>
            </a:r>
            <a:r>
              <a:rPr lang="et-EE" dirty="0">
                <a:solidFill>
                  <a:schemeClr val="accent1"/>
                </a:solidFill>
              </a:rPr>
              <a:t>sõidukeid ei lähenenud. </a:t>
            </a:r>
            <a:r>
              <a:rPr lang="et-EE" dirty="0"/>
              <a:t>Kõiki muid põhjuseid on nimetatud oluliselt vähemate vastajate poolt. Antud põhjenduste osakaalud pole aastatega oluliselt muutunud (Slaid 23). </a:t>
            </a:r>
          </a:p>
          <a:p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Teed selleks </a:t>
            </a:r>
            <a:r>
              <a:rPr lang="et-EE" b="1" dirty="0">
                <a:solidFill>
                  <a:schemeClr val="accent1"/>
                </a:solidFill>
              </a:rPr>
              <a:t>mitte-ettenähtud kohas </a:t>
            </a:r>
            <a:r>
              <a:rPr lang="et-EE" dirty="0">
                <a:solidFill>
                  <a:schemeClr val="accent1"/>
                </a:solidFill>
              </a:rPr>
              <a:t>on viimase 6 kuu jooksul ületanud 48% elanikkonnast</a:t>
            </a:r>
            <a:r>
              <a:rPr lang="et-EE" dirty="0"/>
              <a:t>, mis on kõrgem näitaja kui eelmisel aastal. </a:t>
            </a:r>
          </a:p>
          <a:p>
            <a:r>
              <a:rPr lang="et-EE" dirty="0"/>
              <a:t>Sagedamini rikuvad reeglit mehed ja 15-34-aastased, eestlased, suurlinnade elanikud ja peamiselt jalgrattaga liiklejad (Slaid 24).</a:t>
            </a:r>
          </a:p>
          <a:p>
            <a:r>
              <a:rPr lang="et-EE" dirty="0">
                <a:solidFill>
                  <a:schemeClr val="accent1"/>
                </a:solidFill>
              </a:rPr>
              <a:t>Peamiseks põhjuseks, miks on teed ületatud selleks mitte-ettenähtud kohas</a:t>
            </a:r>
            <a:r>
              <a:rPr lang="et-EE" dirty="0"/>
              <a:t>, on nimetatud lausa 48% poolt, et </a:t>
            </a:r>
            <a:r>
              <a:rPr lang="et-EE" dirty="0">
                <a:solidFill>
                  <a:schemeClr val="accent1"/>
                </a:solidFill>
              </a:rPr>
              <a:t>sõidukeid ei lähenenud</a:t>
            </a:r>
            <a:r>
              <a:rPr lang="et-EE" dirty="0"/>
              <a:t>, pea sama paljud nimetasid, et </a:t>
            </a:r>
            <a:r>
              <a:rPr lang="et-EE" dirty="0">
                <a:solidFill>
                  <a:schemeClr val="accent1"/>
                </a:solidFill>
              </a:rPr>
              <a:t>sobivas kohas puudus ametlik teeületuse koht või see asus kaugel </a:t>
            </a:r>
            <a:r>
              <a:rPr lang="et-EE" dirty="0"/>
              <a:t>(41%). Viimane põhjus lisati etteantud vastuste loetelusse sel aastal, eelnevalt on see välja tulnud muu vastuse alt. Kõiki muid põhjuseid on nimetatud oluliselt vähemate vastajate poolt (Slaid 24). </a:t>
            </a:r>
          </a:p>
          <a:p>
            <a:endParaRPr lang="et-EE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C682CCD2-C29B-164A-B340-4A7A5ECB006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17481" y="1503362"/>
            <a:ext cx="4813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8B2D1B2-EFE9-7241-ABD5-0BE86544FD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434" y="1498600"/>
            <a:ext cx="4835557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Tee ületamine punase fooritulega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AF4575-6E30-4DB3-8172-BCC1DCCF7B9E}"/>
              </a:ext>
            </a:extLst>
          </p:cNvPr>
          <p:cNvCxnSpPr>
            <a:cxnSpLocks/>
          </p:cNvCxnSpPr>
          <p:nvPr/>
        </p:nvCxnSpPr>
        <p:spPr>
          <a:xfrm flipH="1">
            <a:off x="3767654" y="2188187"/>
            <a:ext cx="1" cy="41317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AF4575-6E30-4DB3-8172-BCC1DCCF7B9E}"/>
              </a:ext>
            </a:extLst>
          </p:cNvPr>
          <p:cNvCxnSpPr>
            <a:cxnSpLocks/>
          </p:cNvCxnSpPr>
          <p:nvPr/>
        </p:nvCxnSpPr>
        <p:spPr>
          <a:xfrm flipH="1">
            <a:off x="9474930" y="2172145"/>
            <a:ext cx="1" cy="41317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C69CECF-8C65-4440-8A46-2A218AB8AC9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31474" y="1498600"/>
            <a:ext cx="478531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57B23AF-1DAB-8740-B8F3-13D1E9441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11300"/>
            <a:ext cx="4860925" cy="4860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Tee ületamine selleks mitte-ettenähtud kohas - põhjused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0EC990-37A3-3846-8A13-30201ABC5EF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19044" y="1498600"/>
            <a:ext cx="4810174" cy="48863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314BBF-3B78-924E-BC45-2A162572F738}"/>
              </a:ext>
            </a:extLst>
          </p:cNvPr>
          <p:cNvCxnSpPr>
            <a:cxnSpLocks/>
          </p:cNvCxnSpPr>
          <p:nvPr/>
        </p:nvCxnSpPr>
        <p:spPr>
          <a:xfrm flipH="1">
            <a:off x="4444987" y="2240462"/>
            <a:ext cx="1" cy="41317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4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t-EE" sz="2200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anchor="t">
            <a:normAutofit/>
          </a:bodyPr>
          <a:lstStyle/>
          <a:p>
            <a:r>
              <a:rPr lang="et-EE" dirty="0"/>
              <a:t>Reguleerimata ülekäiguraja ületamine (Slaidid 25-26)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DDEB07-4C96-E54A-B4B5-26EF5CD29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Üldiselt arvatakse, et </a:t>
            </a:r>
            <a:r>
              <a:rPr lang="et-EE" dirty="0">
                <a:solidFill>
                  <a:schemeClr val="accent1"/>
                </a:solidFill>
              </a:rPr>
              <a:t>jalakäijad satuvad reguleerimata ülekäigurajal liiklusõnnetusse, kuna nad ei veendu ohutuses </a:t>
            </a:r>
            <a:r>
              <a:rPr lang="et-EE" dirty="0"/>
              <a:t>(79%,), kasutavad teed ületades nutiseadmeid või kõrvaklappe (69%) või kiirustavad (55%). </a:t>
            </a:r>
          </a:p>
          <a:p>
            <a:r>
              <a:rPr lang="et-EE" dirty="0"/>
              <a:t>Eelmise uuringuga võrreldes on kõiki põhjuseid nimetatud veidi vähem.</a:t>
            </a:r>
          </a:p>
          <a:p>
            <a:endParaRPr lang="et-EE" dirty="0"/>
          </a:p>
          <a:p>
            <a:r>
              <a:rPr lang="et-EE" dirty="0"/>
              <a:t>45% jalakäijatest leiavad, et neile </a:t>
            </a:r>
            <a:r>
              <a:rPr lang="et-EE" dirty="0">
                <a:solidFill>
                  <a:schemeClr val="accent1"/>
                </a:solidFill>
              </a:rPr>
              <a:t>tee andmine reguleerimata ülekäigurajal on paari viimase aastaga võrreldes paranenud, </a:t>
            </a:r>
            <a:r>
              <a:rPr lang="et-EE" dirty="0"/>
              <a:t>samas kui kolmandik arvab, et see pole muutunud. Ka eelnevates uuringutes, va 2020. aastal, on ülekaalus olnud just jalakäijate arvamus, kelle jaoks on tee andmine reguleerimata ülekäigurajal paranenud (Slaid 26).</a:t>
            </a:r>
          </a:p>
          <a:p>
            <a:r>
              <a:rPr lang="et-EE" dirty="0"/>
              <a:t>Paranemist tajuvad eelõige üle 65-aastased, eestikeelsed ja maapiirkondade elanikud; muutust ei taju aga enamasti muukeelne ja suuremate linnade elanikkond.</a:t>
            </a:r>
          </a:p>
          <a:p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Jalakäijate hinnangul annab neile reguleerimata ülekäigurajal teed </a:t>
            </a:r>
            <a:r>
              <a:rPr lang="et-EE" dirty="0"/>
              <a:t>valdavalt </a:t>
            </a:r>
            <a:r>
              <a:rPr lang="et-EE" dirty="0">
                <a:solidFill>
                  <a:schemeClr val="accent1"/>
                </a:solidFill>
              </a:rPr>
              <a:t>esimene auto </a:t>
            </a:r>
            <a:r>
              <a:rPr lang="et-EE" dirty="0"/>
              <a:t>(51% - Slaid 26), sagedamini üle 64-aastaste ja maapiirkondade elanike arvates. Vastavalt </a:t>
            </a:r>
            <a:r>
              <a:rPr lang="et-EE" dirty="0" err="1"/>
              <a:t>arvajate</a:t>
            </a:r>
            <a:r>
              <a:rPr lang="et-EE" dirty="0"/>
              <a:t> osakaal on peale kolmeaastast langust kõrgeimal tasemel. 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63322574-BA90-F242-A5C5-AD6D03FC7FC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5275" y="1498600"/>
            <a:ext cx="4797712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Reguleerimata ülekäiguraja ületamine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A6BC74-7325-004B-9A44-CF2EB8653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9212" y="1503362"/>
            <a:ext cx="4826000" cy="48768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4B076F-893F-584B-81E9-887CED1B490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19044" y="1498600"/>
            <a:ext cx="4810174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9F34-ACDB-6543-82AE-6CEBE2F9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4F25F3-070E-0D4A-A35E-B5974D2188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Raudteeülekäigukoht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E3110A-C4C1-B942-9D43-E24DD52185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Vastajatel paluti mõelda jalgratta- ja jalgtee otstes olevatele raudteeülekäigukoha piiretele, mis on mõeldud selleks, et takistada raudteele otse liikumist. Seejärel uuriti, milliste nendega seonduvate väidetega nad nõustuvad.</a:t>
            </a:r>
          </a:p>
          <a:p>
            <a:r>
              <a:rPr lang="et-EE" dirty="0"/>
              <a:t>Valdavalt on hoiak raudteeülekäigu piirete osas positiivne. 2/3 uskus, et need </a:t>
            </a:r>
            <a:r>
              <a:rPr lang="et-EE" dirty="0">
                <a:solidFill>
                  <a:schemeClr val="accent1"/>
                </a:solidFill>
              </a:rPr>
              <a:t>on abiks ja hoiavad ära ootamatult raudteele sattumist </a:t>
            </a:r>
            <a:r>
              <a:rPr lang="et-EE" dirty="0"/>
              <a:t>(sagedamini 15-24-aastased, muukeelsed elanikud), lisaks enam kui pooled arvasid, et need </a:t>
            </a:r>
            <a:r>
              <a:rPr lang="et-EE" dirty="0">
                <a:solidFill>
                  <a:schemeClr val="accent1"/>
                </a:solidFill>
              </a:rPr>
              <a:t>tuletavad meelde, et raudteed ületades tuleb liikumisvahendilt maha tulla </a:t>
            </a:r>
            <a:r>
              <a:rPr lang="et-EE" dirty="0"/>
              <a:t>(sagedamini 35-49-aastased, samuti muukeelsed elanikud ja peamiselt </a:t>
            </a:r>
            <a:r>
              <a:rPr lang="et-EE" dirty="0" err="1"/>
              <a:t>kergliikuriga</a:t>
            </a:r>
            <a:r>
              <a:rPr lang="et-EE" dirty="0"/>
              <a:t> liiklejad). </a:t>
            </a:r>
          </a:p>
          <a:p>
            <a:r>
              <a:rPr lang="et-EE" dirty="0"/>
              <a:t>Erinevaid negatiivseid pooli nägi ligikaudu kümnendik; sagedamini peamiselt jalgratta ja </a:t>
            </a:r>
            <a:r>
              <a:rPr lang="et-EE" dirty="0" err="1"/>
              <a:t>kergliikuriga</a:t>
            </a:r>
            <a:r>
              <a:rPr lang="et-EE" dirty="0"/>
              <a:t> liiklejad.</a:t>
            </a:r>
          </a:p>
          <a:p>
            <a:r>
              <a:rPr lang="et-EE" dirty="0"/>
              <a:t>Viiendikul elanikkonnast ei ole olnud vaja ülekäigukohal raudteed ületada; sagedamini üle 64-aastastel, eestikeelsetel ja maapiirkondade, piirkonniti Lääne-Eesti  elanikel.</a:t>
            </a:r>
          </a:p>
          <a:p>
            <a:endParaRPr lang="et-EE" dirty="0"/>
          </a:p>
        </p:txBody>
      </p:sp>
      <p:pic>
        <p:nvPicPr>
          <p:cNvPr id="13" name="Content Placeholder 7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23070E73-4A08-9B46-AD4D-805AA6E9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55" y="187847"/>
            <a:ext cx="2444151" cy="1506279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B345DF6-FE4E-7E40-82F9-69111864063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723692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Liiklusteadlikkus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EA40AE-830E-AA44-87EE-49CDC3998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483" y="1473367"/>
            <a:ext cx="4860000" cy="4885901"/>
          </a:xfrm>
        </p:spPr>
        <p:txBody>
          <a:bodyPr>
            <a:normAutofit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Eeltoodud fotot näidates paluti vastajatel arvata, millega tegu. Õige vastuse andis ehk</a:t>
            </a:r>
            <a:r>
              <a:rPr lang="et-EE" dirty="0">
                <a:solidFill>
                  <a:schemeClr val="accent1"/>
                </a:solidFill>
              </a:rPr>
              <a:t> ülekäigukohaks </a:t>
            </a:r>
            <a:r>
              <a:rPr lang="et-EE" dirty="0"/>
              <a:t>pidas seda 41% vastajaist, sagedamini mehed, kuni 50-aastased, suuremate linnade elanikud ja peamiselt autoga liiklejad (50%). </a:t>
            </a:r>
          </a:p>
          <a:p>
            <a:r>
              <a:rPr lang="et-EE" dirty="0"/>
              <a:t>24% pidas seda reguleerimata ülekäigurajaks ja 27% kohaks, kus sõidutee ületamine on keelatud (sagedamini naised ja üle 64-aastased), reguleeritud ülekäigurajaks pidas seda vaid 1% ja üldse ei osanud vastata 7%.</a:t>
            </a:r>
          </a:p>
          <a:p>
            <a:r>
              <a:rPr lang="et-EE" dirty="0"/>
              <a:t>Varasemate aastatega võrreldes on teadlike osakaal suurenenud, enne 2019. aastat oli kõige enam neid, kes pidasid seda reguleerimata ülekäigurajaks.</a:t>
            </a:r>
          </a:p>
          <a:p>
            <a:endParaRPr lang="et-EE" dirty="0"/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605F9F56-8420-7946-9A59-8D7B23DB897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34870"/>
            <a:ext cx="4859337" cy="4884712"/>
          </a:xfrm>
          <a:prstGeom prst="rect">
            <a:avLst/>
          </a:prstGeom>
        </p:spPr>
      </p:pic>
      <p:pic>
        <p:nvPicPr>
          <p:cNvPr id="16" name="Picture 15" descr="C:\Raul\Kasutaja Raul dokumendid alates juuli 2014\Uuringud ja aruanded\KÜ hange 2017-2019\2017 küsitlusuuringud\Liiklemine pimeda ajal ja liiklusharidus\2011_05_25\IMG_6135.JPG">
            <a:extLst>
              <a:ext uri="{FF2B5EF4-FFF2-40B4-BE49-F238E27FC236}">
                <a16:creationId xmlns:a16="http://schemas.microsoft.com/office/drawing/2014/main" id="{63BEAB1F-18A1-AE4B-8FC7-2CD68FA415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47" y="1473367"/>
            <a:ext cx="3195671" cy="163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73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Antud fotode kohta paluti vastajatel samuti arvata, millise liikluskorraga on tegu. Siinkohal andis õige vastuse 74% elanikkonnast –</a:t>
            </a:r>
            <a:r>
              <a:rPr lang="et-EE" dirty="0">
                <a:solidFill>
                  <a:schemeClr val="accent1"/>
                </a:solidFill>
              </a:rPr>
              <a:t> jalakäija peab andma teed autojuhile</a:t>
            </a:r>
            <a:r>
              <a:rPr lang="et-EE" dirty="0"/>
              <a:t>. Sagedamini andsid õige vastuse mehed, kuni 49-aastased, eestlased, samuti peamiselt autoga liiklejad (83%).</a:t>
            </a:r>
          </a:p>
          <a:p>
            <a:r>
              <a:rPr lang="et-EE" dirty="0"/>
              <a:t>Vale vastuse andis kuuendik ja üldse ei osanud vastata pea kümnendik elanikkonnast. </a:t>
            </a:r>
          </a:p>
          <a:p>
            <a:r>
              <a:rPr lang="et-EE" dirty="0"/>
              <a:t>Eelnevate aastatega võrreldes on teadlike osakaal jõudsalt tõusnud.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Liiklusteadlikkus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8543EF-3FA7-074C-A1FD-B376D6BF0D1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3831" y="1516062"/>
            <a:ext cx="4800600" cy="4851400"/>
          </a:xfrm>
          <a:prstGeom prst="rect">
            <a:avLst/>
          </a:prstGeom>
        </p:spPr>
      </p:pic>
      <p:pic>
        <p:nvPicPr>
          <p:cNvPr id="7" name="Picture 6" descr="C:\Raul\Kasutaja Raul dokumendid alates juuli 2014\Uuringud ja aruanded\KÜ hange 2017-2019\2017 küsitlusuuringud\Liiklemine pimeda ajal ja liiklusharidus\2011_05_25\IMG_6144.JPG">
            <a:extLst>
              <a:ext uri="{FF2B5EF4-FFF2-40B4-BE49-F238E27FC236}">
                <a16:creationId xmlns:a16="http://schemas.microsoft.com/office/drawing/2014/main" id="{D4BF6F24-9ABB-514D-8937-2F1FC3ADC9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35" y="1540937"/>
            <a:ext cx="2305366" cy="165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Raul\Kasutaja Raul dokumendid alates juuli 2014\Uuringud ja aruanded\KÜ hange 2017-2019\2017 küsitlusuuringud\Liiklemine pimeda ajal ja liiklusharidus\2011_05_25\IMG_6145.JPG">
            <a:extLst>
              <a:ext uri="{FF2B5EF4-FFF2-40B4-BE49-F238E27FC236}">
                <a16:creationId xmlns:a16="http://schemas.microsoft.com/office/drawing/2014/main" id="{8D4FC5F2-9A6C-274A-B4CF-15273EBED6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48" y="1556810"/>
            <a:ext cx="2403288" cy="163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67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Üldkogum</a:t>
            </a:r>
            <a:r>
              <a:rPr lang="et-EE" dirty="0"/>
              <a:t>: üle 15-aastane Eesti elanikkond, 1 102 616 elanikku (01.01.2019. aasta ESA andemetel) </a:t>
            </a:r>
          </a:p>
          <a:p>
            <a:r>
              <a:rPr lang="et-EE" dirty="0"/>
              <a:t>Meetod: Turu-uuringute AS Omnibuss - kombineeritud silmast silma ja veebipaneel, olenevalt vastaja eelistusest sai vastata nii eesti kui vene keeles.</a:t>
            </a:r>
          </a:p>
          <a:p>
            <a:r>
              <a:rPr lang="et-EE" dirty="0"/>
              <a:t>Valimi koostamine: kasutati </a:t>
            </a:r>
            <a:r>
              <a:rPr lang="et-EE" dirty="0" err="1"/>
              <a:t>üldkogumi</a:t>
            </a:r>
            <a:r>
              <a:rPr lang="et-EE" dirty="0"/>
              <a:t> proportsionaalset mudelit, hiljem tulemused kaaluti </a:t>
            </a:r>
            <a:r>
              <a:rPr lang="et-EE" dirty="0" err="1"/>
              <a:t>üldkogumile</a:t>
            </a:r>
            <a:r>
              <a:rPr lang="et-EE" dirty="0"/>
              <a:t> vastavaks soo, vanusegruppide, rahvuse, hariduse, piirkonna ja asulatüübi järgi. </a:t>
            </a:r>
          </a:p>
          <a:p>
            <a:r>
              <a:rPr lang="et-EE" dirty="0"/>
              <a:t>Planeeritud ja tegelik valim: 1000 ja 1003</a:t>
            </a:r>
          </a:p>
          <a:p>
            <a:r>
              <a:rPr lang="et-EE" dirty="0"/>
              <a:t>Valimiviga: 1000 vastaja puhul ±3,1%, väiksemate gruppide vaatlemisel võib viga olla suurem</a:t>
            </a:r>
          </a:p>
          <a:p>
            <a:r>
              <a:rPr lang="et-EE" dirty="0"/>
              <a:t>Küsitluse pikkus: 4 lehekülge</a:t>
            </a:r>
          </a:p>
          <a:p>
            <a:r>
              <a:rPr lang="et-EE" dirty="0"/>
              <a:t>Küsitlusperiood: 03. - 08.12. 2021</a:t>
            </a:r>
          </a:p>
          <a:p>
            <a:r>
              <a:rPr lang="et-EE" dirty="0"/>
              <a:t>Aruande tekstis on esile toodud taustatunnuste vahelised erinevused, mis on usaldusnivool 95% statistiliselt olulised. Juhul, kui andmed ei võimaldanud kinnitada erinevuste statistilist olulisust, pole võrdlusi tekstis esitatud.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VASTUTAJAD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Tellijapoolne kontaktisik			Raul </a:t>
            </a:r>
            <a:r>
              <a:rPr lang="et-EE" dirty="0" err="1"/>
              <a:t>Rom</a:t>
            </a: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Uuringu projektijuht ja aruande koostamine		Liis Grünberg, </a:t>
            </a:r>
            <a:r>
              <a:rPr lang="et-EE" dirty="0">
                <a:hlinkClick r:id="rId2"/>
              </a:rPr>
              <a:t>liis@turu-uuringute.ee</a:t>
            </a:r>
            <a:r>
              <a:rPr lang="et-EE" dirty="0"/>
              <a:t>, 58529707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Valim, ankeedi programmeerimine 		Kristel </a:t>
            </a:r>
            <a:r>
              <a:rPr lang="et-EE" dirty="0" err="1"/>
              <a:t>Merusk</a:t>
            </a: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Andmetöötlus  				</a:t>
            </a:r>
            <a:r>
              <a:rPr lang="et-EE" dirty="0" err="1"/>
              <a:t>Reijo</a:t>
            </a:r>
            <a:r>
              <a:rPr lang="et-EE" dirty="0"/>
              <a:t> Pohl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Küsitlustöö koordineerimine			Angelina Oblikas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Metoodika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vastutajad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40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614" y="3429000"/>
            <a:ext cx="9051380" cy="861238"/>
          </a:xfrm>
        </p:spPr>
        <p:txBody>
          <a:bodyPr>
            <a:noAutofit/>
          </a:bodyPr>
          <a:lstStyle/>
          <a:p>
            <a:r>
              <a:rPr lang="et-EE" sz="5400" dirty="0"/>
              <a:t>Liiklusohutuse alase teavituse märkamine</a:t>
            </a:r>
          </a:p>
        </p:txBody>
      </p:sp>
    </p:spTree>
    <p:extLst>
      <p:ext uri="{BB962C8B-B14F-4D97-AF65-F5344CB8AC3E}">
        <p14:creationId xmlns:p14="http://schemas.microsoft.com/office/powerpoint/2010/main" val="129336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23849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Vilkursõidukile tee andmise teavitust arvas märganud olevat 33% </a:t>
            </a:r>
            <a:r>
              <a:rPr lang="et-EE" dirty="0"/>
              <a:t>elanikkonnast (spontaanne märkamine). Keskmisest enam arvasid kampaaniat näinud olevat 25-34-aastased, eestikeelne ja Lääne-Eesti elanikud,  elanikkond ja peamiselt autoga liiklejad; keskmisest vähem aga üle 64-aastased, muukeelsed ja Ida-Virumaa elanikud.</a:t>
            </a:r>
          </a:p>
          <a:p>
            <a:r>
              <a:rPr lang="et-EE" dirty="0"/>
              <a:t>Kampaaniat spontaanselt märganud elanikest pooled arvasid seda näinud olevat</a:t>
            </a:r>
            <a:r>
              <a:rPr lang="et-EE" dirty="0">
                <a:solidFill>
                  <a:schemeClr val="accent1"/>
                </a:solidFill>
              </a:rPr>
              <a:t> televisioonis </a:t>
            </a:r>
            <a:r>
              <a:rPr lang="et-EE" dirty="0"/>
              <a:t>(sagedamini üle 64-aastased ja eestikeelne elanikkond), 39% ka</a:t>
            </a:r>
            <a:r>
              <a:rPr lang="et-EE" dirty="0">
                <a:solidFill>
                  <a:schemeClr val="accent1"/>
                </a:solidFill>
              </a:rPr>
              <a:t> internetis </a:t>
            </a:r>
            <a:r>
              <a:rPr lang="et-EE" dirty="0"/>
              <a:t>(sagedamini 15-34-aastased), viiendik</a:t>
            </a:r>
            <a:r>
              <a:rPr lang="et-EE" dirty="0">
                <a:solidFill>
                  <a:schemeClr val="accent1"/>
                </a:solidFill>
              </a:rPr>
              <a:t> raadios </a:t>
            </a:r>
            <a:r>
              <a:rPr lang="et-EE" dirty="0"/>
              <a:t>ja kuuendik </a:t>
            </a:r>
            <a:r>
              <a:rPr lang="et-EE" dirty="0">
                <a:solidFill>
                  <a:schemeClr val="accent1"/>
                </a:solidFill>
              </a:rPr>
              <a:t>välimeedias kui ka trükimeedias </a:t>
            </a:r>
            <a:r>
              <a:rPr lang="et-EE" dirty="0"/>
              <a:t>(sagedamini üle 64-aastased), vaid 3%</a:t>
            </a:r>
            <a:r>
              <a:rPr lang="et-EE" dirty="0">
                <a:solidFill>
                  <a:schemeClr val="accent1"/>
                </a:solidFill>
              </a:rPr>
              <a:t> PPA ja/või Transpordiameti teenindusbüroos </a:t>
            </a:r>
            <a:r>
              <a:rPr lang="et-EE" dirty="0"/>
              <a:t>ja 4% mujal.</a:t>
            </a:r>
          </a:p>
          <a:p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Videot „Lase abi läbi!“ arvas märganud olevat 23% </a:t>
            </a:r>
            <a:r>
              <a:rPr lang="et-EE" dirty="0"/>
              <a:t>elanikkonnast (aidatud märkamine). </a:t>
            </a:r>
          </a:p>
          <a:p>
            <a:r>
              <a:rPr lang="et-EE" dirty="0"/>
              <a:t>Keskmisest enam arvasid kampaaniat näinud olevat 15-34-aastased ja Põhja-Eesti elanikud; keskmisest vähem aga mehed, üle 64-aastased, Lääne- ja Lõuna-Eesti elanikud.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Liiklusohutuse alase teavituse märkamine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Slaid 32</a:t>
            </a:r>
          </a:p>
        </p:txBody>
      </p:sp>
    </p:spTree>
    <p:extLst>
      <p:ext uri="{BB962C8B-B14F-4D97-AF65-F5344CB8AC3E}">
        <p14:creationId xmlns:p14="http://schemas.microsoft.com/office/powerpoint/2010/main" val="652749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Content Placeholder 68">
            <a:extLst>
              <a:ext uri="{FF2B5EF4-FFF2-40B4-BE49-F238E27FC236}">
                <a16:creationId xmlns:a16="http://schemas.microsoft.com/office/drawing/2014/main" id="{70CA4BEC-21CF-484B-BF6D-70ED1C548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Liiklusohutuse alase teavituse märkamine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E233E4-872F-BA4A-B0AB-B4EEA78D0403}"/>
              </a:ext>
            </a:extLst>
          </p:cNvPr>
          <p:cNvCxnSpPr>
            <a:cxnSpLocks/>
          </p:cNvCxnSpPr>
          <p:nvPr/>
        </p:nvCxnSpPr>
        <p:spPr>
          <a:xfrm flipH="1">
            <a:off x="9824996" y="1944287"/>
            <a:ext cx="1" cy="44279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CBA6BF-14E5-F24E-9D58-056A0F8A859F}"/>
              </a:ext>
            </a:extLst>
          </p:cNvPr>
          <p:cNvCxnSpPr>
            <a:cxnSpLocks/>
          </p:cNvCxnSpPr>
          <p:nvPr/>
        </p:nvCxnSpPr>
        <p:spPr>
          <a:xfrm flipH="1">
            <a:off x="3145274" y="1944287"/>
            <a:ext cx="1" cy="44279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62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298298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Ankeet</a:t>
            </a:r>
          </a:p>
        </p:txBody>
      </p:sp>
    </p:spTree>
    <p:extLst>
      <p:ext uri="{BB962C8B-B14F-4D97-AF65-F5344CB8AC3E}">
        <p14:creationId xmlns:p14="http://schemas.microsoft.com/office/powerpoint/2010/main" val="1013297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8B939-CFAA-0142-B3CB-C25744D22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T1. Kas Teie peres on 4-15-aastasi lapsi? </a:t>
            </a:r>
          </a:p>
          <a:p>
            <a:pPr lvl="1"/>
            <a:r>
              <a:rPr lang="et-EE" dirty="0"/>
              <a:t>Jah</a:t>
            </a:r>
          </a:p>
          <a:p>
            <a:pPr lvl="1"/>
            <a:r>
              <a:rPr lang="et-EE" dirty="0"/>
              <a:t>ei </a:t>
            </a:r>
          </a:p>
          <a:p>
            <a:pPr marL="0" indent="0">
              <a:buNone/>
            </a:pPr>
            <a:r>
              <a:rPr lang="et-EE" b="1" dirty="0"/>
              <a:t>T2. Kas Te liigute peamiselt ...?  </a:t>
            </a:r>
            <a:r>
              <a:rPr lang="et-EE" dirty="0"/>
              <a:t>VÕIB MITU VASTUST!</a:t>
            </a:r>
          </a:p>
          <a:p>
            <a:pPr lvl="1"/>
            <a:r>
              <a:rPr lang="et-EE" dirty="0"/>
              <a:t>jalgsi/ühistranspordiga</a:t>
            </a:r>
          </a:p>
          <a:p>
            <a:pPr lvl="1"/>
            <a:r>
              <a:rPr lang="et-EE" dirty="0"/>
              <a:t>autojuhina</a:t>
            </a:r>
          </a:p>
          <a:p>
            <a:pPr lvl="1"/>
            <a:r>
              <a:rPr lang="et-EE" dirty="0"/>
              <a:t>autos kaasliiklejana</a:t>
            </a:r>
          </a:p>
          <a:p>
            <a:pPr lvl="1"/>
            <a:r>
              <a:rPr lang="et-EE" dirty="0"/>
              <a:t>jalgratturina </a:t>
            </a:r>
          </a:p>
          <a:p>
            <a:pPr lvl="1"/>
            <a:r>
              <a:rPr lang="et-EE" dirty="0" err="1"/>
              <a:t>kergliikuri</a:t>
            </a:r>
            <a:r>
              <a:rPr lang="et-EE" dirty="0"/>
              <a:t> juhina</a:t>
            </a:r>
          </a:p>
          <a:p>
            <a:pPr marL="457189" lvl="1" indent="0">
              <a:buNone/>
            </a:pPr>
            <a:endParaRPr lang="et-EE" dirty="0"/>
          </a:p>
          <a:p>
            <a:pPr marL="457189" lvl="1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6A28BC-5599-824C-B5F8-B15CCC168F2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i="1" dirty="0"/>
              <a:t>K1 KÜSIDA AINULT 4-15-AASTASTE LASTE VANEMATELT</a:t>
            </a:r>
            <a:r>
              <a:rPr lang="et-EE" dirty="0"/>
              <a:t> </a:t>
            </a:r>
            <a:r>
              <a:rPr lang="et-EE" i="1" dirty="0"/>
              <a:t>(T1=1)</a:t>
            </a:r>
            <a:endParaRPr lang="en-US" dirty="0"/>
          </a:p>
          <a:p>
            <a:pPr marL="0" indent="0">
              <a:buNone/>
            </a:pPr>
            <a:r>
              <a:rPr lang="et-EE" b="1" dirty="0"/>
              <a:t>1. Kuivõrd Teie pere 4-15-aastased lapsed kannavad pimedal ajal väljas liikudes helkurit või muud enda nähtavaks tegemise vahendit?</a:t>
            </a:r>
            <a:endParaRPr lang="en-US" dirty="0"/>
          </a:p>
          <a:p>
            <a:pPr lvl="1"/>
            <a:r>
              <a:rPr lang="et-EE" dirty="0"/>
              <a:t>reeglina (alati)</a:t>
            </a:r>
            <a:endParaRPr lang="en-US" dirty="0"/>
          </a:p>
          <a:p>
            <a:pPr lvl="1"/>
            <a:r>
              <a:rPr lang="et-EE" dirty="0"/>
              <a:t>sageli</a:t>
            </a:r>
            <a:endParaRPr lang="en-US" dirty="0"/>
          </a:p>
          <a:p>
            <a:pPr lvl="1"/>
            <a:r>
              <a:rPr lang="et-EE" dirty="0"/>
              <a:t>mõnikord</a:t>
            </a:r>
            <a:endParaRPr lang="en-US" dirty="0"/>
          </a:p>
          <a:p>
            <a:pPr lvl="1"/>
            <a:r>
              <a:rPr lang="et-EE" dirty="0"/>
              <a:t>üldse mitte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B7C80-F4B5-F447-A38E-EEE0854DF9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Filter 					         Laste helkuri kandmine</a:t>
            </a:r>
          </a:p>
        </p:txBody>
      </p:sp>
    </p:spTree>
    <p:extLst>
      <p:ext uri="{BB962C8B-B14F-4D97-AF65-F5344CB8AC3E}">
        <p14:creationId xmlns:p14="http://schemas.microsoft.com/office/powerpoint/2010/main" val="4278434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8B939-CFAA-0142-B3CB-C25744D22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i="1" dirty="0"/>
              <a:t>KÜSIMUSED 2-5 KÜSIDA AINULT 4-15-AASTASTE LASTE VANEMATELT</a:t>
            </a:r>
            <a:r>
              <a:rPr lang="et-EE" dirty="0"/>
              <a:t> </a:t>
            </a:r>
            <a:r>
              <a:rPr lang="et-EE" i="1" dirty="0"/>
              <a:t>(T1=1)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en-GB" b="1" dirty="0" err="1"/>
              <a:t>Millistes</a:t>
            </a:r>
            <a:r>
              <a:rPr lang="en-GB" b="1" dirty="0"/>
              <a:t> </a:t>
            </a:r>
            <a:r>
              <a:rPr lang="en-GB" b="1" dirty="0" err="1"/>
              <a:t>rollides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ise</a:t>
            </a:r>
            <a:r>
              <a:rPr lang="en-GB" b="1" dirty="0"/>
              <a:t> </a:t>
            </a:r>
            <a:r>
              <a:rPr lang="en-GB" b="1" dirty="0" err="1"/>
              <a:t>peamiselt</a:t>
            </a:r>
            <a:r>
              <a:rPr lang="en-GB" b="1" dirty="0"/>
              <a:t> </a:t>
            </a:r>
            <a:r>
              <a:rPr lang="en-GB" b="1" dirty="0" err="1"/>
              <a:t>olete</a:t>
            </a:r>
            <a:r>
              <a:rPr lang="en-GB" b="1" dirty="0"/>
              <a:t>, </a:t>
            </a:r>
            <a:r>
              <a:rPr lang="en-GB" b="1" dirty="0" err="1"/>
              <a:t>kui</a:t>
            </a:r>
            <a:r>
              <a:rPr lang="en-GB" b="1" dirty="0"/>
              <a:t> </a:t>
            </a:r>
            <a:r>
              <a:rPr lang="en-GB" b="1" dirty="0" err="1"/>
              <a:t>õpetate</a:t>
            </a:r>
            <a:r>
              <a:rPr lang="en-GB" b="1" dirty="0"/>
              <a:t> </a:t>
            </a:r>
            <a:r>
              <a:rPr lang="en-GB" b="1" dirty="0" err="1"/>
              <a:t>või</a:t>
            </a:r>
            <a:r>
              <a:rPr lang="en-GB" b="1" dirty="0"/>
              <a:t> </a:t>
            </a:r>
            <a:r>
              <a:rPr lang="en-GB" b="1" dirty="0" err="1"/>
              <a:t>tuletate</a:t>
            </a:r>
            <a:r>
              <a:rPr lang="en-GB" b="1" dirty="0"/>
              <a:t> </a:t>
            </a:r>
            <a:r>
              <a:rPr lang="en-GB" b="1" dirty="0" err="1"/>
              <a:t>oma</a:t>
            </a:r>
            <a:r>
              <a:rPr lang="en-GB" b="1" dirty="0"/>
              <a:t> </a:t>
            </a:r>
            <a:r>
              <a:rPr lang="en-GB" b="1" dirty="0" err="1"/>
              <a:t>pere</a:t>
            </a:r>
            <a:r>
              <a:rPr lang="en-GB" b="1" dirty="0"/>
              <a:t> 4-15-aastasele </a:t>
            </a:r>
            <a:r>
              <a:rPr lang="en-GB" b="1" dirty="0" err="1"/>
              <a:t>lapsele</a:t>
            </a:r>
            <a:r>
              <a:rPr lang="en-GB" b="1" dirty="0"/>
              <a:t> </a:t>
            </a:r>
            <a:r>
              <a:rPr lang="en-GB" b="1" dirty="0" err="1"/>
              <a:t>meelde</a:t>
            </a:r>
            <a:r>
              <a:rPr lang="en-GB" b="1" dirty="0"/>
              <a:t> </a:t>
            </a:r>
            <a:r>
              <a:rPr lang="en-GB" b="1" dirty="0" err="1"/>
              <a:t>ohutu</a:t>
            </a:r>
            <a:r>
              <a:rPr lang="en-GB" b="1" dirty="0"/>
              <a:t> </a:t>
            </a:r>
            <a:r>
              <a:rPr lang="en-GB" b="1" dirty="0" err="1"/>
              <a:t>liikluskäitumise</a:t>
            </a:r>
            <a:r>
              <a:rPr lang="en-GB" b="1" dirty="0"/>
              <a:t> </a:t>
            </a:r>
            <a:r>
              <a:rPr lang="en-GB" b="1" dirty="0" err="1"/>
              <a:t>põhimõtteid</a:t>
            </a:r>
            <a:r>
              <a:rPr lang="en-GB" b="1" dirty="0"/>
              <a:t>?</a:t>
            </a:r>
            <a:endParaRPr lang="en-US" dirty="0"/>
          </a:p>
          <a:p>
            <a:pPr marL="0" indent="0" fontAlgn="base">
              <a:buNone/>
            </a:pPr>
            <a:r>
              <a:rPr lang="en-GB" i="1" dirty="0"/>
              <a:t>VÕIB MITU VASTUST! </a:t>
            </a:r>
            <a:endParaRPr lang="en-US" dirty="0"/>
          </a:p>
          <a:p>
            <a:pPr lvl="1" fontAlgn="base"/>
            <a:r>
              <a:rPr lang="en-GB" dirty="0" err="1"/>
              <a:t>jalakäija</a:t>
            </a:r>
            <a:endParaRPr lang="en-US" dirty="0"/>
          </a:p>
          <a:p>
            <a:pPr lvl="1" fontAlgn="base"/>
            <a:r>
              <a:rPr lang="en-GB" dirty="0" err="1"/>
              <a:t>jalgratturi</a:t>
            </a:r>
            <a:endParaRPr lang="en-US" dirty="0"/>
          </a:p>
          <a:p>
            <a:pPr lvl="1" fontAlgn="base"/>
            <a:r>
              <a:rPr lang="en-GB" dirty="0"/>
              <a:t>autos </a:t>
            </a:r>
            <a:r>
              <a:rPr lang="en-GB" dirty="0" err="1"/>
              <a:t>sõitja</a:t>
            </a:r>
            <a:endParaRPr lang="en-US" dirty="0"/>
          </a:p>
          <a:p>
            <a:pPr lvl="1" fontAlgn="base"/>
            <a:r>
              <a:rPr lang="en-GB" dirty="0" err="1"/>
              <a:t>ühistranspordis</a:t>
            </a:r>
            <a:r>
              <a:rPr lang="en-GB" dirty="0"/>
              <a:t> </a:t>
            </a:r>
            <a:r>
              <a:rPr lang="en-GB" dirty="0" err="1"/>
              <a:t>sõitja</a:t>
            </a:r>
            <a:endParaRPr lang="en-US" dirty="0"/>
          </a:p>
          <a:p>
            <a:pPr lvl="1" fontAlgn="base"/>
            <a:r>
              <a:rPr lang="en-GB" dirty="0" err="1"/>
              <a:t>muu</a:t>
            </a:r>
            <a:r>
              <a:rPr lang="en-GB" dirty="0"/>
              <a:t> (</a:t>
            </a:r>
            <a:r>
              <a:rPr lang="en-GB" dirty="0" err="1"/>
              <a:t>näiteks</a:t>
            </a:r>
            <a:r>
              <a:rPr lang="en-GB" dirty="0"/>
              <a:t> </a:t>
            </a:r>
            <a:r>
              <a:rPr lang="en-GB" dirty="0" err="1"/>
              <a:t>mopeedijuht</a:t>
            </a:r>
            <a:r>
              <a:rPr lang="en-GB" dirty="0"/>
              <a:t>, </a:t>
            </a:r>
            <a:r>
              <a:rPr lang="en-GB" dirty="0" err="1"/>
              <a:t>tõkerattur</a:t>
            </a:r>
            <a:r>
              <a:rPr lang="en-GB" dirty="0"/>
              <a:t>, </a:t>
            </a:r>
            <a:r>
              <a:rPr lang="en-GB" dirty="0" err="1"/>
              <a:t>kergliikuri</a:t>
            </a:r>
            <a:r>
              <a:rPr lang="en-GB" dirty="0"/>
              <a:t> </a:t>
            </a:r>
            <a:r>
              <a:rPr lang="en-GB" dirty="0" err="1"/>
              <a:t>juht</a:t>
            </a:r>
            <a:r>
              <a:rPr lang="en-GB" dirty="0"/>
              <a:t> </a:t>
            </a:r>
            <a:r>
              <a:rPr lang="en-GB" dirty="0" err="1"/>
              <a:t>jne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r>
              <a:rPr lang="en-GB" i="1" dirty="0"/>
              <a:t>         </a:t>
            </a:r>
            <a:endParaRPr lang="en-US" dirty="0"/>
          </a:p>
          <a:p>
            <a:pPr marL="457189" lvl="1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6A28BC-5599-824C-B5F8-B15CCC168F2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/>
              <a:t>3. </a:t>
            </a:r>
            <a:r>
              <a:rPr lang="en-GB" b="1" dirty="0" err="1"/>
              <a:t>Kui</a:t>
            </a:r>
            <a:r>
              <a:rPr lang="en-GB" b="1" dirty="0"/>
              <a:t> </a:t>
            </a:r>
            <a:r>
              <a:rPr lang="en-GB" b="1" dirty="0" err="1"/>
              <a:t>sageli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olete</a:t>
            </a:r>
            <a:r>
              <a:rPr lang="en-GB" b="1" dirty="0"/>
              <a:t> </a:t>
            </a:r>
            <a:r>
              <a:rPr lang="en-GB" b="1" dirty="0" err="1"/>
              <a:t>õpetanud</a:t>
            </a:r>
            <a:r>
              <a:rPr lang="en-GB" b="1" dirty="0"/>
              <a:t> </a:t>
            </a:r>
            <a:r>
              <a:rPr lang="en-GB" b="1" dirty="0" err="1"/>
              <a:t>või</a:t>
            </a:r>
            <a:r>
              <a:rPr lang="en-GB" b="1" dirty="0"/>
              <a:t> </a:t>
            </a:r>
            <a:r>
              <a:rPr lang="en-GB" b="1" dirty="0" err="1"/>
              <a:t>tuletanud</a:t>
            </a:r>
            <a:r>
              <a:rPr lang="en-GB" b="1" dirty="0"/>
              <a:t> </a:t>
            </a:r>
            <a:r>
              <a:rPr lang="en-GB" b="1" dirty="0" err="1"/>
              <a:t>oma</a:t>
            </a:r>
            <a:r>
              <a:rPr lang="en-GB" b="1" dirty="0"/>
              <a:t> </a:t>
            </a:r>
            <a:r>
              <a:rPr lang="en-GB" b="1" dirty="0" err="1"/>
              <a:t>pere</a:t>
            </a:r>
            <a:r>
              <a:rPr lang="en-GB" b="1" dirty="0"/>
              <a:t> 4-15-aastasele </a:t>
            </a:r>
            <a:r>
              <a:rPr lang="en-GB" b="1" dirty="0" err="1"/>
              <a:t>lapsele</a:t>
            </a:r>
            <a:r>
              <a:rPr lang="en-GB" b="1" dirty="0"/>
              <a:t> </a:t>
            </a:r>
            <a:r>
              <a:rPr lang="en-GB" b="1" dirty="0" err="1"/>
              <a:t>meelde</a:t>
            </a:r>
            <a:r>
              <a:rPr lang="en-GB" b="1" dirty="0"/>
              <a:t> </a:t>
            </a:r>
            <a:r>
              <a:rPr lang="en-GB" b="1" dirty="0" err="1"/>
              <a:t>ohutu</a:t>
            </a:r>
            <a:r>
              <a:rPr lang="en-GB" b="1" dirty="0"/>
              <a:t> </a:t>
            </a:r>
            <a:r>
              <a:rPr lang="en-GB" b="1" dirty="0" err="1"/>
              <a:t>liikluskäitumise</a:t>
            </a:r>
            <a:r>
              <a:rPr lang="en-GB" b="1" dirty="0"/>
              <a:t> </a:t>
            </a:r>
            <a:r>
              <a:rPr lang="en-GB" b="1" dirty="0" err="1"/>
              <a:t>põhimõtteid</a:t>
            </a:r>
            <a:r>
              <a:rPr lang="en-GB" b="1" dirty="0"/>
              <a:t> </a:t>
            </a:r>
            <a:r>
              <a:rPr lang="en-GB" b="1" dirty="0" err="1"/>
              <a:t>viimase</a:t>
            </a:r>
            <a:r>
              <a:rPr lang="en-GB" b="1" dirty="0"/>
              <a:t> 12 </a:t>
            </a:r>
            <a:r>
              <a:rPr lang="en-GB" b="1" dirty="0" err="1"/>
              <a:t>kuu</a:t>
            </a:r>
            <a:r>
              <a:rPr lang="en-GB" b="1" dirty="0"/>
              <a:t> </a:t>
            </a:r>
            <a:r>
              <a:rPr lang="en-GB" b="1" dirty="0" err="1"/>
              <a:t>jooksul</a:t>
            </a:r>
            <a:r>
              <a:rPr lang="en-GB" b="1" dirty="0"/>
              <a:t>? </a:t>
            </a:r>
            <a:endParaRPr lang="en-US" dirty="0"/>
          </a:p>
          <a:p>
            <a:pPr lvl="1" fontAlgn="base"/>
            <a:r>
              <a:rPr lang="en-GB" dirty="0" err="1"/>
              <a:t>igapäevaselt</a:t>
            </a:r>
            <a:endParaRPr lang="en-US" dirty="0"/>
          </a:p>
          <a:p>
            <a:pPr lvl="1" fontAlgn="base"/>
            <a:r>
              <a:rPr lang="en-GB" dirty="0" err="1"/>
              <a:t>vähemalt</a:t>
            </a:r>
            <a:r>
              <a:rPr lang="en-GB" dirty="0"/>
              <a:t> </a:t>
            </a:r>
            <a:r>
              <a:rPr lang="en-GB" dirty="0" err="1"/>
              <a:t>kord</a:t>
            </a:r>
            <a:r>
              <a:rPr lang="en-GB" dirty="0"/>
              <a:t> </a:t>
            </a:r>
            <a:r>
              <a:rPr lang="en-GB" dirty="0" err="1"/>
              <a:t>nädalas</a:t>
            </a:r>
            <a:endParaRPr lang="en-US" dirty="0"/>
          </a:p>
          <a:p>
            <a:pPr lvl="1" fontAlgn="base"/>
            <a:r>
              <a:rPr lang="en-GB" dirty="0" err="1"/>
              <a:t>vähemalt</a:t>
            </a:r>
            <a:r>
              <a:rPr lang="en-GB" dirty="0"/>
              <a:t> </a:t>
            </a:r>
            <a:r>
              <a:rPr lang="en-GB" dirty="0" err="1"/>
              <a:t>kord</a:t>
            </a:r>
            <a:r>
              <a:rPr lang="en-GB" dirty="0"/>
              <a:t> </a:t>
            </a:r>
            <a:r>
              <a:rPr lang="en-GB" dirty="0" err="1"/>
              <a:t>kuus</a:t>
            </a:r>
            <a:endParaRPr lang="en-US" dirty="0"/>
          </a:p>
          <a:p>
            <a:pPr lvl="1" fontAlgn="base"/>
            <a:r>
              <a:rPr lang="en-GB" dirty="0" err="1"/>
              <a:t>vähemalt</a:t>
            </a:r>
            <a:r>
              <a:rPr lang="en-GB" dirty="0"/>
              <a:t> </a:t>
            </a:r>
            <a:r>
              <a:rPr lang="en-GB" dirty="0" err="1"/>
              <a:t>kord</a:t>
            </a:r>
            <a:r>
              <a:rPr lang="en-GB" dirty="0"/>
              <a:t> </a:t>
            </a:r>
            <a:r>
              <a:rPr lang="en-GB" dirty="0" err="1"/>
              <a:t>kvartalis</a:t>
            </a:r>
            <a:endParaRPr lang="en-US" dirty="0"/>
          </a:p>
          <a:p>
            <a:pPr lvl="1" fontAlgn="base"/>
            <a:r>
              <a:rPr lang="en-GB" dirty="0" err="1"/>
              <a:t>harvemini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kord</a:t>
            </a:r>
            <a:r>
              <a:rPr lang="en-GB" dirty="0"/>
              <a:t> </a:t>
            </a:r>
            <a:r>
              <a:rPr lang="en-GB" dirty="0" err="1"/>
              <a:t>kvartalis</a:t>
            </a:r>
            <a:endParaRPr lang="en-US" dirty="0"/>
          </a:p>
          <a:p>
            <a:pPr lvl="1" fontAlgn="base"/>
            <a:r>
              <a:rPr lang="en-GB" dirty="0" err="1"/>
              <a:t>üldse</a:t>
            </a:r>
            <a:r>
              <a:rPr lang="en-GB" dirty="0"/>
              <a:t> </a:t>
            </a:r>
            <a:r>
              <a:rPr lang="en-GB" dirty="0" err="1"/>
              <a:t>mitte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GB" i="1" dirty="0"/>
          </a:p>
          <a:p>
            <a:pPr marL="457189" lvl="1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GB" b="1" dirty="0" err="1"/>
              <a:t>Palun</a:t>
            </a:r>
            <a:r>
              <a:rPr lang="en-GB" b="1" dirty="0"/>
              <a:t> </a:t>
            </a:r>
            <a:r>
              <a:rPr lang="en-GB" b="1" dirty="0" err="1"/>
              <a:t>hinnake</a:t>
            </a:r>
            <a:r>
              <a:rPr lang="en-GB" b="1" dirty="0"/>
              <a:t> 10-punkti </a:t>
            </a:r>
            <a:r>
              <a:rPr lang="en-GB" b="1" dirty="0" err="1"/>
              <a:t>skaalal</a:t>
            </a:r>
            <a:r>
              <a:rPr lang="en-GB" b="1" dirty="0"/>
              <a:t>, </a:t>
            </a:r>
            <a:r>
              <a:rPr lang="en-GB" b="1" dirty="0" err="1"/>
              <a:t>kus</a:t>
            </a:r>
            <a:r>
              <a:rPr lang="en-GB" b="1" dirty="0"/>
              <a:t> 1 </a:t>
            </a:r>
            <a:r>
              <a:rPr lang="en-GB" b="1" dirty="0" err="1"/>
              <a:t>tähendab</a:t>
            </a:r>
            <a:r>
              <a:rPr lang="en-GB" b="1" dirty="0"/>
              <a:t> </a:t>
            </a:r>
            <a:r>
              <a:rPr lang="en-GB" b="1" dirty="0" err="1"/>
              <a:t>liiklusreeglite</a:t>
            </a:r>
            <a:r>
              <a:rPr lang="en-GB" b="1" dirty="0"/>
              <a:t> </a:t>
            </a:r>
            <a:r>
              <a:rPr lang="en-GB" b="1" dirty="0" err="1"/>
              <a:t>sagedast</a:t>
            </a:r>
            <a:r>
              <a:rPr lang="en-GB" b="1" dirty="0"/>
              <a:t> </a:t>
            </a:r>
            <a:r>
              <a:rPr lang="en-GB" b="1" dirty="0" err="1"/>
              <a:t>eiramist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10 </a:t>
            </a:r>
            <a:r>
              <a:rPr lang="en-GB" b="1" dirty="0" err="1"/>
              <a:t>nende</a:t>
            </a:r>
            <a:r>
              <a:rPr lang="en-GB" b="1" dirty="0"/>
              <a:t> </a:t>
            </a:r>
            <a:r>
              <a:rPr lang="en-GB" b="1" dirty="0" err="1"/>
              <a:t>täielikku</a:t>
            </a:r>
            <a:r>
              <a:rPr lang="en-GB" b="1" dirty="0"/>
              <a:t> </a:t>
            </a:r>
            <a:r>
              <a:rPr lang="en-GB" b="1" dirty="0" err="1"/>
              <a:t>järgimist</a:t>
            </a:r>
            <a:r>
              <a:rPr lang="en-GB" b="1" dirty="0"/>
              <a:t>, </a:t>
            </a:r>
            <a:r>
              <a:rPr lang="en-GB" b="1" dirty="0" err="1"/>
              <a:t>millise</a:t>
            </a:r>
            <a:r>
              <a:rPr lang="en-GB" b="1" dirty="0"/>
              <a:t> </a:t>
            </a:r>
            <a:r>
              <a:rPr lang="en-GB" b="1" dirty="0" err="1"/>
              <a:t>hinde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panete</a:t>
            </a:r>
            <a:r>
              <a:rPr lang="en-GB" b="1" dirty="0"/>
              <a:t> </a:t>
            </a:r>
            <a:r>
              <a:rPr lang="en-GB" b="1" dirty="0" err="1"/>
              <a:t>oma</a:t>
            </a:r>
            <a:r>
              <a:rPr lang="en-GB" b="1" dirty="0"/>
              <a:t> </a:t>
            </a:r>
            <a:r>
              <a:rPr lang="en-GB" b="1" dirty="0" err="1"/>
              <a:t>liikluskäitumisele</a:t>
            </a:r>
            <a:r>
              <a:rPr lang="en-GB" b="1" i="1" dirty="0"/>
              <a:t> …?</a:t>
            </a:r>
            <a:endParaRPr lang="en-US" dirty="0"/>
          </a:p>
          <a:p>
            <a:pPr lvl="1" fontAlgn="base"/>
            <a:r>
              <a:rPr lang="en-GB" b="1" dirty="0"/>
              <a:t>4. </a:t>
            </a:r>
            <a:r>
              <a:rPr lang="en-GB" b="1" dirty="0" err="1"/>
              <a:t>kui</a:t>
            </a:r>
            <a:r>
              <a:rPr lang="en-GB" b="1" dirty="0"/>
              <a:t> </a:t>
            </a:r>
            <a:r>
              <a:rPr lang="en-GB" b="1" dirty="0" err="1"/>
              <a:t>liiklete</a:t>
            </a:r>
            <a:r>
              <a:rPr lang="en-GB" b="1" dirty="0"/>
              <a:t> </a:t>
            </a:r>
            <a:r>
              <a:rPr lang="en-GB" b="1" dirty="0" err="1"/>
              <a:t>koos</a:t>
            </a:r>
            <a:r>
              <a:rPr lang="en-GB" b="1" dirty="0"/>
              <a:t> </a:t>
            </a:r>
            <a:r>
              <a:rPr lang="en-GB" b="1" dirty="0" err="1"/>
              <a:t>oma</a:t>
            </a:r>
            <a:r>
              <a:rPr lang="en-GB" b="1" dirty="0"/>
              <a:t> </a:t>
            </a:r>
            <a:r>
              <a:rPr lang="en-GB" b="1" dirty="0" err="1"/>
              <a:t>pere</a:t>
            </a:r>
            <a:r>
              <a:rPr lang="en-GB" b="1" dirty="0"/>
              <a:t> 4-15-aastase </a:t>
            </a:r>
            <a:r>
              <a:rPr lang="en-GB" b="1" dirty="0" err="1"/>
              <a:t>lapsega</a:t>
            </a:r>
            <a:r>
              <a:rPr lang="en-GB" b="1" dirty="0"/>
              <a:t>?</a:t>
            </a:r>
            <a:endParaRPr lang="en-US" dirty="0"/>
          </a:p>
          <a:p>
            <a:pPr lvl="1" fontAlgn="base"/>
            <a:r>
              <a:rPr lang="en-GB" b="1" dirty="0"/>
              <a:t>5. </a:t>
            </a:r>
            <a:r>
              <a:rPr lang="en-GB" b="1" dirty="0" err="1"/>
              <a:t>kui</a:t>
            </a:r>
            <a:r>
              <a:rPr lang="en-GB" b="1" dirty="0"/>
              <a:t> </a:t>
            </a:r>
            <a:r>
              <a:rPr lang="en-GB" b="1" dirty="0" err="1"/>
              <a:t>liiklete</a:t>
            </a:r>
            <a:r>
              <a:rPr lang="en-GB" b="1" dirty="0"/>
              <a:t> </a:t>
            </a:r>
            <a:r>
              <a:rPr lang="en-GB" b="1" dirty="0" err="1"/>
              <a:t>üksi</a:t>
            </a:r>
            <a:r>
              <a:rPr lang="en-GB" b="1" dirty="0"/>
              <a:t>?</a:t>
            </a:r>
            <a:endParaRPr lang="en-US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13F35-2FD3-ED48-B4AE-5889904202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Laste juhendamine</a:t>
            </a:r>
          </a:p>
        </p:txBody>
      </p:sp>
    </p:spTree>
    <p:extLst>
      <p:ext uri="{BB962C8B-B14F-4D97-AF65-F5344CB8AC3E}">
        <p14:creationId xmlns:p14="http://schemas.microsoft.com/office/powerpoint/2010/main" val="2450877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8B939-CFAA-0142-B3CB-C25744D22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i="1" dirty="0"/>
              <a:t>KÜSIDA KÕIGILT</a:t>
            </a:r>
          </a:p>
          <a:p>
            <a:pPr marL="0" indent="0">
              <a:buNone/>
            </a:pPr>
            <a:r>
              <a:rPr lang="et-EE" b="1" dirty="0"/>
              <a:t>6. Kui vajalikuks peate helkuri või muu enda nähtavaks tegemise vahendi kandmist enda puhul?</a:t>
            </a:r>
          </a:p>
          <a:p>
            <a:pPr lvl="1"/>
            <a:r>
              <a:rPr lang="et-EE" dirty="0"/>
              <a:t>väga vajalik</a:t>
            </a:r>
          </a:p>
          <a:p>
            <a:pPr lvl="1"/>
            <a:r>
              <a:rPr lang="et-EE" dirty="0"/>
              <a:t>pigem vajalik</a:t>
            </a:r>
          </a:p>
          <a:p>
            <a:pPr lvl="1"/>
            <a:r>
              <a:rPr lang="et-EE" dirty="0"/>
              <a:t>pigem ei ole vajalik</a:t>
            </a:r>
          </a:p>
          <a:p>
            <a:pPr lvl="1"/>
            <a:r>
              <a:rPr lang="et-EE" dirty="0"/>
              <a:t>üldse ei ole vajalik</a:t>
            </a:r>
          </a:p>
          <a:p>
            <a:pPr lvl="1"/>
            <a:r>
              <a:rPr lang="et-EE" dirty="0"/>
              <a:t>ei oska öelda</a:t>
            </a:r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/>
              <a:t>7. Kuivõrd Te pimedal ajal väljas liikudes kannate helkurit või muud enda nähtavaks tegemise vahendit?</a:t>
            </a:r>
            <a:endParaRPr lang="en-US" dirty="0"/>
          </a:p>
          <a:p>
            <a:pPr lvl="1"/>
            <a:r>
              <a:rPr lang="et-EE" dirty="0"/>
              <a:t>reeglina (alati)</a:t>
            </a:r>
            <a:endParaRPr lang="en-US" dirty="0"/>
          </a:p>
          <a:p>
            <a:pPr lvl="1"/>
            <a:r>
              <a:rPr lang="et-EE" dirty="0"/>
              <a:t>sageli</a:t>
            </a:r>
            <a:endParaRPr lang="en-US" dirty="0"/>
          </a:p>
          <a:p>
            <a:pPr lvl="1"/>
            <a:r>
              <a:rPr lang="et-EE" dirty="0"/>
              <a:t>mõnikord</a:t>
            </a:r>
            <a:endParaRPr lang="en-US" dirty="0"/>
          </a:p>
          <a:p>
            <a:pPr lvl="1"/>
            <a:r>
              <a:rPr lang="et-EE" dirty="0"/>
              <a:t>üldse mitte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pPr marL="457189" lvl="1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5ED5B-448A-8141-95B2-12A4386E309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i="1" dirty="0"/>
              <a:t>KÜSIMUSED 8-10 KÜSIDA KUI HELKURIT VÕI MUUD NÄHTAVAKS TEGEMSIE VAHENDIT KASUTATAKSE REEGLINA VÕI SAGELI (K7=1-2):</a:t>
            </a:r>
            <a:endParaRPr lang="en-US" dirty="0"/>
          </a:p>
          <a:p>
            <a:pPr marL="0" indent="0">
              <a:buNone/>
            </a:pPr>
            <a:r>
              <a:rPr lang="et-EE" b="1" dirty="0"/>
              <a:t>8. Millist tüüpi helkurit või muud enda nähtavaks tegemise vahendit Te ise kasutate? </a:t>
            </a:r>
            <a:endParaRPr lang="en-US" dirty="0"/>
          </a:p>
          <a:p>
            <a:pPr marL="0" indent="0">
              <a:buNone/>
            </a:pPr>
            <a:r>
              <a:rPr lang="et-EE" i="1" dirty="0"/>
              <a:t>VÕIB MITU VASTUST! </a:t>
            </a:r>
            <a:endParaRPr lang="en-US" dirty="0"/>
          </a:p>
          <a:p>
            <a:pPr lvl="1"/>
            <a:r>
              <a:rPr lang="et-EE" dirty="0"/>
              <a:t>rippuv helkur (klassikaline)</a:t>
            </a:r>
            <a:endParaRPr lang="en-US" dirty="0"/>
          </a:p>
          <a:p>
            <a:pPr lvl="1"/>
            <a:r>
              <a:rPr lang="et-EE" dirty="0"/>
              <a:t>ümber käe keerduv “</a:t>
            </a:r>
            <a:r>
              <a:rPr lang="et-EE" dirty="0" err="1"/>
              <a:t>slap</a:t>
            </a:r>
            <a:r>
              <a:rPr lang="et-EE" dirty="0"/>
              <a:t> </a:t>
            </a:r>
            <a:r>
              <a:rPr lang="et-EE" dirty="0" err="1"/>
              <a:t>wrap</a:t>
            </a:r>
            <a:r>
              <a:rPr lang="et-EE" dirty="0"/>
              <a:t>” tüüpi helkur </a:t>
            </a:r>
            <a:endParaRPr lang="en-US" dirty="0"/>
          </a:p>
          <a:p>
            <a:pPr lvl="1"/>
            <a:r>
              <a:rPr lang="et-EE" dirty="0"/>
              <a:t>muu ajutiselt kinnitatav helkurlint või -pael</a:t>
            </a:r>
            <a:endParaRPr lang="en-US" dirty="0"/>
          </a:p>
          <a:p>
            <a:pPr lvl="1"/>
            <a:r>
              <a:rPr lang="et-EE" dirty="0"/>
              <a:t>püsivalt riietele kinnitatud, õmmeldud helkur, helkurkangast riided</a:t>
            </a:r>
            <a:endParaRPr lang="en-US" dirty="0"/>
          </a:p>
          <a:p>
            <a:pPr lvl="1"/>
            <a:r>
              <a:rPr lang="et-EE" dirty="0"/>
              <a:t>helkurvest</a:t>
            </a:r>
            <a:endParaRPr lang="en-US" dirty="0"/>
          </a:p>
          <a:p>
            <a:pPr lvl="1"/>
            <a:r>
              <a:rPr lang="et-EE" dirty="0"/>
              <a:t>pea- või taskulamp, s.h mobiiltelefoni valgus või lamp</a:t>
            </a:r>
            <a:endParaRPr lang="en-US" dirty="0"/>
          </a:p>
          <a:p>
            <a:pPr lvl="1"/>
            <a:r>
              <a:rPr lang="et-EE" dirty="0"/>
              <a:t>muu (täpsustage) ___________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pPr lvl="1"/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63DB8-1289-BB4D-BD1C-CE4FF05B52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Enda helkuri kandmine</a:t>
            </a:r>
          </a:p>
        </p:txBody>
      </p:sp>
    </p:spTree>
    <p:extLst>
      <p:ext uri="{BB962C8B-B14F-4D97-AF65-F5344CB8AC3E}">
        <p14:creationId xmlns:p14="http://schemas.microsoft.com/office/powerpoint/2010/main" val="293735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71FA8-56E7-2442-9CEB-30CD178E0D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/>
              <a:t>9. Kust Teie olete oma helkuri või muu enda nähtavaks tegemise vahendi soetanud/saanud?</a:t>
            </a:r>
          </a:p>
          <a:p>
            <a:pPr marL="0" indent="0">
              <a:buNone/>
            </a:pPr>
            <a:r>
              <a:rPr lang="et-EE" i="1" dirty="0"/>
              <a:t>VÕIB MITU VASTUST!</a:t>
            </a:r>
            <a:endParaRPr lang="en-US" dirty="0"/>
          </a:p>
          <a:p>
            <a:pPr lvl="1"/>
            <a:r>
              <a:rPr lang="et-EE" dirty="0"/>
              <a:t>Ise ostnud</a:t>
            </a:r>
            <a:endParaRPr lang="en-US" dirty="0"/>
          </a:p>
          <a:p>
            <a:pPr lvl="1"/>
            <a:r>
              <a:rPr lang="et-EE" dirty="0"/>
              <a:t>Politseinike käest helkurkontrolli käigus</a:t>
            </a:r>
            <a:endParaRPr lang="en-US" dirty="0"/>
          </a:p>
          <a:p>
            <a:pPr lvl="1"/>
            <a:r>
              <a:rPr lang="et-EE" dirty="0"/>
              <a:t>Mõnelt väliürituselt</a:t>
            </a:r>
            <a:endParaRPr lang="en-US" dirty="0"/>
          </a:p>
          <a:p>
            <a:pPr lvl="1"/>
            <a:r>
              <a:rPr lang="et-EE" dirty="0"/>
              <a:t>Kodanike algatuse käigus (külaseltsid, kohalikud omavalitsused, erafirmad jne)</a:t>
            </a:r>
            <a:endParaRPr lang="en-US" dirty="0"/>
          </a:p>
          <a:p>
            <a:pPr lvl="1"/>
            <a:r>
              <a:rPr lang="et-EE" dirty="0"/>
              <a:t>Kingitusena muu tarbekauba ostmisel</a:t>
            </a:r>
            <a:endParaRPr lang="en-US" dirty="0"/>
          </a:p>
          <a:p>
            <a:pPr lvl="1"/>
            <a:r>
              <a:rPr lang="et-EE" dirty="0"/>
              <a:t>Kingitusena mujalt</a:t>
            </a:r>
            <a:endParaRPr lang="en-US" dirty="0"/>
          </a:p>
          <a:p>
            <a:pPr lvl="1"/>
            <a:r>
              <a:rPr lang="et-EE" dirty="0"/>
              <a:t>Koolitustelt</a:t>
            </a:r>
            <a:endParaRPr lang="en-US" dirty="0"/>
          </a:p>
          <a:p>
            <a:pPr lvl="1"/>
            <a:r>
              <a:rPr lang="et-EE" dirty="0"/>
              <a:t>Tööandja, kooli, ajateenistuse poolt</a:t>
            </a:r>
          </a:p>
          <a:p>
            <a:pPr lvl="1"/>
            <a:r>
              <a:rPr lang="et-EE" dirty="0"/>
              <a:t>Teinud ise</a:t>
            </a:r>
          </a:p>
          <a:p>
            <a:pPr lvl="1"/>
            <a:r>
              <a:rPr lang="et-EE" dirty="0"/>
              <a:t>Muu, mis? _______ (rõivaste küljes, leidsin)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pPr marL="0" indent="0">
              <a:buNone/>
            </a:pPr>
            <a:r>
              <a:rPr lang="et-EE" b="1" dirty="0"/>
              <a:t>10. Kas Te olete helkurit saades/ostes vaadanud ka pakendilt, kas see vastab CE märgistusele?</a:t>
            </a:r>
            <a:endParaRPr lang="en-US" dirty="0"/>
          </a:p>
          <a:p>
            <a:pPr lvl="1"/>
            <a:r>
              <a:rPr lang="et-EE" dirty="0"/>
              <a:t>Jah</a:t>
            </a:r>
            <a:endParaRPr lang="en-US" dirty="0"/>
          </a:p>
          <a:p>
            <a:pPr lvl="1"/>
            <a:r>
              <a:rPr lang="et-EE" dirty="0"/>
              <a:t>Ei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7068CB-4E32-7E40-9A93-42C65BE473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535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i="1" dirty="0"/>
              <a:t>KÜSIMUSED 11-12 KÜSIDA, KUI KANNAB HELKURIT VÕI MUUD ENDA NÄHTAVAKS TEGEMISE VAHENDIT AINULT MÕNIKORD VÕI EI KANNA ÜLDSE (K7=3-4):</a:t>
            </a:r>
            <a:endParaRPr lang="en-US" dirty="0"/>
          </a:p>
          <a:p>
            <a:pPr marL="0" indent="0">
              <a:buNone/>
            </a:pPr>
            <a:r>
              <a:rPr lang="et-EE" b="1" dirty="0"/>
              <a:t>11. Miks Te ei kanna pimedal ajal väljas liikudes helkurit või muud enda nähtavaks tegemise vahendit </a:t>
            </a:r>
            <a:r>
              <a:rPr lang="en-US" b="1" dirty="0"/>
              <a:t>(</a:t>
            </a:r>
            <a:r>
              <a:rPr lang="en-US" b="1" dirty="0" err="1"/>
              <a:t>alati</a:t>
            </a:r>
            <a:r>
              <a:rPr lang="en-US" b="1" dirty="0"/>
              <a:t>)?</a:t>
            </a:r>
          </a:p>
          <a:p>
            <a:pPr marL="0" indent="0">
              <a:buNone/>
            </a:pPr>
            <a:r>
              <a:rPr lang="en-US" i="1" dirty="0"/>
              <a:t>MÄRKIGE KÕIK SOBIVAD. </a:t>
            </a:r>
            <a:r>
              <a:rPr lang="et-EE" i="1" dirty="0"/>
              <a:t>VÕIB MITU VASTUST! </a:t>
            </a:r>
            <a:endParaRPr lang="en-US" dirty="0"/>
          </a:p>
          <a:p>
            <a:pPr lvl="1"/>
            <a:r>
              <a:rPr lang="et-EE" dirty="0"/>
              <a:t>Helkurit ei ole</a:t>
            </a:r>
            <a:endParaRPr lang="en-US" dirty="0"/>
          </a:p>
          <a:p>
            <a:pPr lvl="1"/>
            <a:r>
              <a:rPr lang="et-EE" dirty="0"/>
              <a:t>Liigun autoga, jala käin vähe, ei liigu</a:t>
            </a:r>
            <a:endParaRPr lang="en-US" dirty="0"/>
          </a:p>
          <a:p>
            <a:pPr lvl="1"/>
            <a:r>
              <a:rPr lang="et-EE" dirty="0"/>
              <a:t>Ei liigu väljas pimedal ajal</a:t>
            </a:r>
            <a:endParaRPr lang="en-US" dirty="0"/>
          </a:p>
          <a:p>
            <a:pPr lvl="1"/>
            <a:r>
              <a:rPr lang="et-EE" dirty="0"/>
              <a:t>Ununeb </a:t>
            </a:r>
            <a:endParaRPr lang="en-US" dirty="0"/>
          </a:p>
          <a:p>
            <a:pPr lvl="1"/>
            <a:r>
              <a:rPr lang="et-EE" dirty="0"/>
              <a:t>Kaob ära, tuleb lahti</a:t>
            </a:r>
            <a:endParaRPr lang="en-US" dirty="0"/>
          </a:p>
          <a:p>
            <a:pPr lvl="1"/>
            <a:r>
              <a:rPr lang="et-EE" dirty="0"/>
              <a:t>Pole vajadust, ei huvita (hoolimatus)</a:t>
            </a:r>
            <a:endParaRPr lang="en-US" dirty="0"/>
          </a:p>
          <a:p>
            <a:pPr lvl="1"/>
            <a:r>
              <a:rPr lang="et-EE" dirty="0"/>
              <a:t>Soetamine liiga kulukas</a:t>
            </a:r>
            <a:endParaRPr lang="en-US" dirty="0"/>
          </a:p>
          <a:p>
            <a:pPr lvl="1"/>
            <a:r>
              <a:rPr lang="et-EE" dirty="0"/>
              <a:t>Helkurid on riiete küljes tootja poolt olemas</a:t>
            </a:r>
            <a:endParaRPr lang="en-US" dirty="0"/>
          </a:p>
          <a:p>
            <a:pPr lvl="1"/>
            <a:r>
              <a:rPr lang="et-EE" dirty="0"/>
              <a:t>Muu (täpsustage) ___________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endParaRPr lang="et-E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110817-105F-8D40-BEFE-E7B89CD7DB0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Enda helkuri kandmine</a:t>
            </a:r>
          </a:p>
        </p:txBody>
      </p:sp>
    </p:spTree>
    <p:extLst>
      <p:ext uri="{BB962C8B-B14F-4D97-AF65-F5344CB8AC3E}">
        <p14:creationId xmlns:p14="http://schemas.microsoft.com/office/powerpoint/2010/main" val="1946679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482CB-9B03-514A-AE6C-72A5990302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12. Mis paneks Teid helkurit või muud enda nähtavaks tegemise vahendit kandma? 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SPONTAANNE. ÄRA LOE ETTE! </a:t>
            </a:r>
            <a:r>
              <a:rPr lang="et-EE" i="1" dirty="0"/>
              <a:t>VÕIB MITU VASTUST! </a:t>
            </a:r>
            <a:endParaRPr lang="en-US" dirty="0"/>
          </a:p>
          <a:p>
            <a:pPr lvl="1"/>
            <a:r>
              <a:rPr lang="et-EE" dirty="0"/>
              <a:t>Helkuri uuenduslikum kujundus</a:t>
            </a:r>
            <a:endParaRPr lang="en-US" dirty="0"/>
          </a:p>
          <a:p>
            <a:pPr lvl="1"/>
            <a:r>
              <a:rPr lang="en-GB" dirty="0" err="1"/>
              <a:t>Muude</a:t>
            </a:r>
            <a:r>
              <a:rPr lang="en-GB" dirty="0"/>
              <a:t> </a:t>
            </a:r>
            <a:r>
              <a:rPr lang="en-GB" dirty="0" err="1"/>
              <a:t>vahendite</a:t>
            </a:r>
            <a:r>
              <a:rPr lang="en-GB" dirty="0"/>
              <a:t> </a:t>
            </a:r>
            <a:r>
              <a:rPr lang="en-GB" dirty="0" err="1"/>
              <a:t>uuendslikum</a:t>
            </a:r>
            <a:r>
              <a:rPr lang="en-GB" dirty="0"/>
              <a:t> </a:t>
            </a:r>
            <a:r>
              <a:rPr lang="en-GB" dirty="0" err="1"/>
              <a:t>kujundus</a:t>
            </a:r>
            <a:r>
              <a:rPr lang="en-GB" dirty="0"/>
              <a:t>/</a:t>
            </a:r>
            <a:r>
              <a:rPr lang="en-GB" dirty="0" err="1"/>
              <a:t>lahendus</a:t>
            </a:r>
            <a:endParaRPr lang="en-US" dirty="0"/>
          </a:p>
          <a:p>
            <a:pPr lvl="1"/>
            <a:r>
              <a:rPr lang="et-EE" dirty="0"/>
              <a:t>Helkuri parem kinnitusviis riietele</a:t>
            </a:r>
            <a:endParaRPr lang="en-US" dirty="0"/>
          </a:p>
          <a:p>
            <a:pPr lvl="1"/>
            <a:r>
              <a:rPr lang="et-EE" dirty="0"/>
              <a:t>Traagilise liiklusõnnetuse kajastamine meedias</a:t>
            </a:r>
            <a:endParaRPr lang="en-US" dirty="0"/>
          </a:p>
          <a:p>
            <a:pPr lvl="1"/>
            <a:r>
              <a:rPr lang="et-EE" dirty="0"/>
              <a:t>Reklaam, aktsioonid, meeldetuletus (pidev teema aktuaalsena hoidmine)</a:t>
            </a:r>
            <a:endParaRPr lang="en-US" dirty="0"/>
          </a:p>
          <a:p>
            <a:pPr lvl="1"/>
            <a:r>
              <a:rPr lang="et-EE" dirty="0"/>
              <a:t>Trahv</a:t>
            </a:r>
            <a:endParaRPr lang="en-US" dirty="0"/>
          </a:p>
          <a:p>
            <a:pPr lvl="1"/>
            <a:r>
              <a:rPr lang="et-EE" dirty="0"/>
              <a:t>Helkurkontroll (töökoht, tänav…)</a:t>
            </a:r>
            <a:endParaRPr lang="en-US" dirty="0"/>
          </a:p>
          <a:p>
            <a:pPr lvl="1"/>
            <a:r>
              <a:rPr lang="et-EE" dirty="0"/>
              <a:t>Muu, mis? _____________ (ei liigi, kui antakse)</a:t>
            </a:r>
            <a:endParaRPr lang="en-US" dirty="0"/>
          </a:p>
          <a:p>
            <a:pPr lvl="1"/>
            <a:r>
              <a:rPr lang="et-EE" dirty="0"/>
              <a:t>Mitte miski</a:t>
            </a:r>
            <a:endParaRPr lang="en-US" dirty="0"/>
          </a:p>
          <a:p>
            <a:pPr lvl="1"/>
            <a:r>
              <a:rPr lang="et-EE" i="1" dirty="0"/>
              <a:t>ei oska öelda</a:t>
            </a:r>
            <a:endParaRPr lang="en-US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A23D95-0893-2C46-AA8C-D827D87DBE00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Enda helkuri kandmine</a:t>
            </a:r>
          </a:p>
        </p:txBody>
      </p:sp>
    </p:spTree>
    <p:extLst>
      <p:ext uri="{BB962C8B-B14F-4D97-AF65-F5344CB8AC3E}">
        <p14:creationId xmlns:p14="http://schemas.microsoft.com/office/powerpoint/2010/main" val="806965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5F19C-E1C2-F541-BFDE-AA46125A60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i="1" dirty="0"/>
              <a:t>K13 KÜSIDA KÕIGILT:</a:t>
            </a:r>
            <a:endParaRPr lang="en-US" sz="1300" dirty="0"/>
          </a:p>
          <a:p>
            <a:pPr marL="0" indent="0">
              <a:buNone/>
            </a:pPr>
            <a:r>
              <a:rPr lang="en-GB" sz="1300" b="1" dirty="0"/>
              <a:t>13. </a:t>
            </a:r>
            <a:r>
              <a:rPr lang="en-GB" sz="1300" b="1" dirty="0" err="1"/>
              <a:t>Kas</a:t>
            </a:r>
            <a:r>
              <a:rPr lang="en-GB" sz="1300" b="1" dirty="0"/>
              <a:t> </a:t>
            </a:r>
            <a:r>
              <a:rPr lang="en-GB" sz="1300" b="1" dirty="0" err="1"/>
              <a:t>Te</a:t>
            </a:r>
            <a:r>
              <a:rPr lang="en-GB" sz="1300" b="1" dirty="0"/>
              <a:t> </a:t>
            </a:r>
            <a:r>
              <a:rPr lang="en-GB" sz="1300" b="1" dirty="0" err="1"/>
              <a:t>olete</a:t>
            </a:r>
            <a:r>
              <a:rPr lang="en-GB" sz="1300" b="1" dirty="0"/>
              <a:t> </a:t>
            </a:r>
            <a:r>
              <a:rPr lang="en-GB" sz="1300" b="1" dirty="0" err="1"/>
              <a:t>viimase</a:t>
            </a:r>
            <a:r>
              <a:rPr lang="en-GB" sz="1300" b="1" dirty="0"/>
              <a:t> 6 </a:t>
            </a:r>
            <a:r>
              <a:rPr lang="en-GB" sz="1300" b="1" dirty="0" err="1"/>
              <a:t>kuu</a:t>
            </a:r>
            <a:r>
              <a:rPr lang="en-GB" sz="1300" b="1" dirty="0"/>
              <a:t> </a:t>
            </a:r>
            <a:r>
              <a:rPr lang="en-GB" sz="1300" b="1" dirty="0" err="1"/>
              <a:t>jooksul</a:t>
            </a:r>
            <a:r>
              <a:rPr lang="en-GB" sz="1300" b="1" dirty="0"/>
              <a:t> (</a:t>
            </a:r>
            <a:r>
              <a:rPr lang="en-GB" sz="1300" b="1" dirty="0" err="1"/>
              <a:t>jalakäijana</a:t>
            </a:r>
            <a:r>
              <a:rPr lang="en-GB" sz="1300" b="1" dirty="0"/>
              <a:t>) </a:t>
            </a:r>
            <a:r>
              <a:rPr lang="en-GB" sz="1300" b="1" dirty="0" err="1"/>
              <a:t>ületanud</a:t>
            </a:r>
            <a:r>
              <a:rPr lang="en-GB" sz="1300" b="1" dirty="0"/>
              <a:t> teed </a:t>
            </a:r>
            <a:r>
              <a:rPr lang="en-GB" sz="1300" b="1" dirty="0" err="1"/>
              <a:t>punase</a:t>
            </a:r>
            <a:r>
              <a:rPr lang="en-GB" sz="1300" b="1" dirty="0"/>
              <a:t> </a:t>
            </a:r>
            <a:r>
              <a:rPr lang="en-GB" sz="1300" b="1" dirty="0" err="1"/>
              <a:t>fooritulega</a:t>
            </a:r>
            <a:r>
              <a:rPr lang="en-GB" sz="1300" b="1" dirty="0"/>
              <a:t>?</a:t>
            </a:r>
            <a:endParaRPr lang="en-US" sz="1300" dirty="0"/>
          </a:p>
          <a:p>
            <a:pPr lvl="1" fontAlgn="base"/>
            <a:r>
              <a:rPr lang="en-GB" sz="1300" dirty="0" err="1"/>
              <a:t>jah</a:t>
            </a:r>
            <a:endParaRPr lang="en-US" sz="1300" dirty="0"/>
          </a:p>
          <a:p>
            <a:pPr lvl="1" fontAlgn="base"/>
            <a:r>
              <a:rPr lang="en-GB" sz="1300" dirty="0" err="1"/>
              <a:t>ei</a:t>
            </a:r>
            <a:r>
              <a:rPr lang="en-GB" sz="1300" dirty="0"/>
              <a:t> </a:t>
            </a:r>
            <a:endParaRPr lang="en-US" sz="1300" dirty="0"/>
          </a:p>
          <a:p>
            <a:pPr lvl="1" fontAlgn="base"/>
            <a:r>
              <a:rPr lang="en-GB" sz="1300" i="1" dirty="0" err="1"/>
              <a:t>ei</a:t>
            </a:r>
            <a:r>
              <a:rPr lang="en-GB" sz="1300" i="1" dirty="0"/>
              <a:t> </a:t>
            </a:r>
            <a:r>
              <a:rPr lang="en-GB" sz="1300" i="1" dirty="0" err="1"/>
              <a:t>oska</a:t>
            </a:r>
            <a:r>
              <a:rPr lang="en-GB" sz="1300" i="1" dirty="0"/>
              <a:t> </a:t>
            </a:r>
            <a:r>
              <a:rPr lang="en-GB" sz="1300" i="1" dirty="0" err="1"/>
              <a:t>öelda</a:t>
            </a:r>
            <a:endParaRPr lang="en-US" sz="1300" dirty="0"/>
          </a:p>
          <a:p>
            <a:pPr marL="0" indent="0" fontAlgn="base">
              <a:buNone/>
            </a:pPr>
            <a:endParaRPr lang="en-GB" i="1" dirty="0"/>
          </a:p>
          <a:p>
            <a:pPr marL="0" indent="0" fontAlgn="base">
              <a:buNone/>
            </a:pPr>
            <a:r>
              <a:rPr lang="en-GB" i="1" dirty="0"/>
              <a:t>K14 KÜSIDA, KUI K13=1:</a:t>
            </a:r>
            <a:endParaRPr lang="en-US" i="1" dirty="0"/>
          </a:p>
          <a:p>
            <a:pPr marL="0" indent="0" fontAlgn="base">
              <a:buNone/>
            </a:pPr>
            <a:r>
              <a:rPr lang="en-GB" b="1" dirty="0"/>
              <a:t>14. </a:t>
            </a:r>
            <a:r>
              <a:rPr lang="en-GB" b="1" dirty="0" err="1"/>
              <a:t>Miks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ületasite</a:t>
            </a:r>
            <a:r>
              <a:rPr lang="en-GB" b="1" dirty="0"/>
              <a:t> teed </a:t>
            </a:r>
            <a:r>
              <a:rPr lang="en-GB" b="1" dirty="0" err="1"/>
              <a:t>punase</a:t>
            </a:r>
            <a:r>
              <a:rPr lang="en-GB" b="1" dirty="0"/>
              <a:t> </a:t>
            </a:r>
            <a:r>
              <a:rPr lang="en-GB" b="1" dirty="0" err="1"/>
              <a:t>fooritulega</a:t>
            </a:r>
            <a:r>
              <a:rPr lang="en-GB" b="1" dirty="0"/>
              <a:t>?</a:t>
            </a:r>
            <a:endParaRPr lang="en-US" dirty="0"/>
          </a:p>
          <a:p>
            <a:pPr lvl="1" fontAlgn="base"/>
            <a:r>
              <a:rPr lang="en-GB" dirty="0" err="1"/>
              <a:t>sõidukeid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lähenenud</a:t>
            </a:r>
            <a:endParaRPr lang="en-US" dirty="0"/>
          </a:p>
          <a:p>
            <a:pPr lvl="1" fontAlgn="base"/>
            <a:r>
              <a:rPr lang="en-GB" dirty="0" err="1"/>
              <a:t>kiirustasin</a:t>
            </a:r>
            <a:endParaRPr lang="en-US" dirty="0"/>
          </a:p>
          <a:p>
            <a:pPr lvl="1" fontAlgn="base"/>
            <a:r>
              <a:rPr lang="en-GB" dirty="0" err="1"/>
              <a:t>samal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</a:t>
            </a:r>
            <a:r>
              <a:rPr lang="en-GB" dirty="0" err="1"/>
              <a:t>ületasid</a:t>
            </a:r>
            <a:r>
              <a:rPr lang="en-GB" dirty="0"/>
              <a:t> teed ka </a:t>
            </a:r>
            <a:r>
              <a:rPr lang="en-GB" dirty="0" err="1"/>
              <a:t>teised</a:t>
            </a:r>
            <a:r>
              <a:rPr lang="en-GB" dirty="0"/>
              <a:t> </a:t>
            </a:r>
            <a:r>
              <a:rPr lang="en-GB" dirty="0" err="1"/>
              <a:t>jalakäijad</a:t>
            </a:r>
            <a:endParaRPr lang="en-US" dirty="0"/>
          </a:p>
          <a:p>
            <a:pPr lvl="1"/>
            <a:r>
              <a:rPr lang="en-GB" dirty="0" err="1"/>
              <a:t>punane</a:t>
            </a:r>
            <a:r>
              <a:rPr lang="en-GB" dirty="0"/>
              <a:t> </a:t>
            </a:r>
            <a:r>
              <a:rPr lang="en-GB" dirty="0" err="1"/>
              <a:t>foorituli</a:t>
            </a:r>
            <a:r>
              <a:rPr lang="en-GB" dirty="0"/>
              <a:t> </a:t>
            </a:r>
            <a:r>
              <a:rPr lang="en-GB" dirty="0" err="1"/>
              <a:t>põleb</a:t>
            </a:r>
            <a:r>
              <a:rPr lang="en-GB" dirty="0"/>
              <a:t> </a:t>
            </a:r>
            <a:r>
              <a:rPr lang="en-GB" dirty="0" err="1"/>
              <a:t>jalakäijatele</a:t>
            </a:r>
            <a:r>
              <a:rPr lang="en-GB" dirty="0"/>
              <a:t> </a:t>
            </a:r>
            <a:r>
              <a:rPr lang="en-GB" dirty="0" err="1"/>
              <a:t>liiga</a:t>
            </a:r>
            <a:r>
              <a:rPr lang="en-GB" dirty="0"/>
              <a:t> </a:t>
            </a:r>
            <a:r>
              <a:rPr lang="en-GB" dirty="0" err="1"/>
              <a:t>kaua</a:t>
            </a:r>
            <a:endParaRPr lang="en-US" dirty="0"/>
          </a:p>
          <a:p>
            <a:pPr lvl="1" fontAlgn="base"/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põhjus</a:t>
            </a:r>
            <a:r>
              <a:rPr lang="en-GB" dirty="0"/>
              <a:t> (mis?) _________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US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C6763-745D-8B42-B07A-24C02772322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K15 KÜSIDA KÕIGILT: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15. Kas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olete</a:t>
            </a:r>
            <a:r>
              <a:rPr lang="en-GB" b="1" dirty="0"/>
              <a:t> </a:t>
            </a:r>
            <a:r>
              <a:rPr lang="en-GB" b="1" dirty="0" err="1"/>
              <a:t>viimase</a:t>
            </a:r>
            <a:r>
              <a:rPr lang="en-GB" b="1" dirty="0"/>
              <a:t> 6 </a:t>
            </a:r>
            <a:r>
              <a:rPr lang="en-GB" b="1" dirty="0" err="1"/>
              <a:t>kuu</a:t>
            </a:r>
            <a:r>
              <a:rPr lang="en-GB" b="1" dirty="0"/>
              <a:t> </a:t>
            </a:r>
            <a:r>
              <a:rPr lang="en-GB" b="1" dirty="0" err="1"/>
              <a:t>jooksul</a:t>
            </a:r>
            <a:r>
              <a:rPr lang="en-GB" b="1" dirty="0"/>
              <a:t> (</a:t>
            </a:r>
            <a:r>
              <a:rPr lang="en-GB" b="1" dirty="0" err="1"/>
              <a:t>jalakäijana</a:t>
            </a:r>
            <a:r>
              <a:rPr lang="en-GB" b="1" dirty="0"/>
              <a:t>) </a:t>
            </a:r>
            <a:r>
              <a:rPr lang="en-GB" b="1" dirty="0" err="1"/>
              <a:t>ületanud</a:t>
            </a:r>
            <a:r>
              <a:rPr lang="en-GB" b="1" dirty="0"/>
              <a:t> teed </a:t>
            </a:r>
            <a:r>
              <a:rPr lang="en-GB" b="1" dirty="0" err="1"/>
              <a:t>selleks</a:t>
            </a:r>
            <a:r>
              <a:rPr lang="en-GB" b="1" dirty="0"/>
              <a:t> </a:t>
            </a:r>
            <a:r>
              <a:rPr lang="en-GB" b="1" dirty="0" err="1"/>
              <a:t>mitte-ettenähtud</a:t>
            </a:r>
            <a:r>
              <a:rPr lang="en-GB" b="1" dirty="0"/>
              <a:t> </a:t>
            </a:r>
            <a:r>
              <a:rPr lang="en-GB" b="1" dirty="0" err="1"/>
              <a:t>kohas</a:t>
            </a:r>
            <a:r>
              <a:rPr lang="en-GB" b="1" dirty="0"/>
              <a:t>?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käigusillale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-</a:t>
            </a:r>
            <a:r>
              <a:rPr lang="en-GB" dirty="0" err="1"/>
              <a:t>tunnelisse</a:t>
            </a:r>
            <a:r>
              <a:rPr lang="en-GB" dirty="0"/>
              <a:t> </a:t>
            </a:r>
            <a:r>
              <a:rPr lang="en-GB" dirty="0" err="1"/>
              <a:t>mineku</a:t>
            </a:r>
            <a:r>
              <a:rPr lang="en-GB" dirty="0"/>
              <a:t> </a:t>
            </a:r>
            <a:r>
              <a:rPr lang="en-GB" dirty="0" err="1"/>
              <a:t>koht</a:t>
            </a:r>
            <a:r>
              <a:rPr lang="en-GB" dirty="0"/>
              <a:t>, </a:t>
            </a:r>
            <a:r>
              <a:rPr lang="en-GB" dirty="0" err="1"/>
              <a:t>reguleeritud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reguleerimata</a:t>
            </a:r>
            <a:r>
              <a:rPr lang="en-GB" dirty="0"/>
              <a:t> </a:t>
            </a:r>
            <a:r>
              <a:rPr lang="en-GB" dirty="0" err="1"/>
              <a:t>ülekäigurada</a:t>
            </a:r>
            <a:r>
              <a:rPr lang="en-GB" dirty="0"/>
              <a:t>, </a:t>
            </a:r>
            <a:r>
              <a:rPr lang="en-GB" dirty="0" err="1"/>
              <a:t>ülekäigukoht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ristmik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kaugemal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100 </a:t>
            </a:r>
            <a:r>
              <a:rPr lang="en-GB" dirty="0" err="1"/>
              <a:t>meetrit</a:t>
            </a:r>
            <a:r>
              <a:rPr lang="en-GB" dirty="0"/>
              <a:t>)</a:t>
            </a:r>
            <a:endParaRPr lang="en-US" dirty="0"/>
          </a:p>
          <a:p>
            <a:pPr lvl="1" fontAlgn="base"/>
            <a:r>
              <a:rPr lang="en-GB" dirty="0" err="1"/>
              <a:t>jah</a:t>
            </a:r>
            <a:endParaRPr lang="en-US" dirty="0"/>
          </a:p>
          <a:p>
            <a:pPr lvl="1" fontAlgn="base"/>
            <a:r>
              <a:rPr lang="en-GB" dirty="0" err="1"/>
              <a:t>ei</a:t>
            </a:r>
            <a:r>
              <a:rPr lang="en-GB" dirty="0"/>
              <a:t> 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r>
              <a:rPr lang="en-GB" i="1" dirty="0"/>
              <a:t> </a:t>
            </a:r>
            <a:endParaRPr lang="en-US" dirty="0"/>
          </a:p>
          <a:p>
            <a:pPr marL="0" indent="0" fontAlgn="base">
              <a:buNone/>
            </a:pPr>
            <a:endParaRPr lang="en-GB" i="1" dirty="0"/>
          </a:p>
          <a:p>
            <a:pPr marL="0" indent="0" fontAlgn="base">
              <a:buNone/>
            </a:pPr>
            <a:r>
              <a:rPr lang="en-GB" i="1" dirty="0"/>
              <a:t>K16 KÜSIDA, KUI K15=1: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16. </a:t>
            </a:r>
            <a:r>
              <a:rPr lang="en-GB" b="1" dirty="0" err="1"/>
              <a:t>Miks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ületasite</a:t>
            </a:r>
            <a:r>
              <a:rPr lang="en-GB" b="1" dirty="0"/>
              <a:t> teed </a:t>
            </a:r>
            <a:r>
              <a:rPr lang="en-GB" b="1" dirty="0" err="1"/>
              <a:t>selleks</a:t>
            </a:r>
            <a:r>
              <a:rPr lang="en-GB" b="1" dirty="0"/>
              <a:t> </a:t>
            </a:r>
            <a:r>
              <a:rPr lang="en-GB" b="1" dirty="0" err="1"/>
              <a:t>mitte-ettenähtud</a:t>
            </a:r>
            <a:r>
              <a:rPr lang="en-GB" b="1" dirty="0"/>
              <a:t> </a:t>
            </a:r>
            <a:r>
              <a:rPr lang="en-GB" b="1" dirty="0" err="1"/>
              <a:t>kohas</a:t>
            </a:r>
            <a:r>
              <a:rPr lang="en-GB" b="1" dirty="0"/>
              <a:t>?</a:t>
            </a:r>
            <a:endParaRPr lang="en-US" dirty="0"/>
          </a:p>
          <a:p>
            <a:pPr lvl="1" fontAlgn="base"/>
            <a:r>
              <a:rPr lang="en-GB" dirty="0" err="1"/>
              <a:t>sõidukeid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lähenenud</a:t>
            </a:r>
            <a:endParaRPr lang="en-US" dirty="0"/>
          </a:p>
          <a:p>
            <a:pPr lvl="1" fontAlgn="base"/>
            <a:r>
              <a:rPr lang="en-GB" dirty="0" err="1"/>
              <a:t>kiirustasin</a:t>
            </a:r>
            <a:endParaRPr lang="en-US" dirty="0"/>
          </a:p>
          <a:p>
            <a:pPr lvl="1" fontAlgn="base"/>
            <a:r>
              <a:rPr lang="en-GB" dirty="0" err="1"/>
              <a:t>samal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</a:t>
            </a:r>
            <a:r>
              <a:rPr lang="en-GB" dirty="0" err="1"/>
              <a:t>ületasid</a:t>
            </a:r>
            <a:r>
              <a:rPr lang="en-GB" dirty="0"/>
              <a:t> teed ka </a:t>
            </a:r>
            <a:r>
              <a:rPr lang="en-GB" dirty="0" err="1"/>
              <a:t>teised</a:t>
            </a:r>
            <a:r>
              <a:rPr lang="en-GB" dirty="0"/>
              <a:t> </a:t>
            </a:r>
            <a:r>
              <a:rPr lang="en-GB" dirty="0" err="1"/>
              <a:t>jalakäijad</a:t>
            </a:r>
            <a:endParaRPr lang="en-GB" dirty="0"/>
          </a:p>
          <a:p>
            <a:pPr lvl="1" fontAlgn="base"/>
            <a:r>
              <a:rPr lang="en-US" dirty="0" err="1"/>
              <a:t>sobivas</a:t>
            </a:r>
            <a:r>
              <a:rPr lang="en-US" dirty="0"/>
              <a:t> </a:t>
            </a:r>
            <a:r>
              <a:rPr lang="en-US" dirty="0" err="1"/>
              <a:t>kohas</a:t>
            </a:r>
            <a:r>
              <a:rPr lang="en-US" dirty="0"/>
              <a:t> </a:t>
            </a:r>
            <a:r>
              <a:rPr lang="en-US" dirty="0" err="1"/>
              <a:t>puudub</a:t>
            </a:r>
            <a:r>
              <a:rPr lang="en-US" dirty="0"/>
              <a:t> </a:t>
            </a:r>
            <a:r>
              <a:rPr lang="en-US" dirty="0" err="1"/>
              <a:t>ametlik</a:t>
            </a:r>
            <a:r>
              <a:rPr lang="en-US" dirty="0"/>
              <a:t> tee</a:t>
            </a:r>
            <a:r>
              <a:rPr lang="et-EE" dirty="0"/>
              <a:t>ü</a:t>
            </a:r>
            <a:r>
              <a:rPr lang="en-US" dirty="0" err="1"/>
              <a:t>letuse</a:t>
            </a:r>
            <a:r>
              <a:rPr lang="en-US" dirty="0"/>
              <a:t> </a:t>
            </a:r>
            <a:r>
              <a:rPr lang="en-US" dirty="0" err="1"/>
              <a:t>koht</a:t>
            </a:r>
            <a:r>
              <a:rPr lang="en-US" dirty="0"/>
              <a:t> või see </a:t>
            </a:r>
            <a:r>
              <a:rPr lang="en-US" dirty="0" err="1"/>
              <a:t>asub</a:t>
            </a:r>
            <a:r>
              <a:rPr lang="en-US" dirty="0"/>
              <a:t> </a:t>
            </a:r>
            <a:r>
              <a:rPr lang="en-US" dirty="0" err="1"/>
              <a:t>kaugel</a:t>
            </a:r>
            <a:endParaRPr lang="en-US" dirty="0"/>
          </a:p>
          <a:p>
            <a:pPr lvl="1" fontAlgn="base"/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põhjus</a:t>
            </a:r>
            <a:r>
              <a:rPr lang="en-GB" dirty="0"/>
              <a:t> (mis?) _________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US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4A272-3ED4-0046-A781-B7AEAE0AC7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Tee ületamine</a:t>
            </a:r>
          </a:p>
        </p:txBody>
      </p:sp>
    </p:spTree>
    <p:extLst>
      <p:ext uri="{BB962C8B-B14F-4D97-AF65-F5344CB8AC3E}">
        <p14:creationId xmlns:p14="http://schemas.microsoft.com/office/powerpoint/2010/main" val="343538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A07F84-EDB6-8F47-A308-5D708CFB39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Valimi jagunemine, n=10</a:t>
            </a:r>
            <a:r>
              <a:rPr lang="en-US" dirty="0"/>
              <a:t>03</a:t>
            </a:r>
            <a:r>
              <a:rPr lang="et-EE" dirty="0"/>
              <a:t>, 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68C9C6-A1CB-E847-8C00-8B84BE4CF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412" y="1573212"/>
            <a:ext cx="4673600" cy="47371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584571-F49E-264D-8E25-48AB0F9D53F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80981" y="1573212"/>
            <a:ext cx="4686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2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5F19C-E1C2-F541-BFDE-AA46125A60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K17 KÜSIDA KÕIGILT: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17. Mis </a:t>
            </a:r>
            <a:r>
              <a:rPr lang="en-GB" b="1" dirty="0" err="1"/>
              <a:t>põhjustel</a:t>
            </a:r>
            <a:r>
              <a:rPr lang="en-GB" b="1" dirty="0"/>
              <a:t> </a:t>
            </a:r>
            <a:r>
              <a:rPr lang="en-GB" b="1" dirty="0" err="1"/>
              <a:t>satuvad</a:t>
            </a:r>
            <a:r>
              <a:rPr lang="en-GB" b="1" dirty="0"/>
              <a:t> </a:t>
            </a:r>
            <a:r>
              <a:rPr lang="en-GB" b="1" dirty="0" err="1"/>
              <a:t>jalakäijad</a:t>
            </a:r>
            <a:r>
              <a:rPr lang="en-GB" b="1" dirty="0"/>
              <a:t> </a:t>
            </a:r>
            <a:r>
              <a:rPr lang="en-GB" b="1" dirty="0" err="1"/>
              <a:t>Teie</a:t>
            </a:r>
            <a:r>
              <a:rPr lang="en-GB" b="1" dirty="0"/>
              <a:t> </a:t>
            </a:r>
            <a:r>
              <a:rPr lang="en-GB" b="1" dirty="0" err="1"/>
              <a:t>arvates</a:t>
            </a:r>
            <a:r>
              <a:rPr lang="en-GB" b="1" dirty="0"/>
              <a:t> </a:t>
            </a:r>
            <a:r>
              <a:rPr lang="en-GB" b="1" dirty="0" err="1"/>
              <a:t>reguleerimata</a:t>
            </a:r>
            <a:r>
              <a:rPr lang="en-GB" b="1" dirty="0"/>
              <a:t> (</a:t>
            </a:r>
            <a:r>
              <a:rPr lang="en-GB" b="1" dirty="0" err="1"/>
              <a:t>valgusfoorita</a:t>
            </a:r>
            <a:r>
              <a:rPr lang="en-GB" b="1" dirty="0"/>
              <a:t>) </a:t>
            </a:r>
            <a:r>
              <a:rPr lang="en-GB" b="1" dirty="0" err="1"/>
              <a:t>ülekäigurajal</a:t>
            </a:r>
            <a:r>
              <a:rPr lang="en-GB" b="1" dirty="0"/>
              <a:t> </a:t>
            </a:r>
            <a:r>
              <a:rPr lang="en-GB" b="1" dirty="0" err="1"/>
              <a:t>liiklusõnnetusse</a:t>
            </a:r>
            <a:r>
              <a:rPr lang="en-GB" b="1" dirty="0"/>
              <a:t>? </a:t>
            </a:r>
          </a:p>
          <a:p>
            <a:pPr marL="0" indent="0">
              <a:buNone/>
            </a:pPr>
            <a:r>
              <a:rPr lang="en-GB" dirty="0"/>
              <a:t>VÕIB MITU VASTUST!</a:t>
            </a:r>
            <a:endParaRPr lang="en-US" dirty="0"/>
          </a:p>
          <a:p>
            <a:pPr lvl="1" fontAlgn="base"/>
            <a:r>
              <a:rPr lang="en-GB" dirty="0" err="1"/>
              <a:t>kiirustamine</a:t>
            </a:r>
            <a:endParaRPr lang="en-US" dirty="0"/>
          </a:p>
          <a:p>
            <a:pPr lvl="1" fontAlgn="base"/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veendu</a:t>
            </a:r>
            <a:r>
              <a:rPr lang="en-GB" dirty="0"/>
              <a:t> </a:t>
            </a:r>
            <a:r>
              <a:rPr lang="en-GB" dirty="0" err="1"/>
              <a:t>enne</a:t>
            </a:r>
            <a:r>
              <a:rPr lang="en-GB" dirty="0"/>
              <a:t> tee </a:t>
            </a:r>
            <a:r>
              <a:rPr lang="en-GB" dirty="0" err="1"/>
              <a:t>ületamist</a:t>
            </a:r>
            <a:r>
              <a:rPr lang="en-GB" dirty="0"/>
              <a:t> </a:t>
            </a:r>
            <a:r>
              <a:rPr lang="en-GB" dirty="0" err="1"/>
              <a:t>selle</a:t>
            </a:r>
            <a:r>
              <a:rPr lang="en-GB" dirty="0"/>
              <a:t> </a:t>
            </a:r>
            <a:r>
              <a:rPr lang="en-GB" dirty="0" err="1"/>
              <a:t>ohutuses</a:t>
            </a:r>
            <a:endParaRPr lang="en-US" dirty="0"/>
          </a:p>
          <a:p>
            <a:pPr lvl="1" fontAlgn="base"/>
            <a:r>
              <a:rPr lang="en-GB" dirty="0" err="1"/>
              <a:t>kasutavad</a:t>
            </a:r>
            <a:r>
              <a:rPr lang="en-GB" dirty="0"/>
              <a:t> teed </a:t>
            </a:r>
            <a:r>
              <a:rPr lang="en-GB" dirty="0" err="1"/>
              <a:t>ületades</a:t>
            </a:r>
            <a:r>
              <a:rPr lang="en-GB" dirty="0"/>
              <a:t> </a:t>
            </a:r>
            <a:r>
              <a:rPr lang="en-GB" dirty="0" err="1"/>
              <a:t>nutiseadmeid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kõrvaklappe</a:t>
            </a:r>
            <a:endParaRPr lang="en-US" dirty="0"/>
          </a:p>
          <a:p>
            <a:pPr lvl="1" fontAlgn="base"/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märka</a:t>
            </a:r>
            <a:r>
              <a:rPr lang="en-GB" dirty="0"/>
              <a:t> </a:t>
            </a:r>
            <a:r>
              <a:rPr lang="en-GB" dirty="0" err="1"/>
              <a:t>kaaslasega</a:t>
            </a:r>
            <a:r>
              <a:rPr lang="en-GB" dirty="0"/>
              <a:t> </a:t>
            </a:r>
            <a:r>
              <a:rPr lang="en-GB" dirty="0" err="1"/>
              <a:t>rääkides</a:t>
            </a:r>
            <a:r>
              <a:rPr lang="en-GB" dirty="0"/>
              <a:t> </a:t>
            </a:r>
            <a:r>
              <a:rPr lang="en-GB" dirty="0" err="1"/>
              <a:t>lähenevaid</a:t>
            </a:r>
            <a:r>
              <a:rPr lang="en-GB" dirty="0"/>
              <a:t> </a:t>
            </a:r>
            <a:r>
              <a:rPr lang="en-GB" dirty="0" err="1"/>
              <a:t>sõidukeid</a:t>
            </a:r>
            <a:endParaRPr lang="en-US" dirty="0"/>
          </a:p>
          <a:p>
            <a:pPr lvl="1" fontAlgn="base"/>
            <a:r>
              <a:rPr lang="en-GB" dirty="0" err="1"/>
              <a:t>vähene</a:t>
            </a:r>
            <a:r>
              <a:rPr lang="en-GB" dirty="0"/>
              <a:t> </a:t>
            </a:r>
            <a:r>
              <a:rPr lang="en-GB" dirty="0" err="1"/>
              <a:t>kogemus</a:t>
            </a:r>
            <a:r>
              <a:rPr lang="en-GB" dirty="0"/>
              <a:t> </a:t>
            </a:r>
            <a:r>
              <a:rPr lang="en-GB" dirty="0" err="1"/>
              <a:t>liiklemisel</a:t>
            </a:r>
            <a:r>
              <a:rPr lang="en-GB" dirty="0"/>
              <a:t> </a:t>
            </a:r>
            <a:endParaRPr lang="en-US" dirty="0"/>
          </a:p>
          <a:p>
            <a:pPr lvl="1" fontAlgn="base"/>
            <a:r>
              <a:rPr lang="en-GB" dirty="0" err="1"/>
              <a:t>autojuhid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anna </a:t>
            </a:r>
            <a:r>
              <a:rPr lang="en-GB" dirty="0" err="1"/>
              <a:t>jalakäijatele</a:t>
            </a:r>
            <a:r>
              <a:rPr lang="en-GB" dirty="0"/>
              <a:t> teed</a:t>
            </a:r>
            <a:endParaRPr lang="en-US" dirty="0"/>
          </a:p>
          <a:p>
            <a:pPr lvl="1"/>
            <a:r>
              <a:rPr lang="en-US" dirty="0" err="1"/>
              <a:t>jalakäija</a:t>
            </a:r>
            <a:r>
              <a:rPr lang="en-US" dirty="0"/>
              <a:t> </a:t>
            </a:r>
            <a:r>
              <a:rPr lang="en-US" dirty="0" err="1"/>
              <a:t>tahab</a:t>
            </a:r>
            <a:r>
              <a:rPr lang="en-US" dirty="0"/>
              <a:t> </a:t>
            </a:r>
            <a:r>
              <a:rPr lang="en-US" dirty="0" err="1"/>
              <a:t>igal</a:t>
            </a:r>
            <a:r>
              <a:rPr lang="en-US" dirty="0"/>
              <a:t> </a:t>
            </a:r>
            <a:r>
              <a:rPr lang="en-US" dirty="0" err="1"/>
              <a:t>juhul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eesõigust</a:t>
            </a:r>
            <a:endParaRPr lang="en-US" dirty="0"/>
          </a:p>
          <a:p>
            <a:pPr lvl="1" fontAlgn="base"/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põhjus</a:t>
            </a:r>
            <a:r>
              <a:rPr lang="en-GB" dirty="0"/>
              <a:t> (mis?) _________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C6763-745D-8B42-B07A-24C02772322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K18-19 VASTAVAD JALAKÄIJAD/ÜHISTRANSPORDI KASUTAJAD (T2=1)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18. Kas </a:t>
            </a:r>
            <a:r>
              <a:rPr lang="en-GB" b="1" dirty="0" err="1"/>
              <a:t>Teie</a:t>
            </a:r>
            <a:r>
              <a:rPr lang="en-GB" b="1" dirty="0"/>
              <a:t> </a:t>
            </a:r>
            <a:r>
              <a:rPr lang="en-GB" b="1" dirty="0" err="1"/>
              <a:t>hinnangul</a:t>
            </a:r>
            <a:r>
              <a:rPr lang="en-GB" b="1" dirty="0"/>
              <a:t> </a:t>
            </a:r>
            <a:r>
              <a:rPr lang="en-GB" b="1" dirty="0" err="1"/>
              <a:t>jalakäijale</a:t>
            </a:r>
            <a:r>
              <a:rPr lang="en-GB" b="1" dirty="0"/>
              <a:t> tee </a:t>
            </a:r>
            <a:r>
              <a:rPr lang="en-GB" b="1" dirty="0" err="1"/>
              <a:t>andmine</a:t>
            </a:r>
            <a:r>
              <a:rPr lang="en-GB" b="1" dirty="0"/>
              <a:t> </a:t>
            </a:r>
            <a:r>
              <a:rPr lang="en-GB" b="1" dirty="0" err="1"/>
              <a:t>reguleerimata</a:t>
            </a:r>
            <a:r>
              <a:rPr lang="en-GB" b="1" dirty="0"/>
              <a:t> </a:t>
            </a:r>
            <a:r>
              <a:rPr lang="en-GB" b="1" dirty="0" err="1"/>
              <a:t>ülekäigurajal</a:t>
            </a:r>
            <a:r>
              <a:rPr lang="en-GB" b="1" dirty="0"/>
              <a:t> on </a:t>
            </a:r>
            <a:r>
              <a:rPr lang="en-GB" b="1" dirty="0" err="1"/>
              <a:t>paari</a:t>
            </a:r>
            <a:r>
              <a:rPr lang="en-GB" b="1" dirty="0"/>
              <a:t> </a:t>
            </a:r>
            <a:r>
              <a:rPr lang="en-GB" b="1" dirty="0" err="1"/>
              <a:t>viimase</a:t>
            </a:r>
            <a:r>
              <a:rPr lang="en-GB" b="1" dirty="0"/>
              <a:t> </a:t>
            </a:r>
            <a:r>
              <a:rPr lang="en-GB" b="1" dirty="0" err="1"/>
              <a:t>aastaga</a:t>
            </a:r>
            <a:r>
              <a:rPr lang="en-GB" b="1" dirty="0"/>
              <a:t> </a:t>
            </a:r>
            <a:r>
              <a:rPr lang="en-GB" b="1" dirty="0" err="1"/>
              <a:t>võrreldes</a:t>
            </a:r>
            <a:r>
              <a:rPr lang="en-GB" b="1" dirty="0"/>
              <a:t> …? </a:t>
            </a:r>
            <a:endParaRPr lang="en-US" dirty="0"/>
          </a:p>
          <a:p>
            <a:pPr lvl="1"/>
            <a:r>
              <a:rPr lang="en-GB" dirty="0" err="1"/>
              <a:t>Paranenud</a:t>
            </a:r>
            <a:r>
              <a:rPr lang="en-GB" dirty="0"/>
              <a:t> </a:t>
            </a:r>
            <a:endParaRPr lang="en-US" dirty="0"/>
          </a:p>
          <a:p>
            <a:pPr lvl="1"/>
            <a:r>
              <a:rPr lang="en-GB" dirty="0" err="1"/>
              <a:t>Halvenenud</a:t>
            </a:r>
            <a:r>
              <a:rPr lang="en-GB" dirty="0"/>
              <a:t> </a:t>
            </a:r>
            <a:endParaRPr lang="en-US" dirty="0"/>
          </a:p>
          <a:p>
            <a:pPr lvl="1"/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muutunud</a:t>
            </a:r>
            <a:r>
              <a:rPr lang="en-GB" dirty="0"/>
              <a:t> 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US" dirty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/>
              <a:t>19. Kui Te soovite reguleerimata ülekäigurajal sõiduteed ületada, mitmes auto Teile üldjuhul teed annab? </a:t>
            </a:r>
            <a:endParaRPr lang="en-US" dirty="0"/>
          </a:p>
          <a:p>
            <a:pPr lvl="1"/>
            <a:r>
              <a:rPr lang="et-EE" dirty="0"/>
              <a:t>esimene </a:t>
            </a:r>
            <a:endParaRPr lang="en-US" dirty="0"/>
          </a:p>
          <a:p>
            <a:pPr lvl="1"/>
            <a:r>
              <a:rPr lang="et-EE" dirty="0"/>
              <a:t>teine </a:t>
            </a:r>
            <a:endParaRPr lang="en-US" dirty="0"/>
          </a:p>
          <a:p>
            <a:pPr lvl="1"/>
            <a:r>
              <a:rPr lang="et-EE" dirty="0"/>
              <a:t>kolmas </a:t>
            </a:r>
            <a:endParaRPr lang="en-US" dirty="0"/>
          </a:p>
          <a:p>
            <a:pPr lvl="1"/>
            <a:r>
              <a:rPr lang="et-EE" dirty="0"/>
              <a:t>neljas või enamas 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US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DAB5F-941F-C348-B417-B7CC638B8A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 err="1"/>
              <a:t>Reguleerimata</a:t>
            </a:r>
            <a:r>
              <a:rPr lang="en-GB" dirty="0"/>
              <a:t> </a:t>
            </a:r>
            <a:r>
              <a:rPr lang="en-GB" dirty="0" err="1"/>
              <a:t>ülekõiguraja</a:t>
            </a:r>
            <a:r>
              <a:rPr lang="en-GB" dirty="0"/>
              <a:t> </a:t>
            </a:r>
            <a:r>
              <a:rPr lang="en-GB" dirty="0" err="1"/>
              <a:t>ületamine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7178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5F19C-E1C2-F541-BFDE-AA46125A60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K19A KÜSIDA KÕIGILT:</a:t>
            </a:r>
            <a:endParaRPr lang="en-US" dirty="0"/>
          </a:p>
          <a:p>
            <a:pPr marL="0" indent="0" fontAlgn="base">
              <a:buNone/>
            </a:pPr>
            <a:r>
              <a:rPr lang="en-GB" b="1" dirty="0"/>
              <a:t>19A. </a:t>
            </a:r>
            <a:r>
              <a:rPr lang="en-GB" b="1" dirty="0" err="1"/>
              <a:t>Palume</a:t>
            </a:r>
            <a:r>
              <a:rPr lang="en-GB" b="1" dirty="0"/>
              <a:t> Teil </a:t>
            </a:r>
            <a:r>
              <a:rPr lang="en-GB" b="1" dirty="0" err="1"/>
              <a:t>mõelda</a:t>
            </a:r>
            <a:r>
              <a:rPr lang="en-GB" b="1" dirty="0"/>
              <a:t> </a:t>
            </a:r>
            <a:r>
              <a:rPr lang="en-GB" b="1" dirty="0" err="1"/>
              <a:t>jalgratta</a:t>
            </a:r>
            <a:r>
              <a:rPr lang="en-GB" b="1" dirty="0"/>
              <a:t>-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jalgtee</a:t>
            </a:r>
            <a:r>
              <a:rPr lang="en-GB" b="1" dirty="0"/>
              <a:t> </a:t>
            </a:r>
            <a:r>
              <a:rPr lang="en-GB" b="1" dirty="0" err="1"/>
              <a:t>otstes</a:t>
            </a:r>
            <a:r>
              <a:rPr lang="en-GB" b="1" dirty="0"/>
              <a:t> </a:t>
            </a:r>
            <a:r>
              <a:rPr lang="en-GB" b="1" dirty="0" err="1"/>
              <a:t>olevatele</a:t>
            </a:r>
            <a:r>
              <a:rPr lang="en-GB" b="1" dirty="0"/>
              <a:t> </a:t>
            </a:r>
            <a:r>
              <a:rPr lang="en-GB" b="1" dirty="0" err="1"/>
              <a:t>raudteeülekäigukoha</a:t>
            </a:r>
            <a:r>
              <a:rPr lang="en-GB" b="1" dirty="0"/>
              <a:t> </a:t>
            </a:r>
            <a:r>
              <a:rPr lang="en-GB" b="1" dirty="0" err="1"/>
              <a:t>piiretele</a:t>
            </a:r>
            <a:r>
              <a:rPr lang="en-GB" b="1" dirty="0"/>
              <a:t>, mis on </a:t>
            </a:r>
            <a:r>
              <a:rPr lang="en-GB" b="1" dirty="0" err="1"/>
              <a:t>mõeldud</a:t>
            </a:r>
            <a:r>
              <a:rPr lang="en-GB" b="1" dirty="0"/>
              <a:t> </a:t>
            </a:r>
            <a:r>
              <a:rPr lang="en-GB" b="1" dirty="0" err="1"/>
              <a:t>selleks</a:t>
            </a:r>
            <a:r>
              <a:rPr lang="en-GB" b="1" dirty="0"/>
              <a:t>, et </a:t>
            </a:r>
            <a:r>
              <a:rPr lang="en-GB" b="1" dirty="0" err="1"/>
              <a:t>takistada</a:t>
            </a:r>
            <a:r>
              <a:rPr lang="en-GB" b="1" dirty="0"/>
              <a:t> </a:t>
            </a:r>
            <a:r>
              <a:rPr lang="en-GB" b="1" dirty="0" err="1"/>
              <a:t>raudteele</a:t>
            </a:r>
            <a:r>
              <a:rPr lang="en-GB" b="1" dirty="0"/>
              <a:t> </a:t>
            </a:r>
            <a:r>
              <a:rPr lang="en-GB" b="1" dirty="0" err="1"/>
              <a:t>otse</a:t>
            </a:r>
            <a:r>
              <a:rPr lang="en-GB" b="1" dirty="0"/>
              <a:t> </a:t>
            </a:r>
            <a:r>
              <a:rPr lang="en-GB" b="1" dirty="0" err="1"/>
              <a:t>liikumist</a:t>
            </a:r>
            <a:r>
              <a:rPr lang="en-GB" b="1" dirty="0"/>
              <a:t>. </a:t>
            </a:r>
            <a:r>
              <a:rPr lang="en-GB" b="1" dirty="0" err="1"/>
              <a:t>Milliste</a:t>
            </a:r>
            <a:r>
              <a:rPr lang="en-GB" b="1" dirty="0"/>
              <a:t> </a:t>
            </a:r>
            <a:r>
              <a:rPr lang="en-GB" b="1" dirty="0" err="1"/>
              <a:t>nendega</a:t>
            </a:r>
            <a:r>
              <a:rPr lang="en-GB" b="1" dirty="0"/>
              <a:t> </a:t>
            </a:r>
            <a:r>
              <a:rPr lang="en-GB" b="1" dirty="0" err="1"/>
              <a:t>seonduvate</a:t>
            </a:r>
            <a:r>
              <a:rPr lang="en-GB" b="1" dirty="0"/>
              <a:t> </a:t>
            </a:r>
            <a:r>
              <a:rPr lang="en-GB" b="1" dirty="0" err="1"/>
              <a:t>väidetega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/>
              <a:t>nõustute</a:t>
            </a:r>
            <a:r>
              <a:rPr lang="en-GB" b="1" dirty="0"/>
              <a:t>? </a:t>
            </a:r>
            <a:endParaRPr lang="en-EE" dirty="0"/>
          </a:p>
          <a:p>
            <a:pPr marL="0" indent="0" fontAlgn="base">
              <a:buNone/>
            </a:pPr>
            <a:r>
              <a:rPr lang="en-GB" i="1" dirty="0"/>
              <a:t>VÕIB MITU VASTUST!</a:t>
            </a:r>
            <a:endParaRPr lang="en-EE" dirty="0"/>
          </a:p>
          <a:p>
            <a:pPr lvl="1" fontAlgn="base"/>
            <a:r>
              <a:rPr lang="en-GB" dirty="0"/>
              <a:t>Need on </a:t>
            </a:r>
            <a:r>
              <a:rPr lang="en-GB" dirty="0" err="1"/>
              <a:t>abiks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hoiavad</a:t>
            </a:r>
            <a:r>
              <a:rPr lang="en-GB" dirty="0"/>
              <a:t> </a:t>
            </a: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ootamatut</a:t>
            </a:r>
            <a:r>
              <a:rPr lang="en-GB" dirty="0"/>
              <a:t> </a:t>
            </a:r>
            <a:r>
              <a:rPr lang="en-GB" dirty="0" err="1"/>
              <a:t>raudteele</a:t>
            </a:r>
            <a:r>
              <a:rPr lang="en-GB" dirty="0"/>
              <a:t> </a:t>
            </a:r>
            <a:r>
              <a:rPr lang="en-GB" dirty="0" err="1"/>
              <a:t>sattumist</a:t>
            </a:r>
            <a:endParaRPr lang="en-EE" dirty="0"/>
          </a:p>
          <a:p>
            <a:pPr lvl="1" fontAlgn="base"/>
            <a:r>
              <a:rPr lang="en-GB" dirty="0"/>
              <a:t>Need </a:t>
            </a:r>
            <a:r>
              <a:rPr lang="en-GB" dirty="0" err="1"/>
              <a:t>tuletavad</a:t>
            </a:r>
            <a:r>
              <a:rPr lang="en-GB" dirty="0"/>
              <a:t> </a:t>
            </a:r>
            <a:r>
              <a:rPr lang="en-GB" dirty="0" err="1"/>
              <a:t>meelde</a:t>
            </a:r>
            <a:r>
              <a:rPr lang="en-GB" dirty="0"/>
              <a:t>, et </a:t>
            </a:r>
            <a:r>
              <a:rPr lang="en-GB" dirty="0" err="1"/>
              <a:t>raudteed</a:t>
            </a:r>
            <a:r>
              <a:rPr lang="en-GB" dirty="0"/>
              <a:t> </a:t>
            </a:r>
            <a:r>
              <a:rPr lang="en-GB" dirty="0" err="1"/>
              <a:t>ületades</a:t>
            </a:r>
            <a:r>
              <a:rPr lang="en-GB" dirty="0"/>
              <a:t> </a:t>
            </a:r>
            <a:r>
              <a:rPr lang="en-GB" dirty="0" err="1"/>
              <a:t>tuleb</a:t>
            </a:r>
            <a:r>
              <a:rPr lang="en-GB" dirty="0"/>
              <a:t> </a:t>
            </a:r>
            <a:r>
              <a:rPr lang="en-GB" dirty="0" err="1"/>
              <a:t>jalgrattalt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kergliikurilt</a:t>
            </a:r>
            <a:r>
              <a:rPr lang="en-GB" dirty="0"/>
              <a:t> </a:t>
            </a:r>
            <a:r>
              <a:rPr lang="en-GB" dirty="0" err="1"/>
              <a:t>maha</a:t>
            </a:r>
            <a:r>
              <a:rPr lang="en-GB" dirty="0"/>
              <a:t> </a:t>
            </a:r>
            <a:r>
              <a:rPr lang="en-GB" dirty="0" err="1"/>
              <a:t>tulla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ületada</a:t>
            </a:r>
            <a:r>
              <a:rPr lang="en-GB" dirty="0"/>
              <a:t> </a:t>
            </a:r>
            <a:r>
              <a:rPr lang="en-GB" dirty="0" err="1"/>
              <a:t>raudtee</a:t>
            </a:r>
            <a:r>
              <a:rPr lang="en-GB" dirty="0"/>
              <a:t> </a:t>
            </a:r>
            <a:r>
              <a:rPr lang="en-GB" dirty="0" err="1"/>
              <a:t>jalgsi</a:t>
            </a:r>
            <a:endParaRPr lang="en-EE" dirty="0"/>
          </a:p>
          <a:p>
            <a:pPr lvl="1" fontAlgn="base"/>
            <a:r>
              <a:rPr lang="en-GB" dirty="0" err="1"/>
              <a:t>Nende</a:t>
            </a:r>
            <a:r>
              <a:rPr lang="en-GB" dirty="0"/>
              <a:t> </a:t>
            </a:r>
            <a:r>
              <a:rPr lang="en-GB" dirty="0" err="1"/>
              <a:t>vahelt</a:t>
            </a:r>
            <a:r>
              <a:rPr lang="en-GB" dirty="0"/>
              <a:t> </a:t>
            </a:r>
            <a:r>
              <a:rPr lang="en-GB" dirty="0" err="1"/>
              <a:t>läbiminek</a:t>
            </a:r>
            <a:r>
              <a:rPr lang="en-GB" dirty="0"/>
              <a:t> </a:t>
            </a:r>
            <a:r>
              <a:rPr lang="en-GB" dirty="0" err="1"/>
              <a:t>viib</a:t>
            </a:r>
            <a:r>
              <a:rPr lang="en-GB" dirty="0"/>
              <a:t> </a:t>
            </a:r>
            <a:r>
              <a:rPr lang="en-GB" dirty="0" err="1"/>
              <a:t>tähelepanu</a:t>
            </a:r>
            <a:r>
              <a:rPr lang="en-GB" dirty="0"/>
              <a:t> </a:t>
            </a:r>
            <a:r>
              <a:rPr lang="en-GB" dirty="0" err="1"/>
              <a:t>kõrvale</a:t>
            </a:r>
            <a:r>
              <a:rPr lang="en-GB" dirty="0"/>
              <a:t> </a:t>
            </a:r>
            <a:r>
              <a:rPr lang="en-GB" dirty="0" err="1"/>
              <a:t>võimaliku</a:t>
            </a:r>
            <a:r>
              <a:rPr lang="en-GB" dirty="0"/>
              <a:t> </a:t>
            </a:r>
            <a:r>
              <a:rPr lang="en-GB" dirty="0" err="1"/>
              <a:t>läheneva</a:t>
            </a:r>
            <a:r>
              <a:rPr lang="en-GB" dirty="0"/>
              <a:t> </a:t>
            </a:r>
            <a:r>
              <a:rPr lang="en-GB" dirty="0" err="1"/>
              <a:t>rongi</a:t>
            </a:r>
            <a:r>
              <a:rPr lang="en-GB" dirty="0"/>
              <a:t> </a:t>
            </a:r>
            <a:r>
              <a:rPr lang="en-GB" dirty="0" err="1"/>
              <a:t>märkamiselt</a:t>
            </a:r>
            <a:endParaRPr lang="en-EE" dirty="0"/>
          </a:p>
          <a:p>
            <a:pPr lvl="1" fontAlgn="base"/>
            <a:r>
              <a:rPr lang="en-GB" dirty="0" err="1"/>
              <a:t>Piirete</a:t>
            </a:r>
            <a:r>
              <a:rPr lang="en-GB" dirty="0"/>
              <a:t> </a:t>
            </a:r>
            <a:r>
              <a:rPr lang="en-GB" dirty="0" err="1"/>
              <a:t>asend</a:t>
            </a:r>
            <a:r>
              <a:rPr lang="en-GB" dirty="0"/>
              <a:t> </a:t>
            </a:r>
            <a:r>
              <a:rPr lang="en-GB" dirty="0" err="1"/>
              <a:t>takistab</a:t>
            </a:r>
            <a:r>
              <a:rPr lang="en-GB" dirty="0"/>
              <a:t> </a:t>
            </a:r>
            <a:r>
              <a:rPr lang="en-GB" dirty="0" err="1"/>
              <a:t>neid</a:t>
            </a:r>
            <a:r>
              <a:rPr lang="en-GB" dirty="0"/>
              <a:t> </a:t>
            </a:r>
            <a:r>
              <a:rPr lang="en-GB" dirty="0" err="1"/>
              <a:t>läbida</a:t>
            </a:r>
            <a:r>
              <a:rPr lang="en-GB" dirty="0"/>
              <a:t> </a:t>
            </a:r>
            <a:r>
              <a:rPr lang="en-GB" dirty="0" err="1"/>
              <a:t>lapsevankri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käekõrval</a:t>
            </a:r>
            <a:r>
              <a:rPr lang="en-GB" dirty="0"/>
              <a:t> </a:t>
            </a:r>
            <a:r>
              <a:rPr lang="en-GB" dirty="0" err="1"/>
              <a:t>lükatava</a:t>
            </a:r>
            <a:r>
              <a:rPr lang="en-GB" dirty="0"/>
              <a:t> </a:t>
            </a:r>
            <a:r>
              <a:rPr lang="en-GB" dirty="0" err="1"/>
              <a:t>sõidukiga</a:t>
            </a:r>
            <a:r>
              <a:rPr lang="en-GB" dirty="0"/>
              <a:t> (</a:t>
            </a:r>
            <a:r>
              <a:rPr lang="en-GB" dirty="0" err="1"/>
              <a:t>jalgratas</a:t>
            </a:r>
            <a:r>
              <a:rPr lang="en-GB" dirty="0"/>
              <a:t>, </a:t>
            </a:r>
            <a:r>
              <a:rPr lang="en-GB" dirty="0" err="1"/>
              <a:t>kergliikur</a:t>
            </a:r>
            <a:r>
              <a:rPr lang="en-GB" dirty="0"/>
              <a:t>, </a:t>
            </a:r>
            <a:r>
              <a:rPr lang="en-GB" dirty="0" err="1"/>
              <a:t>käsikäru</a:t>
            </a:r>
            <a:r>
              <a:rPr lang="en-GB" dirty="0"/>
              <a:t>) </a:t>
            </a:r>
            <a:endParaRPr lang="en-EE" dirty="0"/>
          </a:p>
          <a:p>
            <a:pPr lvl="1" fontAlgn="base"/>
            <a:r>
              <a:rPr lang="en-GB" dirty="0" err="1"/>
              <a:t>Piirete</a:t>
            </a:r>
            <a:r>
              <a:rPr lang="en-GB" dirty="0"/>
              <a:t> </a:t>
            </a:r>
            <a:r>
              <a:rPr lang="en-GB" dirty="0" err="1"/>
              <a:t>ebasobiva</a:t>
            </a:r>
            <a:r>
              <a:rPr lang="en-GB" dirty="0"/>
              <a:t> </a:t>
            </a:r>
            <a:r>
              <a:rPr lang="en-GB" dirty="0" err="1"/>
              <a:t>asendi</a:t>
            </a:r>
            <a:r>
              <a:rPr lang="en-GB" dirty="0"/>
              <a:t> </a:t>
            </a:r>
            <a:r>
              <a:rPr lang="en-GB" dirty="0" err="1"/>
              <a:t>tõttu</a:t>
            </a:r>
            <a:r>
              <a:rPr lang="en-GB" dirty="0"/>
              <a:t> on </a:t>
            </a:r>
            <a:r>
              <a:rPr lang="en-GB" dirty="0" err="1"/>
              <a:t>raudteelt</a:t>
            </a:r>
            <a:r>
              <a:rPr lang="en-GB" dirty="0"/>
              <a:t> </a:t>
            </a:r>
            <a:r>
              <a:rPr lang="en-GB" dirty="0" err="1"/>
              <a:t>äraminek</a:t>
            </a:r>
            <a:r>
              <a:rPr lang="en-GB" dirty="0"/>
              <a:t> </a:t>
            </a:r>
            <a:r>
              <a:rPr lang="en-GB" dirty="0" err="1"/>
              <a:t>võtnud</a:t>
            </a:r>
            <a:r>
              <a:rPr lang="en-GB" dirty="0"/>
              <a:t> </a:t>
            </a:r>
            <a:r>
              <a:rPr lang="en-GB" dirty="0" err="1"/>
              <a:t>liiga</a:t>
            </a:r>
            <a:r>
              <a:rPr lang="en-GB" dirty="0"/>
              <a:t> </a:t>
            </a:r>
            <a:r>
              <a:rPr lang="en-GB" dirty="0" err="1"/>
              <a:t>kaua</a:t>
            </a:r>
            <a:r>
              <a:rPr lang="en-GB" dirty="0"/>
              <a:t> </a:t>
            </a:r>
            <a:r>
              <a:rPr lang="en-GB" dirty="0" err="1"/>
              <a:t>aega</a:t>
            </a:r>
            <a:r>
              <a:rPr lang="en-GB" dirty="0"/>
              <a:t> </a:t>
            </a:r>
            <a:endParaRPr lang="en-EE" dirty="0"/>
          </a:p>
          <a:p>
            <a:pPr lvl="1" fontAlgn="base"/>
            <a:r>
              <a:rPr lang="en-GB" dirty="0" err="1"/>
              <a:t>Muu</a:t>
            </a:r>
            <a:r>
              <a:rPr lang="en-GB" dirty="0"/>
              <a:t> vastus (mis?) _________</a:t>
            </a:r>
            <a:endParaRPr lang="en-EE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ole </a:t>
            </a:r>
            <a:r>
              <a:rPr lang="en-GB" i="1" dirty="0" err="1"/>
              <a:t>olnud</a:t>
            </a:r>
            <a:r>
              <a:rPr lang="en-GB" i="1" dirty="0"/>
              <a:t> </a:t>
            </a:r>
            <a:r>
              <a:rPr lang="en-GB" i="1" dirty="0" err="1"/>
              <a:t>vajadust</a:t>
            </a:r>
            <a:r>
              <a:rPr lang="en-GB" i="1" dirty="0"/>
              <a:t> </a:t>
            </a:r>
            <a:r>
              <a:rPr lang="en-GB" i="1" dirty="0" err="1"/>
              <a:t>ülekäigukohal</a:t>
            </a:r>
            <a:r>
              <a:rPr lang="en-GB" i="1" dirty="0"/>
              <a:t> </a:t>
            </a:r>
            <a:r>
              <a:rPr lang="en-GB" i="1" dirty="0" err="1"/>
              <a:t>raudteed</a:t>
            </a:r>
            <a:r>
              <a:rPr lang="en-GB" i="1" dirty="0"/>
              <a:t> </a:t>
            </a:r>
            <a:r>
              <a:rPr lang="en-GB" i="1" dirty="0" err="1"/>
              <a:t>ületada</a:t>
            </a:r>
            <a:r>
              <a:rPr lang="en-GB" i="1" dirty="0"/>
              <a:t> </a:t>
            </a:r>
            <a:endParaRPr lang="en-EE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DAB5F-941F-C348-B417-B7CC638B8A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Raudteeülekäigukoht</a:t>
            </a:r>
            <a:endParaRPr lang="en-US" dirty="0"/>
          </a:p>
        </p:txBody>
      </p:sp>
      <p:pic>
        <p:nvPicPr>
          <p:cNvPr id="8" name="Content Placeholder 7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C899B69E-72B7-9545-9A9A-EE396D7B759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187509" y="1753854"/>
            <a:ext cx="3586745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0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944AC-79DC-CC4B-9A09-BFBE79B9D7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K20-21 KÜSIDA KÕIGILT:</a:t>
            </a:r>
            <a:endParaRPr lang="en-US" dirty="0"/>
          </a:p>
          <a:p>
            <a:pPr marL="0" indent="0" fontAlgn="base">
              <a:buNone/>
            </a:pPr>
            <a:r>
              <a:rPr lang="en-GB" b="1" dirty="0"/>
              <a:t>20. Mis on </a:t>
            </a:r>
            <a:r>
              <a:rPr lang="en-GB" b="1" dirty="0" err="1"/>
              <a:t>Teie</a:t>
            </a:r>
            <a:r>
              <a:rPr lang="en-GB" b="1" dirty="0"/>
              <a:t> </a:t>
            </a:r>
            <a:r>
              <a:rPr lang="en-GB" b="1" dirty="0" err="1"/>
              <a:t>arvates</a:t>
            </a:r>
            <a:r>
              <a:rPr lang="en-GB" b="1" dirty="0"/>
              <a:t> </a:t>
            </a:r>
            <a:r>
              <a:rPr lang="en-GB" b="1" dirty="0" err="1"/>
              <a:t>kujutatud</a:t>
            </a:r>
            <a:r>
              <a:rPr lang="en-GB" b="1" dirty="0"/>
              <a:t> </a:t>
            </a:r>
            <a:r>
              <a:rPr lang="en-GB" b="1" dirty="0" err="1"/>
              <a:t>juuresoleval</a:t>
            </a:r>
            <a:r>
              <a:rPr lang="en-GB" b="1" dirty="0"/>
              <a:t> </a:t>
            </a:r>
            <a:r>
              <a:rPr lang="en-GB" b="1" dirty="0" err="1"/>
              <a:t>fotol</a:t>
            </a:r>
            <a:r>
              <a:rPr lang="en-GB" b="1" dirty="0"/>
              <a:t>?</a:t>
            </a:r>
            <a:endParaRPr lang="en-US" dirty="0"/>
          </a:p>
          <a:p>
            <a:pPr lvl="1" fontAlgn="base"/>
            <a:r>
              <a:rPr lang="en-GB" dirty="0" err="1"/>
              <a:t>reguleerimata</a:t>
            </a:r>
            <a:r>
              <a:rPr lang="en-GB" dirty="0"/>
              <a:t> </a:t>
            </a:r>
            <a:r>
              <a:rPr lang="en-GB" dirty="0" err="1"/>
              <a:t>ülekäigurada</a:t>
            </a:r>
            <a:endParaRPr lang="en-US" dirty="0"/>
          </a:p>
          <a:p>
            <a:pPr lvl="1" fontAlgn="base"/>
            <a:r>
              <a:rPr lang="en-GB" dirty="0" err="1"/>
              <a:t>reguleeritud</a:t>
            </a:r>
            <a:r>
              <a:rPr lang="en-GB" dirty="0"/>
              <a:t> </a:t>
            </a:r>
            <a:r>
              <a:rPr lang="en-GB" dirty="0" err="1"/>
              <a:t>ülekäigurada</a:t>
            </a:r>
            <a:endParaRPr lang="en-US" dirty="0"/>
          </a:p>
          <a:p>
            <a:pPr lvl="1" fontAlgn="base"/>
            <a:r>
              <a:rPr lang="en-GB" dirty="0" err="1"/>
              <a:t>ülekäigukoht</a:t>
            </a:r>
            <a:endParaRPr lang="en-US" dirty="0"/>
          </a:p>
          <a:p>
            <a:pPr lvl="1" fontAlgn="base"/>
            <a:r>
              <a:rPr lang="en-GB" dirty="0" err="1"/>
              <a:t>koht</a:t>
            </a:r>
            <a:r>
              <a:rPr lang="en-GB" dirty="0"/>
              <a:t>, </a:t>
            </a:r>
            <a:r>
              <a:rPr lang="en-GB" dirty="0" err="1"/>
              <a:t>kus</a:t>
            </a:r>
            <a:r>
              <a:rPr lang="en-GB" dirty="0"/>
              <a:t> </a:t>
            </a:r>
            <a:r>
              <a:rPr lang="en-GB" dirty="0" err="1"/>
              <a:t>sõidutee</a:t>
            </a:r>
            <a:r>
              <a:rPr lang="en-GB" dirty="0"/>
              <a:t> </a:t>
            </a:r>
            <a:r>
              <a:rPr lang="en-GB" dirty="0" err="1"/>
              <a:t>ületamine</a:t>
            </a:r>
            <a:r>
              <a:rPr lang="en-GB" dirty="0"/>
              <a:t> on </a:t>
            </a:r>
            <a:r>
              <a:rPr lang="en-GB" dirty="0" err="1"/>
              <a:t>keelatud</a:t>
            </a:r>
            <a:r>
              <a:rPr lang="en-GB" dirty="0"/>
              <a:t> </a:t>
            </a:r>
            <a:endParaRPr lang="en-US" dirty="0"/>
          </a:p>
          <a:p>
            <a:pPr lvl="1" fontAlgn="base"/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oska</a:t>
            </a:r>
            <a:r>
              <a:rPr lang="en-GB" i="1" dirty="0"/>
              <a:t> </a:t>
            </a:r>
            <a:r>
              <a:rPr lang="en-GB" i="1" dirty="0" err="1"/>
              <a:t>öelda</a:t>
            </a:r>
            <a:endParaRPr lang="en-GB" i="1" dirty="0"/>
          </a:p>
          <a:p>
            <a:pPr marL="457189" lvl="1" indent="0" fontAlgn="base">
              <a:buNone/>
            </a:pPr>
            <a:endParaRPr lang="en-GB" i="1" dirty="0"/>
          </a:p>
          <a:p>
            <a:pPr marL="0" indent="0" fontAlgn="base">
              <a:buNone/>
            </a:pPr>
            <a:r>
              <a:rPr lang="en-GB" sz="1300" b="1" dirty="0"/>
              <a:t>21. </a:t>
            </a:r>
            <a:r>
              <a:rPr lang="en-GB" sz="1300" b="1" dirty="0" err="1"/>
              <a:t>Missugune</a:t>
            </a:r>
            <a:r>
              <a:rPr lang="en-GB" sz="1300" b="1" dirty="0"/>
              <a:t> </a:t>
            </a:r>
            <a:r>
              <a:rPr lang="en-GB" sz="1300" b="1" dirty="0" err="1"/>
              <a:t>liikluskord</a:t>
            </a:r>
            <a:r>
              <a:rPr lang="en-GB" sz="1300" b="1" dirty="0"/>
              <a:t> </a:t>
            </a:r>
            <a:r>
              <a:rPr lang="en-GB" sz="1300" b="1" dirty="0" err="1"/>
              <a:t>kehtib</a:t>
            </a:r>
            <a:r>
              <a:rPr lang="en-GB" sz="1300" b="1" dirty="0"/>
              <a:t> </a:t>
            </a:r>
            <a:r>
              <a:rPr lang="en-GB" sz="1300" b="1" dirty="0" err="1"/>
              <a:t>Teie</a:t>
            </a:r>
            <a:r>
              <a:rPr lang="en-GB" sz="1300" b="1" dirty="0"/>
              <a:t> </a:t>
            </a:r>
            <a:r>
              <a:rPr lang="en-GB" sz="1300" b="1" dirty="0" err="1"/>
              <a:t>arvates</a:t>
            </a:r>
            <a:r>
              <a:rPr lang="en-GB" sz="1300" b="1" dirty="0"/>
              <a:t> </a:t>
            </a:r>
            <a:r>
              <a:rPr lang="en-GB" sz="1300" b="1" dirty="0" err="1"/>
              <a:t>fotodel</a:t>
            </a:r>
            <a:r>
              <a:rPr lang="en-GB" sz="1300" b="1" dirty="0"/>
              <a:t> </a:t>
            </a:r>
            <a:r>
              <a:rPr lang="en-GB" sz="1300" b="1" dirty="0" err="1"/>
              <a:t>näidatud</a:t>
            </a:r>
            <a:r>
              <a:rPr lang="en-GB" sz="1300" b="1" dirty="0"/>
              <a:t> </a:t>
            </a:r>
            <a:r>
              <a:rPr lang="en-GB" sz="1300" b="1" dirty="0" err="1"/>
              <a:t>kohas</a:t>
            </a:r>
            <a:r>
              <a:rPr lang="en-GB" sz="1300" b="1" dirty="0"/>
              <a:t>? </a:t>
            </a:r>
            <a:r>
              <a:rPr lang="en-GB" sz="1300" i="1" dirty="0"/>
              <a:t>(</a:t>
            </a:r>
            <a:r>
              <a:rPr lang="en-GB" sz="1300" i="1" dirty="0" err="1"/>
              <a:t>fotodel</a:t>
            </a:r>
            <a:r>
              <a:rPr lang="en-GB" sz="1300" i="1" dirty="0"/>
              <a:t> on </a:t>
            </a:r>
            <a:r>
              <a:rPr lang="en-GB" sz="1300" i="1" dirty="0" err="1"/>
              <a:t>üks</a:t>
            </a:r>
            <a:r>
              <a:rPr lang="en-GB" sz="1300" i="1" dirty="0"/>
              <a:t> </a:t>
            </a:r>
            <a:r>
              <a:rPr lang="en-GB" sz="1300" i="1" dirty="0" err="1"/>
              <a:t>ja</a:t>
            </a:r>
            <a:r>
              <a:rPr lang="en-GB" sz="1300" i="1" dirty="0"/>
              <a:t> </a:t>
            </a:r>
            <a:r>
              <a:rPr lang="en-GB" sz="1300" i="1" dirty="0" err="1"/>
              <a:t>sama</a:t>
            </a:r>
            <a:r>
              <a:rPr lang="en-GB" sz="1300" i="1" dirty="0"/>
              <a:t> </a:t>
            </a:r>
            <a:r>
              <a:rPr lang="en-GB" sz="1300" i="1" dirty="0" err="1"/>
              <a:t>koht</a:t>
            </a:r>
            <a:r>
              <a:rPr lang="en-GB" sz="1300" i="1" dirty="0"/>
              <a:t> </a:t>
            </a:r>
            <a:r>
              <a:rPr lang="en-GB" sz="1300" i="1" dirty="0" err="1"/>
              <a:t>kahes</a:t>
            </a:r>
            <a:r>
              <a:rPr lang="en-GB" sz="1300" i="1" dirty="0"/>
              <a:t> </a:t>
            </a:r>
            <a:r>
              <a:rPr lang="en-GB" sz="1300" i="1" dirty="0" err="1"/>
              <a:t>vaates</a:t>
            </a:r>
            <a:r>
              <a:rPr lang="en-GB" sz="1300" i="1" dirty="0"/>
              <a:t>)</a:t>
            </a:r>
            <a:endParaRPr lang="en-US" sz="1300" dirty="0"/>
          </a:p>
          <a:p>
            <a:pPr lvl="1" fontAlgn="base"/>
            <a:r>
              <a:rPr lang="en-GB" sz="1300" dirty="0" err="1"/>
              <a:t>sõiduteed</a:t>
            </a:r>
            <a:r>
              <a:rPr lang="en-GB" sz="1300" dirty="0"/>
              <a:t> </a:t>
            </a:r>
            <a:r>
              <a:rPr lang="en-GB" sz="1300" dirty="0" err="1"/>
              <a:t>ületada</a:t>
            </a:r>
            <a:r>
              <a:rPr lang="en-GB" sz="1300" dirty="0"/>
              <a:t> </a:t>
            </a:r>
            <a:r>
              <a:rPr lang="en-GB" sz="1300" dirty="0" err="1"/>
              <a:t>sooviv</a:t>
            </a:r>
            <a:r>
              <a:rPr lang="en-GB" sz="1300" dirty="0"/>
              <a:t> </a:t>
            </a:r>
            <a:r>
              <a:rPr lang="en-GB" sz="1300" dirty="0" err="1"/>
              <a:t>jalakäija</a:t>
            </a:r>
            <a:r>
              <a:rPr lang="en-GB" sz="1300" dirty="0"/>
              <a:t> </a:t>
            </a:r>
            <a:r>
              <a:rPr lang="en-GB" sz="1300" dirty="0" err="1"/>
              <a:t>peab</a:t>
            </a:r>
            <a:r>
              <a:rPr lang="en-GB" sz="1300" dirty="0"/>
              <a:t> </a:t>
            </a:r>
            <a:r>
              <a:rPr lang="en-GB" sz="1300" dirty="0" err="1"/>
              <a:t>andma</a:t>
            </a:r>
            <a:r>
              <a:rPr lang="en-GB" sz="1300" dirty="0"/>
              <a:t> teed </a:t>
            </a:r>
            <a:r>
              <a:rPr lang="en-GB" sz="1300" dirty="0" err="1"/>
              <a:t>autojuhile</a:t>
            </a:r>
            <a:r>
              <a:rPr lang="en-GB" sz="1300" dirty="0"/>
              <a:t> </a:t>
            </a:r>
            <a:endParaRPr lang="en-US" sz="1300" dirty="0"/>
          </a:p>
          <a:p>
            <a:pPr lvl="1" fontAlgn="base"/>
            <a:r>
              <a:rPr lang="en-GB" sz="1300" dirty="0" err="1"/>
              <a:t>autojuht</a:t>
            </a:r>
            <a:r>
              <a:rPr lang="en-GB" sz="1300" dirty="0"/>
              <a:t> </a:t>
            </a:r>
            <a:r>
              <a:rPr lang="en-GB" sz="1300" dirty="0" err="1"/>
              <a:t>peab</a:t>
            </a:r>
            <a:r>
              <a:rPr lang="en-GB" sz="1300" dirty="0"/>
              <a:t> </a:t>
            </a:r>
            <a:r>
              <a:rPr lang="en-GB" sz="1300" dirty="0" err="1"/>
              <a:t>andma</a:t>
            </a:r>
            <a:r>
              <a:rPr lang="en-GB" sz="1300" dirty="0"/>
              <a:t> teed </a:t>
            </a:r>
            <a:r>
              <a:rPr lang="en-GB" sz="1300" dirty="0" err="1"/>
              <a:t>jalakäijale</a:t>
            </a:r>
            <a:r>
              <a:rPr lang="en-GB" sz="1300" dirty="0"/>
              <a:t> </a:t>
            </a:r>
            <a:endParaRPr lang="en-US" sz="1300" dirty="0"/>
          </a:p>
          <a:p>
            <a:pPr lvl="1" fontAlgn="base"/>
            <a:r>
              <a:rPr lang="en-GB" sz="1300" dirty="0" err="1"/>
              <a:t>selles</a:t>
            </a:r>
            <a:r>
              <a:rPr lang="en-GB" sz="1300" dirty="0"/>
              <a:t> </a:t>
            </a:r>
            <a:r>
              <a:rPr lang="en-GB" sz="1300" dirty="0" err="1"/>
              <a:t>kohas</a:t>
            </a:r>
            <a:r>
              <a:rPr lang="en-GB" sz="1300" dirty="0"/>
              <a:t> on </a:t>
            </a:r>
            <a:r>
              <a:rPr lang="en-GB" sz="1300" dirty="0" err="1"/>
              <a:t>sõidutee</a:t>
            </a:r>
            <a:r>
              <a:rPr lang="en-GB" sz="1300" dirty="0"/>
              <a:t> </a:t>
            </a:r>
            <a:r>
              <a:rPr lang="en-GB" sz="1300" dirty="0" err="1"/>
              <a:t>ületamine</a:t>
            </a:r>
            <a:r>
              <a:rPr lang="en-GB" sz="1300" dirty="0"/>
              <a:t> </a:t>
            </a:r>
            <a:r>
              <a:rPr lang="en-GB" sz="1300" dirty="0" err="1"/>
              <a:t>keelatud</a:t>
            </a:r>
            <a:endParaRPr lang="en-US" sz="1300" dirty="0"/>
          </a:p>
          <a:p>
            <a:pPr lvl="1" fontAlgn="base"/>
            <a:r>
              <a:rPr lang="en-GB" sz="1300" i="1" dirty="0" err="1"/>
              <a:t>ei</a:t>
            </a:r>
            <a:r>
              <a:rPr lang="en-GB" sz="1300" i="1" dirty="0"/>
              <a:t> </a:t>
            </a:r>
            <a:r>
              <a:rPr lang="en-GB" sz="1300" i="1" dirty="0" err="1"/>
              <a:t>oska</a:t>
            </a:r>
            <a:r>
              <a:rPr lang="en-GB" sz="1300" i="1" dirty="0"/>
              <a:t> </a:t>
            </a:r>
            <a:r>
              <a:rPr lang="en-GB" sz="1300" i="1" dirty="0" err="1"/>
              <a:t>öelda</a:t>
            </a:r>
            <a:endParaRPr lang="en-US" sz="1300" dirty="0"/>
          </a:p>
          <a:p>
            <a:pPr marL="457189" lvl="1" indent="0" fontAlgn="base">
              <a:buNone/>
            </a:pPr>
            <a:endParaRPr lang="en-US" dirty="0"/>
          </a:p>
          <a:p>
            <a:endParaRPr lang="et-EE" dirty="0"/>
          </a:p>
        </p:txBody>
      </p:sp>
      <p:pic>
        <p:nvPicPr>
          <p:cNvPr id="9" name="Content Placeholder 8" descr="C:\Raul\Kasutaja Raul dokumendid alates juuli 2014\Uuringud ja aruanded\KÜ hange 2017-2019\2017 küsitlusuuringud\Liiklemine pimeda ajal ja liiklusharidus\2011_05_25\IMG_6135.JPG">
            <a:extLst>
              <a:ext uri="{FF2B5EF4-FFF2-40B4-BE49-F238E27FC236}">
                <a16:creationId xmlns:a16="http://schemas.microsoft.com/office/drawing/2014/main" id="{11773B7E-629B-4C49-AF70-A999F3F4D8BB}"/>
              </a:ext>
            </a:extLst>
          </p:cNvPr>
          <p:cNvPicPr>
            <a:picLocks noGrp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782" y="1329861"/>
            <a:ext cx="3702003" cy="22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822266-5B9E-0E44-968A-1339238EE6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Liiklusteadlikkus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E2CCE7-17AB-1047-A7B0-D83546A5EFBA}"/>
              </a:ext>
            </a:extLst>
          </p:cNvPr>
          <p:cNvSpPr txBox="1">
            <a:spLocks/>
          </p:cNvSpPr>
          <p:nvPr/>
        </p:nvSpPr>
        <p:spPr>
          <a:xfrm>
            <a:off x="6286782" y="1621463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</p:txBody>
      </p:sp>
      <p:pic>
        <p:nvPicPr>
          <p:cNvPr id="7" name="Picture 6" descr="C:\Raul\Kasutaja Raul dokumendid alates juuli 2014\Uuringud ja aruanded\KÜ hange 2017-2019\2017 küsitlusuuringud\Liiklemine pimeda ajal ja liiklusharidus\2011_05_25\IMG_6144.JPG">
            <a:extLst>
              <a:ext uri="{FF2B5EF4-FFF2-40B4-BE49-F238E27FC236}">
                <a16:creationId xmlns:a16="http://schemas.microsoft.com/office/drawing/2014/main" id="{07F4ECFD-B011-7A49-8F47-4FB48B1A8E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02" y="3683653"/>
            <a:ext cx="2492698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Raul\Kasutaja Raul dokumendid alates juuli 2014\Uuringud ja aruanded\KÜ hange 2017-2019\2017 küsitlusuuringud\Liiklemine pimeda ajal ja liiklusharidus\2011_05_25\IMG_6145.JPG">
            <a:extLst>
              <a:ext uri="{FF2B5EF4-FFF2-40B4-BE49-F238E27FC236}">
                <a16:creationId xmlns:a16="http://schemas.microsoft.com/office/drawing/2014/main" id="{986F173F-4489-C84B-979C-342004E553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2" y="3687463"/>
            <a:ext cx="2525424" cy="220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230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AA1C9-AC93-BF40-8FC9-3A5C4E077E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K24 KÜSIDA KÕIGILT:</a:t>
            </a:r>
            <a:endParaRPr lang="en-US" dirty="0"/>
          </a:p>
          <a:p>
            <a:pPr marL="0" indent="0">
              <a:buNone/>
            </a:pPr>
            <a:r>
              <a:rPr lang="et-EE" b="1" dirty="0"/>
              <a:t>24. Kas Te olete käesoleval aastal märganud järgmist liiklusohutuse alast teavitussõnumit „Lase abi läbi!“? (eesti või vene keeles) </a:t>
            </a:r>
          </a:p>
          <a:p>
            <a:pPr lvl="1"/>
            <a:r>
              <a:rPr lang="et-EE" dirty="0"/>
              <a:t>jah</a:t>
            </a:r>
          </a:p>
          <a:p>
            <a:pPr lvl="1"/>
            <a:r>
              <a:rPr lang="et-EE" dirty="0"/>
              <a:t>ei</a:t>
            </a:r>
            <a:endParaRPr lang="en-EE" dirty="0"/>
          </a:p>
          <a:p>
            <a:pPr lvl="1"/>
            <a:r>
              <a:rPr lang="et-EE" i="1" dirty="0"/>
              <a:t>ei oska öelda</a:t>
            </a:r>
            <a:endParaRPr lang="en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923CD6-5987-C345-BB0B-EE3B16D975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Liiklusohutusalase teavituse märkamine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3A92089-3777-FE47-BE83-0FD1B710E19D}"/>
              </a:ext>
            </a:extLst>
          </p:cNvPr>
          <p:cNvSpPr txBox="1">
            <a:spLocks/>
          </p:cNvSpPr>
          <p:nvPr/>
        </p:nvSpPr>
        <p:spPr>
          <a:xfrm>
            <a:off x="1236000" y="1499190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500" i="1" dirty="0"/>
              <a:t>K22 KÜSIDA KÕIGILT:</a:t>
            </a:r>
            <a:endParaRPr lang="en-US" sz="1500" dirty="0"/>
          </a:p>
          <a:p>
            <a:pPr marL="0" indent="0">
              <a:buNone/>
            </a:pPr>
            <a:r>
              <a:rPr lang="et-EE" sz="1500" b="1" dirty="0"/>
              <a:t>22. Kas Te olete käesoleva aasta sügisel märganud meedias liiklusohutuse alast teavitust vilkuritega alarmsõidukile tee andmise kohta? </a:t>
            </a:r>
            <a:endParaRPr lang="en-US" sz="1500" dirty="0"/>
          </a:p>
          <a:p>
            <a:pPr lvl="1"/>
            <a:r>
              <a:rPr lang="et-EE" sz="1500" dirty="0"/>
              <a:t>jah </a:t>
            </a:r>
          </a:p>
          <a:p>
            <a:pPr lvl="1"/>
            <a:r>
              <a:rPr lang="et-EE" sz="1500" dirty="0"/>
              <a:t>ei</a:t>
            </a:r>
            <a:endParaRPr lang="en-US" sz="1500" dirty="0"/>
          </a:p>
          <a:p>
            <a:pPr lvl="1"/>
            <a:r>
              <a:rPr lang="et-EE" sz="1500" i="1" dirty="0"/>
              <a:t>ei oska öelda</a:t>
            </a:r>
            <a:r>
              <a:rPr lang="en-GB" sz="1500" dirty="0"/>
              <a:t> </a:t>
            </a:r>
          </a:p>
          <a:p>
            <a:pPr marL="0" indent="0">
              <a:buNone/>
            </a:pPr>
            <a:endParaRPr lang="en-GB" sz="1500" i="1" dirty="0"/>
          </a:p>
          <a:p>
            <a:pPr marL="0" indent="0">
              <a:buNone/>
            </a:pPr>
            <a:r>
              <a:rPr lang="en-GB" sz="1500" i="1" dirty="0"/>
              <a:t>K23 KUI K22=1</a:t>
            </a:r>
            <a:endParaRPr lang="en-EE" sz="1500" dirty="0"/>
          </a:p>
          <a:p>
            <a:pPr marL="0" indent="0">
              <a:buNone/>
            </a:pPr>
            <a:r>
              <a:rPr lang="en-US" sz="1500" b="1" dirty="0"/>
              <a:t>23. </a:t>
            </a:r>
            <a:r>
              <a:rPr lang="en-US" sz="1500" b="1" dirty="0" err="1"/>
              <a:t>Kus</a:t>
            </a:r>
            <a:r>
              <a:rPr lang="en-US" sz="1500" b="1" dirty="0"/>
              <a:t> </a:t>
            </a:r>
            <a:r>
              <a:rPr lang="en-US" sz="1500" b="1" dirty="0" err="1"/>
              <a:t>Te</a:t>
            </a:r>
            <a:r>
              <a:rPr lang="en-US" sz="1500" b="1" dirty="0"/>
              <a:t> </a:t>
            </a:r>
            <a:r>
              <a:rPr lang="en-US" sz="1500" b="1" dirty="0" err="1"/>
              <a:t>seda</a:t>
            </a:r>
            <a:r>
              <a:rPr lang="en-US" sz="1500" b="1" dirty="0"/>
              <a:t> </a:t>
            </a:r>
            <a:r>
              <a:rPr lang="en-US" sz="1500" b="1" dirty="0" err="1"/>
              <a:t>teavitust</a:t>
            </a:r>
            <a:r>
              <a:rPr lang="en-US" sz="1500" b="1" dirty="0"/>
              <a:t> </a:t>
            </a:r>
            <a:r>
              <a:rPr lang="en-US" sz="1500" b="1" dirty="0" err="1"/>
              <a:t>märkasite</a:t>
            </a:r>
            <a:r>
              <a:rPr lang="en-US" sz="1500" b="1" dirty="0"/>
              <a:t>? </a:t>
            </a:r>
          </a:p>
          <a:p>
            <a:pPr marL="0" indent="0">
              <a:buNone/>
            </a:pPr>
            <a:r>
              <a:rPr lang="en-US" sz="1500" i="1" dirty="0"/>
              <a:t>VÕIB MITU VASTUST!</a:t>
            </a:r>
            <a:endParaRPr lang="en-EE" sz="1500" dirty="0"/>
          </a:p>
          <a:p>
            <a:pPr lvl="1"/>
            <a:r>
              <a:rPr lang="en-US" sz="1500" dirty="0" err="1"/>
              <a:t>televisioonis</a:t>
            </a:r>
            <a:endParaRPr lang="en-EE" sz="1500" dirty="0"/>
          </a:p>
          <a:p>
            <a:pPr lvl="1"/>
            <a:r>
              <a:rPr lang="en-US" sz="1500" dirty="0" err="1"/>
              <a:t>raadios</a:t>
            </a:r>
            <a:endParaRPr lang="en-EE" sz="1500" dirty="0"/>
          </a:p>
          <a:p>
            <a:pPr lvl="1"/>
            <a:r>
              <a:rPr lang="en-US" sz="1500" dirty="0" err="1"/>
              <a:t>trükimeedias</a:t>
            </a:r>
            <a:r>
              <a:rPr lang="en-US" sz="1500" dirty="0"/>
              <a:t> (</a:t>
            </a:r>
            <a:r>
              <a:rPr lang="en-US" sz="1500" dirty="0" err="1"/>
              <a:t>ajalehtedes</a:t>
            </a:r>
            <a:r>
              <a:rPr lang="en-US" sz="1500" dirty="0"/>
              <a:t>, </a:t>
            </a:r>
            <a:r>
              <a:rPr lang="en-US" sz="1500" dirty="0" err="1"/>
              <a:t>ajakirjades</a:t>
            </a:r>
            <a:r>
              <a:rPr lang="en-US" sz="1500" dirty="0"/>
              <a:t>)</a:t>
            </a:r>
            <a:endParaRPr lang="en-EE" sz="1500" dirty="0"/>
          </a:p>
          <a:p>
            <a:pPr lvl="1"/>
            <a:r>
              <a:rPr lang="en-US" sz="1500" dirty="0" err="1"/>
              <a:t>välireklaami</a:t>
            </a:r>
            <a:r>
              <a:rPr lang="en-US" sz="1500" dirty="0"/>
              <a:t> </a:t>
            </a:r>
            <a:r>
              <a:rPr lang="en-US" sz="1500" dirty="0" err="1"/>
              <a:t>plakatitel</a:t>
            </a:r>
            <a:endParaRPr lang="en-EE" sz="1500" dirty="0"/>
          </a:p>
          <a:p>
            <a:pPr lvl="1"/>
            <a:r>
              <a:rPr lang="en-US" sz="1500" dirty="0" err="1"/>
              <a:t>interneti-keskkonnas</a:t>
            </a:r>
            <a:endParaRPr lang="en-EE" sz="1500" dirty="0"/>
          </a:p>
          <a:p>
            <a:pPr lvl="1"/>
            <a:r>
              <a:rPr lang="en-GB" sz="1500" dirty="0" err="1"/>
              <a:t>Politsei</a:t>
            </a:r>
            <a:r>
              <a:rPr lang="en-GB" sz="1500" dirty="0"/>
              <a:t>- </a:t>
            </a:r>
            <a:r>
              <a:rPr lang="en-GB" sz="1500" dirty="0" err="1"/>
              <a:t>ja</a:t>
            </a:r>
            <a:r>
              <a:rPr lang="en-GB" sz="1500" dirty="0"/>
              <a:t> </a:t>
            </a:r>
            <a:r>
              <a:rPr lang="en-GB" sz="1500" dirty="0" err="1"/>
              <a:t>Piirivalveameti</a:t>
            </a:r>
            <a:r>
              <a:rPr lang="en-GB" sz="1500" dirty="0"/>
              <a:t> </a:t>
            </a:r>
            <a:r>
              <a:rPr lang="en-GB" sz="1500" dirty="0" err="1"/>
              <a:t>ja</a:t>
            </a:r>
            <a:r>
              <a:rPr lang="en-GB" sz="1500" dirty="0"/>
              <a:t> / </a:t>
            </a:r>
            <a:r>
              <a:rPr lang="en-GB" sz="1500" dirty="0" err="1"/>
              <a:t>või</a:t>
            </a:r>
            <a:r>
              <a:rPr lang="en-GB" sz="1500" dirty="0"/>
              <a:t> </a:t>
            </a:r>
            <a:r>
              <a:rPr lang="en-GB" sz="1500" dirty="0" err="1"/>
              <a:t>Transpordiameti</a:t>
            </a:r>
            <a:r>
              <a:rPr lang="en-GB" sz="1500" dirty="0"/>
              <a:t> </a:t>
            </a:r>
            <a:r>
              <a:rPr lang="en-GB" sz="1500" dirty="0" err="1"/>
              <a:t>teenindusbüroos</a:t>
            </a:r>
            <a:endParaRPr lang="en-EE" sz="1500" dirty="0"/>
          </a:p>
          <a:p>
            <a:pPr lvl="1"/>
            <a:r>
              <a:rPr lang="en-US" sz="1500" dirty="0" err="1"/>
              <a:t>mujal</a:t>
            </a:r>
            <a:r>
              <a:rPr lang="en-US" sz="1500" dirty="0"/>
              <a:t> </a:t>
            </a:r>
          </a:p>
          <a:p>
            <a:pPr lvl="1"/>
            <a:r>
              <a:rPr lang="en-US" sz="1500" i="1" dirty="0" err="1"/>
              <a:t>ei</a:t>
            </a:r>
            <a:r>
              <a:rPr lang="en-US" sz="1500" i="1" dirty="0"/>
              <a:t> </a:t>
            </a:r>
            <a:r>
              <a:rPr lang="en-US" sz="1500" i="1" dirty="0" err="1"/>
              <a:t>oska</a:t>
            </a:r>
            <a:r>
              <a:rPr lang="en-US" sz="1500" i="1" dirty="0"/>
              <a:t> </a:t>
            </a:r>
            <a:r>
              <a:rPr lang="en-US" sz="1500" i="1" dirty="0" err="1"/>
              <a:t>öelda</a:t>
            </a:r>
            <a:endParaRPr lang="en-EE" sz="1500" dirty="0"/>
          </a:p>
          <a:p>
            <a:pPr lvl="1"/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3248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298298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Helkuri kandmine</a:t>
            </a:r>
          </a:p>
        </p:txBody>
      </p:sp>
    </p:spTree>
    <p:extLst>
      <p:ext uri="{BB962C8B-B14F-4D97-AF65-F5344CB8AC3E}">
        <p14:creationId xmlns:p14="http://schemas.microsoft.com/office/powerpoint/2010/main" val="315849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6EE804-4BEC-BD40-A57E-C51C154E2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Enam kui pool elanikkonnast liigub peamiselt autojuhina või jalgsi ja ühistranspordiga; 23% liikleb peamiselt kaassõitjana autos, 8% jalgrattaga ja 4% kergliikuri juhina - seega 43% elanikkonnast liigub kombineeritud võimalustel. Koroonapiirangute mõjul on jalgsi liiklejate osakaal langenud ja sagenenud autot juhtivate elanike osakaal.</a:t>
            </a:r>
          </a:p>
          <a:p>
            <a:r>
              <a:rPr lang="et-EE" dirty="0">
                <a:solidFill>
                  <a:schemeClr val="accent1"/>
                </a:solidFill>
              </a:rPr>
              <a:t>Jalgsi</a:t>
            </a:r>
            <a:r>
              <a:rPr lang="et-EE" dirty="0"/>
              <a:t> liiklevad sagedamini naised, 15-24-, kuid ka üle 64-aastased, Tallinna, Tartu ja linnaliste piirkondade elanikud.</a:t>
            </a:r>
          </a:p>
          <a:p>
            <a:r>
              <a:rPr lang="et-EE" dirty="0">
                <a:solidFill>
                  <a:schemeClr val="accent1"/>
                </a:solidFill>
              </a:rPr>
              <a:t>Autojuhina</a:t>
            </a:r>
            <a:r>
              <a:rPr lang="et-EE" dirty="0"/>
              <a:t> liiklejate seas on enam mehi, 35-49-aastaseid, kõrgeimasse sissetulekugruppi </a:t>
            </a:r>
            <a:r>
              <a:rPr lang="et-EE" dirty="0" err="1"/>
              <a:t>kuulujaid</a:t>
            </a:r>
            <a:r>
              <a:rPr lang="et-EE" dirty="0"/>
              <a:t> ning maapiirkondade, piirkonniti Põhja- ja Lääne-Eesti elanikke.</a:t>
            </a:r>
          </a:p>
          <a:p>
            <a:r>
              <a:rPr lang="et-EE" dirty="0">
                <a:solidFill>
                  <a:schemeClr val="accent1"/>
                </a:solidFill>
              </a:rPr>
              <a:t>Autos kaassõitjana </a:t>
            </a:r>
            <a:r>
              <a:rPr lang="et-EE" dirty="0"/>
              <a:t>liiklevad sagedamini samuti naised, 15-24-aastased ja maapiirkondade elanikud.</a:t>
            </a:r>
          </a:p>
          <a:p>
            <a:r>
              <a:rPr lang="et-EE" dirty="0" err="1">
                <a:solidFill>
                  <a:schemeClr val="accent1"/>
                </a:solidFill>
              </a:rPr>
              <a:t>Kergliikuri</a:t>
            </a:r>
            <a:r>
              <a:rPr lang="et-EE" dirty="0">
                <a:solidFill>
                  <a:schemeClr val="accent1"/>
                </a:solidFill>
              </a:rPr>
              <a:t> juhtide</a:t>
            </a:r>
            <a:r>
              <a:rPr lang="et-EE" dirty="0"/>
              <a:t> seas on enam mehi ja mitte-eestlasi.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Peamine liikumise viis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41C28F8C-22C6-7E48-A66C-8586F053974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74631" y="1554162"/>
            <a:ext cx="4699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96% vähemalt 15-aastasest elanikkonnast peab helkuri kandmist vajalikuks, seejuures väga vajalikuks pidajaid on 78%; helkuri kandmist ei pea vajalikuks vaid 3%.  </a:t>
            </a:r>
          </a:p>
          <a:p>
            <a:r>
              <a:rPr lang="et-EE" dirty="0"/>
              <a:t>Võrreldes eelnevate aastatega on helkuri kandmist väga vajalikuks pidajate osakaal langenud.</a:t>
            </a:r>
          </a:p>
          <a:p>
            <a:r>
              <a:rPr lang="et-EE" dirty="0"/>
              <a:t>Helkuri kandmist peetakse vajalikuks kõigis taustrühmades. Keskmisest veidi vähem tähtsustatakse seda aga meeste ja  alla 34-aastaste seas.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kandmise vajalikkus (Slaid 8)</a:t>
            </a:r>
          </a:p>
        </p:txBody>
      </p:sp>
    </p:spTree>
    <p:extLst>
      <p:ext uri="{BB962C8B-B14F-4D97-AF65-F5344CB8AC3E}">
        <p14:creationId xmlns:p14="http://schemas.microsoft.com/office/powerpoint/2010/main" val="331232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3B1-E7C3-8042-B644-90D93B8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1ABE05-4B4F-AB49-8473-333A3FE6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kandmise vajalikkus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804C20-2968-B349-BEF3-ADAD52A138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062" y="1535112"/>
            <a:ext cx="4686300" cy="481330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D67C0C9-59F9-2A4F-B653-F467150269C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80981" y="1573212"/>
            <a:ext cx="4686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222451"/>
          </a:xfrm>
        </p:spPr>
        <p:txBody>
          <a:bodyPr>
            <a:normAutofit/>
          </a:bodyPr>
          <a:lstStyle/>
          <a:p>
            <a:r>
              <a:rPr lang="et-EE" dirty="0"/>
              <a:t>Helkurit </a:t>
            </a:r>
            <a:r>
              <a:rPr lang="et-EE" dirty="0" err="1"/>
              <a:t>vmt</a:t>
            </a:r>
            <a:r>
              <a:rPr lang="et-EE" dirty="0"/>
              <a:t> kannab alati pea 2/3 täiskasvanuist, lisaks kannab 20% seda küllalt sageli. Kunagi ei kanna helkurit 7% täiskasvanuist. Viimase viie aasta jooksul on resoluutselt helkuri </a:t>
            </a:r>
            <a:r>
              <a:rPr lang="et-EE" dirty="0" err="1"/>
              <a:t>vmt</a:t>
            </a:r>
            <a:r>
              <a:rPr lang="et-EE" dirty="0"/>
              <a:t> kandmisest hoiduvate täiskasvanute osakaal püsinud pea samal tasemel.</a:t>
            </a:r>
          </a:p>
          <a:p>
            <a:r>
              <a:rPr lang="et-EE" dirty="0"/>
              <a:t>Keskmisest märksa enam on helkurikandjaid naiste, üle 50-aastaste, eestlaste, Kesk-Eesti elanike seas ning peamiselt jalgsi, jalgrattaga liiklejate kui ka autos kaassõitjate seas. Keskmisest vähem kannavad helkurit mehed, kuni 35-aastased, muukeelsed ning Tallinna, Põhja-Eesti ja Ida-Virumaa elanikud.</a:t>
            </a:r>
          </a:p>
          <a:p>
            <a:endParaRPr lang="et-EE" dirty="0"/>
          </a:p>
          <a:p>
            <a:r>
              <a:rPr lang="et-EE" dirty="0"/>
              <a:t>81% lapsevanematest  arvab, et nende lapsed kannavad alati helkurit, lisaks usub 15%, et nad teevad seda küllalt sageli. 4-15-aastaste laste vanematest 2% arvas, et nende lapsed kannavad helkurit mõnikord. Statistiliselt olulisi muutusi vastavate näitajate osas ajas toimunud ei ole.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Helkuri kandmine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Helkuri kandmine (Slaidid 10-11)</a:t>
            </a:r>
          </a:p>
        </p:txBody>
      </p:sp>
    </p:spTree>
    <p:extLst>
      <p:ext uri="{BB962C8B-B14F-4D97-AF65-F5344CB8AC3E}">
        <p14:creationId xmlns:p14="http://schemas.microsoft.com/office/powerpoint/2010/main" val="3186056660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template" id="{1235B8A7-D9A6-614A-BA4E-07A723CE86A8}" vid="{1B4F7CCA-7AA5-3448-A875-7F64CF9C0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8041</TotalTime>
  <Words>3499</Words>
  <Application>Microsoft Office PowerPoint</Application>
  <PresentationFormat>Laiekraan</PresentationFormat>
  <Paragraphs>429</Paragraphs>
  <Slides>43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43</vt:i4>
      </vt:variant>
    </vt:vector>
  </HeadingPairs>
  <TitlesOfParts>
    <vt:vector size="47" baseType="lpstr">
      <vt:lpstr>Arial</vt:lpstr>
      <vt:lpstr>Calibri</vt:lpstr>
      <vt:lpstr>Helvetica</vt:lpstr>
      <vt:lpstr>TU_2018_ppt</vt:lpstr>
      <vt:lpstr>Liiklemine  pimeda ajal, liikluskasvatus ja  tee ületamine</vt:lpstr>
      <vt:lpstr>Teemad</vt:lpstr>
      <vt:lpstr>Metoodika ja vastutajad</vt:lpstr>
      <vt:lpstr>Metoodika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Helkuri kandmine</vt:lpstr>
      <vt:lpstr>Liikluskasvatus</vt:lpstr>
      <vt:lpstr>Liikluskasvatus</vt:lpstr>
      <vt:lpstr>Liikluskasvatus</vt:lpstr>
      <vt:lpstr>Liikluskasvatus</vt:lpstr>
      <vt:lpstr>Tee ületamine</vt:lpstr>
      <vt:lpstr>Tee ületamine</vt:lpstr>
      <vt:lpstr>Tee ületamine</vt:lpstr>
      <vt:lpstr>Tee ületamine</vt:lpstr>
      <vt:lpstr>Tee ületamine</vt:lpstr>
      <vt:lpstr>Tee ületamine</vt:lpstr>
      <vt:lpstr>Tee ületamine</vt:lpstr>
      <vt:lpstr>Tee ületamine</vt:lpstr>
      <vt:lpstr>Tee ületamine</vt:lpstr>
      <vt:lpstr>Liiklusohutuse alase teavituse märkamine</vt:lpstr>
      <vt:lpstr>Liiklusohutuse alase teavituse märkamine</vt:lpstr>
      <vt:lpstr>Liiklusohutuse alase teavituse märkamine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Liikumine  pimeda ajal, liikluskasvatus ja  tee ületamine</dc:title>
  <dc:creator>Liis Grünberg</dc:creator>
  <cp:lastModifiedBy>Raul Rom</cp:lastModifiedBy>
  <cp:revision>41</cp:revision>
  <dcterms:created xsi:type="dcterms:W3CDTF">2020-12-11T09:47:11Z</dcterms:created>
  <dcterms:modified xsi:type="dcterms:W3CDTF">2021-12-22T08:06:59Z</dcterms:modified>
</cp:coreProperties>
</file>