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349" r:id="rId3"/>
    <p:sldId id="258" r:id="rId4"/>
    <p:sldId id="264" r:id="rId5"/>
    <p:sldId id="261" r:id="rId6"/>
    <p:sldId id="305" r:id="rId7"/>
    <p:sldId id="303" r:id="rId8"/>
    <p:sldId id="298" r:id="rId9"/>
    <p:sldId id="308" r:id="rId10"/>
    <p:sldId id="309" r:id="rId11"/>
    <p:sldId id="310" r:id="rId12"/>
    <p:sldId id="342" r:id="rId13"/>
    <p:sldId id="351" r:id="rId14"/>
    <p:sldId id="341" r:id="rId15"/>
    <p:sldId id="317" r:id="rId16"/>
    <p:sldId id="299" r:id="rId17"/>
    <p:sldId id="316" r:id="rId18"/>
    <p:sldId id="318" r:id="rId19"/>
    <p:sldId id="331" r:id="rId20"/>
    <p:sldId id="319" r:id="rId21"/>
    <p:sldId id="330" r:id="rId22"/>
    <p:sldId id="300" r:id="rId23"/>
    <p:sldId id="321" r:id="rId24"/>
    <p:sldId id="332" r:id="rId25"/>
    <p:sldId id="334" r:id="rId26"/>
    <p:sldId id="346" r:id="rId27"/>
    <p:sldId id="344" r:id="rId28"/>
    <p:sldId id="324" r:id="rId29"/>
    <p:sldId id="325" r:id="rId30"/>
    <p:sldId id="350" r:id="rId31"/>
    <p:sldId id="302" r:id="rId32"/>
    <p:sldId id="356" r:id="rId33"/>
    <p:sldId id="304" r:id="rId34"/>
    <p:sldId id="357" r:id="rId35"/>
    <p:sldId id="291" r:id="rId36"/>
    <p:sldId id="293" r:id="rId37"/>
    <p:sldId id="337" r:id="rId38"/>
    <p:sldId id="295" r:id="rId39"/>
    <p:sldId id="352" r:id="rId40"/>
    <p:sldId id="294" r:id="rId41"/>
    <p:sldId id="338" r:id="rId42"/>
    <p:sldId id="339" r:id="rId43"/>
    <p:sldId id="340" r:id="rId44"/>
  </p:sldIdLst>
  <p:sldSz cx="12192000" cy="6858000"/>
  <p:notesSz cx="6858000" cy="9144000"/>
  <p:defaultTextStyle>
    <a:defPPr>
      <a:defRPr lang="et-EE"/>
    </a:defPPr>
    <a:lvl1pPr marL="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2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1E28"/>
    <a:srgbClr val="B218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66" autoAdjust="0"/>
    <p:restoredTop sz="86399"/>
  </p:normalViewPr>
  <p:slideViewPr>
    <p:cSldViewPr snapToGrid="0">
      <p:cViewPr varScale="1">
        <p:scale>
          <a:sx n="86" d="100"/>
          <a:sy n="86" d="100"/>
        </p:scale>
        <p:origin x="725" y="58"/>
      </p:cViewPr>
      <p:guideLst>
        <p:guide orient="horz" pos="2160"/>
        <p:guide pos="3840"/>
        <p:guide orient="horz" pos="2260"/>
      </p:guideLst>
    </p:cSldViewPr>
  </p:slideViewPr>
  <p:outlineViewPr>
    <p:cViewPr>
      <p:scale>
        <a:sx n="33" d="100"/>
        <a:sy n="33" d="100"/>
      </p:scale>
      <p:origin x="0" y="-3170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23055A-61A9-9C47-AF40-D981CD0584BC}" type="datetimeFigureOut">
              <a:rPr lang="et-EE" smtClean="0"/>
              <a:t>09.12.2021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D646A-FD89-7D4B-BC15-A6140DE9727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20014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itel Pilt vasaku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575999" y="0"/>
            <a:ext cx="4408923" cy="6858000"/>
          </a:xfrm>
          <a:custGeom>
            <a:avLst/>
            <a:gdLst>
              <a:gd name="connsiteX0" fmla="*/ 0 w 4408923"/>
              <a:gd name="connsiteY0" fmla="*/ 0 h 6858000"/>
              <a:gd name="connsiteX1" fmla="*/ 4408923 w 4408923"/>
              <a:gd name="connsiteY1" fmla="*/ 0 h 6858000"/>
              <a:gd name="connsiteX2" fmla="*/ 4408923 w 4408923"/>
              <a:gd name="connsiteY2" fmla="*/ 6858000 h 6858000"/>
              <a:gd name="connsiteX3" fmla="*/ 0 w 4408923"/>
              <a:gd name="connsiteY3" fmla="*/ 6858000 h 6858000"/>
              <a:gd name="connsiteX4" fmla="*/ 0 w 4408923"/>
              <a:gd name="connsiteY4" fmla="*/ 6034725 h 6858000"/>
              <a:gd name="connsiteX5" fmla="*/ 208 w 4408923"/>
              <a:gd name="connsiteY5" fmla="*/ 6034804 h 6858000"/>
              <a:gd name="connsiteX6" fmla="*/ 376702 w 4408923"/>
              <a:gd name="connsiteY6" fmla="*/ 6098185 h 6858000"/>
              <a:gd name="connsiteX7" fmla="*/ 1681141 w 4408923"/>
              <a:gd name="connsiteY7" fmla="*/ 4860459 h 6858000"/>
              <a:gd name="connsiteX8" fmla="*/ 460294 w 4408923"/>
              <a:gd name="connsiteY8" fmla="*/ 3540207 h 6858000"/>
              <a:gd name="connsiteX9" fmla="*/ 387188 w 4408923"/>
              <a:gd name="connsiteY9" fmla="*/ 3538866 h 6858000"/>
              <a:gd name="connsiteX10" fmla="*/ 10193 w 4408923"/>
              <a:gd name="connsiteY10" fmla="*/ 3599167 h 6858000"/>
              <a:gd name="connsiteX11" fmla="*/ 0 w 4408923"/>
              <a:gd name="connsiteY11" fmla="*/ 36029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08923" h="6858000">
                <a:moveTo>
                  <a:pt x="0" y="0"/>
                </a:moveTo>
                <a:lnTo>
                  <a:pt x="4408923" y="0"/>
                </a:lnTo>
                <a:lnTo>
                  <a:pt x="4408923" y="6858000"/>
                </a:lnTo>
                <a:lnTo>
                  <a:pt x="0" y="6858000"/>
                </a:lnTo>
                <a:lnTo>
                  <a:pt x="0" y="6034725"/>
                </a:lnTo>
                <a:lnTo>
                  <a:pt x="208" y="6034804"/>
                </a:lnTo>
                <a:cubicBezTo>
                  <a:pt x="118918" y="6073701"/>
                  <a:pt x="245346" y="6095777"/>
                  <a:pt x="376702" y="6098185"/>
                </a:cubicBezTo>
                <a:cubicBezTo>
                  <a:pt x="1077218" y="6111027"/>
                  <a:pt x="1658225" y="5559734"/>
                  <a:pt x="1681141" y="4860459"/>
                </a:cubicBezTo>
                <a:cubicBezTo>
                  <a:pt x="1704060" y="4161093"/>
                  <a:pt x="1160249" y="3573003"/>
                  <a:pt x="460294" y="3540207"/>
                </a:cubicBezTo>
                <a:lnTo>
                  <a:pt x="387188" y="3538866"/>
                </a:lnTo>
                <a:cubicBezTo>
                  <a:pt x="255819" y="3540201"/>
                  <a:pt x="129216" y="3561243"/>
                  <a:pt x="10193" y="3599167"/>
                </a:cubicBezTo>
                <a:lnTo>
                  <a:pt x="0" y="3602972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36841" y="2533153"/>
            <a:ext cx="6121239" cy="2387600"/>
          </a:xfrm>
        </p:spPr>
        <p:txBody>
          <a:bodyPr anchor="b"/>
          <a:lstStyle>
            <a:lvl1pPr algn="l">
              <a:defRPr lang="en-GB" sz="6000" b="1" i="0" u="none" strike="noStrike" baseline="0" smtClean="0"/>
            </a:lvl1pPr>
          </a:lstStyle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A84B4-50EE-4E03-B6D7-AB5456BA3390}" type="slidenum">
              <a:rPr lang="et-EE" smtClean="0"/>
              <a:t>‹#›</a:t>
            </a:fld>
            <a:endParaRPr lang="et-EE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736839" y="5059254"/>
            <a:ext cx="6121239" cy="1559261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AA1E3C"/>
                </a:solidFill>
                <a:latin typeface="Helvetica" panose="020B0604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1" y="3538801"/>
            <a:ext cx="1974433" cy="256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37620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itel pilt parem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7783513" y="0"/>
            <a:ext cx="4408487" cy="6867525"/>
          </a:xfrm>
          <a:custGeom>
            <a:avLst/>
            <a:gdLst>
              <a:gd name="connsiteX0" fmla="*/ 0 w 4408487"/>
              <a:gd name="connsiteY0" fmla="*/ 0 h 6867525"/>
              <a:gd name="connsiteX1" fmla="*/ 4408487 w 4408487"/>
              <a:gd name="connsiteY1" fmla="*/ 0 h 6867525"/>
              <a:gd name="connsiteX2" fmla="*/ 4408487 w 4408487"/>
              <a:gd name="connsiteY2" fmla="*/ 6867525 h 6867525"/>
              <a:gd name="connsiteX3" fmla="*/ 0 w 4408487"/>
              <a:gd name="connsiteY3" fmla="*/ 6867525 h 6867525"/>
              <a:gd name="connsiteX4" fmla="*/ 0 w 4408487"/>
              <a:gd name="connsiteY4" fmla="*/ 6032186 h 6867525"/>
              <a:gd name="connsiteX5" fmla="*/ 108414 w 4408487"/>
              <a:gd name="connsiteY5" fmla="*/ 6062418 h 6867525"/>
              <a:gd name="connsiteX6" fmla="*/ 365715 w 4408487"/>
              <a:gd name="connsiteY6" fmla="*/ 6094106 h 6867525"/>
              <a:gd name="connsiteX7" fmla="*/ 1685089 w 4408487"/>
              <a:gd name="connsiteY7" fmla="*/ 4855586 h 6867525"/>
              <a:gd name="connsiteX8" fmla="*/ 456140 w 4408487"/>
              <a:gd name="connsiteY8" fmla="*/ 3527283 h 6867525"/>
              <a:gd name="connsiteX9" fmla="*/ 395862 w 4408487"/>
              <a:gd name="connsiteY9" fmla="*/ 3525881 h 6867525"/>
              <a:gd name="connsiteX10" fmla="*/ 15171 w 4408487"/>
              <a:gd name="connsiteY10" fmla="*/ 3582733 h 6867525"/>
              <a:gd name="connsiteX11" fmla="*/ 0 w 4408487"/>
              <a:gd name="connsiteY11" fmla="*/ 3588214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08487" h="6867525">
                <a:moveTo>
                  <a:pt x="0" y="0"/>
                </a:moveTo>
                <a:lnTo>
                  <a:pt x="4408487" y="0"/>
                </a:lnTo>
                <a:lnTo>
                  <a:pt x="4408487" y="6867525"/>
                </a:lnTo>
                <a:lnTo>
                  <a:pt x="0" y="6867525"/>
                </a:lnTo>
                <a:lnTo>
                  <a:pt x="0" y="6032186"/>
                </a:lnTo>
                <a:lnTo>
                  <a:pt x="108414" y="6062418"/>
                </a:lnTo>
                <a:cubicBezTo>
                  <a:pt x="191366" y="6081203"/>
                  <a:pt x="277410" y="6092051"/>
                  <a:pt x="365715" y="6094106"/>
                </a:cubicBezTo>
                <a:cubicBezTo>
                  <a:pt x="1071950" y="6110541"/>
                  <a:pt x="1660107" y="5558428"/>
                  <a:pt x="1685089" y="4855586"/>
                </a:cubicBezTo>
                <a:cubicBezTo>
                  <a:pt x="1710082" y="4152430"/>
                  <a:pt x="1162112" y="3560159"/>
                  <a:pt x="456140" y="3527283"/>
                </a:cubicBezTo>
                <a:lnTo>
                  <a:pt x="395862" y="3525881"/>
                </a:lnTo>
                <a:cubicBezTo>
                  <a:pt x="263387" y="3525881"/>
                  <a:pt x="135534" y="3545773"/>
                  <a:pt x="15171" y="3582733"/>
                </a:cubicBezTo>
                <a:lnTo>
                  <a:pt x="0" y="3588214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3103" y="2432434"/>
            <a:ext cx="6121239" cy="2387600"/>
          </a:xfrm>
        </p:spPr>
        <p:txBody>
          <a:bodyPr anchor="b"/>
          <a:lstStyle>
            <a:lvl1pPr algn="l">
              <a:defRPr lang="en-GB" sz="6000" b="1" i="0" u="none" strike="noStrike" baseline="0" smtClean="0"/>
            </a:lvl1pPr>
          </a:lstStyle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A84B4-50EE-4E03-B6D7-AB5456BA3390}" type="slidenum">
              <a:rPr lang="et-EE" smtClean="0"/>
              <a:t>‹#›</a:t>
            </a:fld>
            <a:endParaRPr lang="et-EE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33103" y="4989511"/>
            <a:ext cx="6121239" cy="1559261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AA1E3C"/>
                </a:solidFill>
                <a:latin typeface="Helvetica" panose="020B0604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355" y="3521459"/>
            <a:ext cx="1982054" cy="25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34863"/>
      </p:ext>
    </p:extLst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itel pilttaust tekst vasa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576000" y="0"/>
            <a:ext cx="11615999" cy="6858000"/>
          </a:xfrm>
          <a:custGeom>
            <a:avLst/>
            <a:gdLst>
              <a:gd name="connsiteX0" fmla="*/ 0 w 11615999"/>
              <a:gd name="connsiteY0" fmla="*/ 0 h 6858000"/>
              <a:gd name="connsiteX1" fmla="*/ 11615999 w 11615999"/>
              <a:gd name="connsiteY1" fmla="*/ 0 h 6858000"/>
              <a:gd name="connsiteX2" fmla="*/ 11615999 w 11615999"/>
              <a:gd name="connsiteY2" fmla="*/ 6858000 h 6858000"/>
              <a:gd name="connsiteX3" fmla="*/ 0 w 11615999"/>
              <a:gd name="connsiteY3" fmla="*/ 6858000 h 6858000"/>
              <a:gd name="connsiteX4" fmla="*/ 0 w 11615999"/>
              <a:gd name="connsiteY4" fmla="*/ 1594962 h 6858000"/>
              <a:gd name="connsiteX5" fmla="*/ 82764 w 11615999"/>
              <a:gd name="connsiteY5" fmla="*/ 1588262 h 6858000"/>
              <a:gd name="connsiteX6" fmla="*/ 509299 w 11615999"/>
              <a:gd name="connsiteY6" fmla="*/ 1095208 h 6858000"/>
              <a:gd name="connsiteX7" fmla="*/ 12380 w 11615999"/>
              <a:gd name="connsiteY7" fmla="*/ 560124 h 6858000"/>
              <a:gd name="connsiteX8" fmla="*/ 0 w 11615999"/>
              <a:gd name="connsiteY8" fmla="*/ 5598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15999" h="6858000">
                <a:moveTo>
                  <a:pt x="0" y="0"/>
                </a:moveTo>
                <a:lnTo>
                  <a:pt x="11615999" y="0"/>
                </a:lnTo>
                <a:lnTo>
                  <a:pt x="11615999" y="6858000"/>
                </a:lnTo>
                <a:lnTo>
                  <a:pt x="0" y="6858000"/>
                </a:lnTo>
                <a:lnTo>
                  <a:pt x="0" y="1594962"/>
                </a:lnTo>
                <a:lnTo>
                  <a:pt x="82764" y="1588262"/>
                </a:lnTo>
                <a:cubicBezTo>
                  <a:pt x="319087" y="1545109"/>
                  <a:pt x="501107" y="1343116"/>
                  <a:pt x="509299" y="1095208"/>
                </a:cubicBezTo>
                <a:cubicBezTo>
                  <a:pt x="518668" y="811736"/>
                  <a:pt x="297295" y="573361"/>
                  <a:pt x="12380" y="560124"/>
                </a:cubicBezTo>
                <a:lnTo>
                  <a:pt x="0" y="55989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559559"/>
            <a:ext cx="797581" cy="10372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000284" y="6179439"/>
            <a:ext cx="880369" cy="3084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7CE275A-E327-4030-B2D3-F354B9DDFA2B}" type="datetime3">
              <a:rPr lang="et-EE" sz="1404" smtClean="0">
                <a:solidFill>
                  <a:schemeClr val="bg2">
                    <a:lumMod val="95000"/>
                  </a:schemeClr>
                </a:solidFill>
              </a:rPr>
              <a:pPr/>
              <a:t>09/12/21</a:t>
            </a:fld>
            <a:endParaRPr lang="en-GB" sz="1404" dirty="0">
              <a:solidFill>
                <a:schemeClr val="bg2">
                  <a:lumMod val="9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3103" y="2327659"/>
            <a:ext cx="6121239" cy="2387600"/>
          </a:xfrm>
        </p:spPr>
        <p:txBody>
          <a:bodyPr anchor="b"/>
          <a:lstStyle>
            <a:lvl1pPr algn="l">
              <a:defRPr lang="en-GB" sz="6000" b="1" i="0" u="none" strike="noStrike" baseline="0" smtClean="0">
                <a:solidFill>
                  <a:schemeClr val="bg2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33103" y="4989511"/>
            <a:ext cx="6121239" cy="155926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2">
                    <a:lumMod val="95000"/>
                  </a:schemeClr>
                </a:solidFill>
                <a:latin typeface="Helvetica" panose="020B0604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794240691"/>
      </p:ext>
    </p:extLst>
  </p:cSld>
  <p:clrMapOvr>
    <a:masterClrMapping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itel pilttaust tekst par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6000" y="0"/>
            <a:ext cx="11615999" cy="6858000"/>
          </a:xfrm>
          <a:custGeom>
            <a:avLst/>
            <a:gdLst>
              <a:gd name="connsiteX0" fmla="*/ 0 w 11615999"/>
              <a:gd name="connsiteY0" fmla="*/ 0 h 6858000"/>
              <a:gd name="connsiteX1" fmla="*/ 11615999 w 11615999"/>
              <a:gd name="connsiteY1" fmla="*/ 0 h 6858000"/>
              <a:gd name="connsiteX2" fmla="*/ 11615999 w 11615999"/>
              <a:gd name="connsiteY2" fmla="*/ 6858000 h 6858000"/>
              <a:gd name="connsiteX3" fmla="*/ 0 w 11615999"/>
              <a:gd name="connsiteY3" fmla="*/ 6858000 h 6858000"/>
              <a:gd name="connsiteX4" fmla="*/ 0 w 11615999"/>
              <a:gd name="connsiteY4" fmla="*/ 1594962 h 6858000"/>
              <a:gd name="connsiteX5" fmla="*/ 82764 w 11615999"/>
              <a:gd name="connsiteY5" fmla="*/ 1588262 h 6858000"/>
              <a:gd name="connsiteX6" fmla="*/ 509299 w 11615999"/>
              <a:gd name="connsiteY6" fmla="*/ 1095208 h 6858000"/>
              <a:gd name="connsiteX7" fmla="*/ 12380 w 11615999"/>
              <a:gd name="connsiteY7" fmla="*/ 560124 h 6858000"/>
              <a:gd name="connsiteX8" fmla="*/ 0 w 11615999"/>
              <a:gd name="connsiteY8" fmla="*/ 5598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15999" h="6858000">
                <a:moveTo>
                  <a:pt x="0" y="0"/>
                </a:moveTo>
                <a:lnTo>
                  <a:pt x="11615999" y="0"/>
                </a:lnTo>
                <a:lnTo>
                  <a:pt x="11615999" y="6858000"/>
                </a:lnTo>
                <a:lnTo>
                  <a:pt x="0" y="6858000"/>
                </a:lnTo>
                <a:lnTo>
                  <a:pt x="0" y="1594962"/>
                </a:lnTo>
                <a:lnTo>
                  <a:pt x="82764" y="1588262"/>
                </a:lnTo>
                <a:cubicBezTo>
                  <a:pt x="319087" y="1545109"/>
                  <a:pt x="501107" y="1343116"/>
                  <a:pt x="509299" y="1095208"/>
                </a:cubicBezTo>
                <a:cubicBezTo>
                  <a:pt x="518668" y="811736"/>
                  <a:pt x="297295" y="573361"/>
                  <a:pt x="12380" y="560124"/>
                </a:cubicBezTo>
                <a:lnTo>
                  <a:pt x="0" y="55989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559559"/>
            <a:ext cx="797581" cy="10372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6792" y="6179439"/>
            <a:ext cx="880369" cy="3084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7CE275A-E327-4030-B2D3-F354B9DDFA2B}" type="datetime3">
              <a:rPr lang="et-EE" sz="1404" smtClean="0">
                <a:solidFill>
                  <a:schemeClr val="bg2">
                    <a:lumMod val="95000"/>
                  </a:schemeClr>
                </a:solidFill>
              </a:rPr>
              <a:pPr/>
              <a:t>09/12/21</a:t>
            </a:fld>
            <a:endParaRPr lang="en-GB" sz="1404" dirty="0">
              <a:solidFill>
                <a:schemeClr val="bg2">
                  <a:lumMod val="9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50513" y="2327659"/>
            <a:ext cx="6121239" cy="2387600"/>
          </a:xfrm>
        </p:spPr>
        <p:txBody>
          <a:bodyPr anchor="b"/>
          <a:lstStyle>
            <a:lvl1pPr algn="r">
              <a:defRPr lang="en-GB" sz="6000" b="1" i="0" u="none" strike="noStrike" baseline="0" smtClean="0">
                <a:solidFill>
                  <a:schemeClr val="bg2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550513" y="4989511"/>
            <a:ext cx="6121239" cy="1559261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2">
                    <a:lumMod val="95000"/>
                  </a:schemeClr>
                </a:solidFill>
                <a:latin typeface="Helvetica" panose="020B0604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038704683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itel vahele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20371" y="2573079"/>
            <a:ext cx="9051380" cy="861238"/>
          </a:xfrm>
        </p:spPr>
        <p:txBody>
          <a:bodyPr anchor="b"/>
          <a:lstStyle>
            <a:lvl1pPr algn="l">
              <a:defRPr lang="en-GB" sz="6000" b="1" i="0" u="none" strike="noStrike" baseline="0" smtClean="0">
                <a:solidFill>
                  <a:srgbClr val="AA1E3C"/>
                </a:solidFill>
                <a:latin typeface="Helvetica" panose="020B0604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620371" y="3452844"/>
            <a:ext cx="9051380" cy="794602"/>
          </a:xfrm>
        </p:spPr>
        <p:txBody>
          <a:bodyPr>
            <a:normAutofit/>
          </a:bodyPr>
          <a:lstStyle>
            <a:lvl1pPr marL="0" indent="0" algn="l">
              <a:buNone/>
              <a:defRPr sz="6000">
                <a:solidFill>
                  <a:srgbClr val="AA1E3C"/>
                </a:solidFill>
                <a:latin typeface="Helvetica" panose="020B0604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62" y="2169001"/>
            <a:ext cx="1972111" cy="256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446753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laid üks sisuk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/>
        </p:nvSpPr>
        <p:spPr>
          <a:xfrm>
            <a:off x="186071" y="6031614"/>
            <a:ext cx="572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t-EE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3A84B4-50EE-4E03-B6D7-AB5456BA3390}" type="slidenum">
              <a:rPr lang="et-EE" sz="1200" smtClean="0"/>
              <a:pPr/>
              <a:t>‹#›</a:t>
            </a:fld>
            <a:endParaRPr lang="et-EE" sz="1200" dirty="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186071" y="6482245"/>
            <a:ext cx="572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t-EE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3A84B4-50EE-4E03-B6D7-AB5456BA3390}" type="slidenum">
              <a:rPr lang="et-EE" sz="1200" smtClean="0"/>
              <a:pPr/>
              <a:t>‹#›</a:t>
            </a:fld>
            <a:endParaRPr lang="et-EE" sz="1200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02488" y="1499191"/>
            <a:ext cx="10051312" cy="4885901"/>
          </a:xfrm>
        </p:spPr>
        <p:txBody>
          <a:bodyPr>
            <a:normAutofit/>
          </a:bodyPr>
          <a:lstStyle>
            <a:lvl1pPr marL="228594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1pPr>
            <a:lvl2pPr marL="685783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2pPr>
            <a:lvl3pPr marL="1142971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3pPr>
            <a:lvl4pPr marL="1600160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4pPr>
            <a:lvl5pPr marL="2057349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02488" y="457202"/>
            <a:ext cx="10051312" cy="425303"/>
          </a:xfrm>
        </p:spPr>
        <p:txBody>
          <a:bodyPr anchor="t">
            <a:noAutofit/>
          </a:bodyPr>
          <a:lstStyle>
            <a:lvl1pPr>
              <a:defRPr sz="3200">
                <a:solidFill>
                  <a:srgbClr val="A01E28"/>
                </a:solidFill>
                <a:latin typeface="Helvetica" panose="020B0604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4"/>
          </p:nvPr>
        </p:nvSpPr>
        <p:spPr>
          <a:xfrm>
            <a:off x="1302488" y="940987"/>
            <a:ext cx="10051312" cy="435932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rgbClr val="AA1E3C"/>
                </a:solidFill>
                <a:latin typeface="Helvetica" panose="020B0604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701399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laid kaks sisuka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02488" y="457202"/>
            <a:ext cx="10051312" cy="425303"/>
          </a:xfrm>
        </p:spPr>
        <p:txBody>
          <a:bodyPr anchor="t">
            <a:noAutofit/>
          </a:bodyPr>
          <a:lstStyle>
            <a:lvl1pPr>
              <a:defRPr sz="3200">
                <a:solidFill>
                  <a:srgbClr val="A01E28"/>
                </a:solidFill>
                <a:latin typeface="Helvetica" panose="020B0604020202030204" pitchFamily="34" charset="0"/>
              </a:defRPr>
            </a:lvl1pPr>
          </a:lstStyle>
          <a:p>
            <a:r>
              <a:rPr lang="et-EE" dirty="0" err="1"/>
              <a:t>kljahsdkljhalkjshd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02488" y="1499191"/>
            <a:ext cx="4860000" cy="4885901"/>
          </a:xfrm>
        </p:spPr>
        <p:txBody>
          <a:bodyPr>
            <a:normAutofit/>
          </a:bodyPr>
          <a:lstStyle>
            <a:lvl1pPr marL="228594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1pPr>
            <a:lvl2pPr marL="685783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2pPr>
            <a:lvl3pPr marL="1142971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3pPr>
            <a:lvl4pPr marL="1600160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4pPr>
            <a:lvl5pPr marL="2057349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186071" y="6031614"/>
            <a:ext cx="572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t-EE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3A84B4-50EE-4E03-B6D7-AB5456BA3390}" type="slidenum">
              <a:rPr lang="et-EE" sz="1200" smtClean="0"/>
              <a:pPr/>
              <a:t>‹#›</a:t>
            </a:fld>
            <a:endParaRPr lang="et-EE" sz="1200" dirty="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186071" y="6482245"/>
            <a:ext cx="572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t-EE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3A84B4-50EE-4E03-B6D7-AB5456BA3390}" type="slidenum">
              <a:rPr lang="et-EE" sz="1200" smtClean="0"/>
              <a:pPr/>
              <a:t>‹#›</a:t>
            </a:fld>
            <a:endParaRPr lang="et-EE" sz="1200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6493800" y="1499191"/>
            <a:ext cx="4860000" cy="4885901"/>
          </a:xfrm>
        </p:spPr>
        <p:txBody>
          <a:bodyPr>
            <a:normAutofit/>
          </a:bodyPr>
          <a:lstStyle>
            <a:lvl1pPr marL="228594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1pPr>
            <a:lvl2pPr marL="685783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2pPr>
            <a:lvl3pPr marL="1142971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3pPr>
            <a:lvl4pPr marL="1600160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4pPr>
            <a:lvl5pPr marL="2057349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4"/>
          </p:nvPr>
        </p:nvSpPr>
        <p:spPr>
          <a:xfrm>
            <a:off x="1302488" y="940987"/>
            <a:ext cx="10051312" cy="435932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rgbClr val="AA1E3C"/>
                </a:solidFill>
                <a:latin typeface="Helvetica" panose="020B0604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081868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aid kolm sisuka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/>
        </p:nvSpPr>
        <p:spPr>
          <a:xfrm>
            <a:off x="186071" y="6031614"/>
            <a:ext cx="572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t-EE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3A84B4-50EE-4E03-B6D7-AB5456BA3390}" type="slidenum">
              <a:rPr lang="et-EE" sz="1200" smtClean="0"/>
              <a:pPr/>
              <a:t>‹#›</a:t>
            </a:fld>
            <a:endParaRPr lang="et-EE" sz="1200" dirty="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186071" y="6482245"/>
            <a:ext cx="572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t-EE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3A84B4-50EE-4E03-B6D7-AB5456BA3390}" type="slidenum">
              <a:rPr lang="et-EE" sz="1200" smtClean="0"/>
              <a:pPr/>
              <a:t>‹#›</a:t>
            </a:fld>
            <a:endParaRPr lang="et-EE" sz="12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02488" y="457202"/>
            <a:ext cx="10051312" cy="425303"/>
          </a:xfrm>
        </p:spPr>
        <p:txBody>
          <a:bodyPr anchor="t">
            <a:noAutofit/>
          </a:bodyPr>
          <a:lstStyle>
            <a:lvl1pPr>
              <a:defRPr sz="3200">
                <a:solidFill>
                  <a:srgbClr val="A01E28"/>
                </a:solidFill>
                <a:latin typeface="Helvetica" panose="020B0604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4"/>
          </p:nvPr>
        </p:nvSpPr>
        <p:spPr>
          <a:xfrm>
            <a:off x="1302488" y="940987"/>
            <a:ext cx="10051312" cy="435932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rgbClr val="AA1E3C"/>
                </a:solidFill>
                <a:latin typeface="Helvetica" panose="020B0604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1302487" y="1499191"/>
            <a:ext cx="3240000" cy="4885901"/>
          </a:xfrm>
        </p:spPr>
        <p:txBody>
          <a:bodyPr>
            <a:normAutofit/>
          </a:bodyPr>
          <a:lstStyle>
            <a:lvl1pPr marL="228594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1pPr>
            <a:lvl2pPr marL="685783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2pPr>
            <a:lvl3pPr marL="1142971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3pPr>
            <a:lvl4pPr marL="1600160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4pPr>
            <a:lvl5pPr marL="2057349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4708144" y="1499190"/>
            <a:ext cx="3240000" cy="4885901"/>
          </a:xfrm>
        </p:spPr>
        <p:txBody>
          <a:bodyPr>
            <a:normAutofit/>
          </a:bodyPr>
          <a:lstStyle>
            <a:lvl1pPr marL="228594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1pPr>
            <a:lvl2pPr marL="685783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2pPr>
            <a:lvl3pPr marL="1142971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3pPr>
            <a:lvl4pPr marL="1600160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4pPr>
            <a:lvl5pPr marL="2057349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6"/>
          </p:nvPr>
        </p:nvSpPr>
        <p:spPr>
          <a:xfrm>
            <a:off x="8113801" y="1499189"/>
            <a:ext cx="3240000" cy="4885901"/>
          </a:xfrm>
        </p:spPr>
        <p:txBody>
          <a:bodyPr>
            <a:normAutofit/>
          </a:bodyPr>
          <a:lstStyle>
            <a:lvl1pPr marL="228594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1pPr>
            <a:lvl2pPr marL="685783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2pPr>
            <a:lvl3pPr marL="1142971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3pPr>
            <a:lvl4pPr marL="1600160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4pPr>
            <a:lvl5pPr marL="2057349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206140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02488" y="365125"/>
            <a:ext cx="100513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2488" y="1825625"/>
            <a:ext cx="1005131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6072" y="6031614"/>
            <a:ext cx="452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C3A84B4-50EE-4E03-B6D7-AB5456BA3390}" type="slidenum">
              <a:rPr lang="et-EE" smtClean="0"/>
              <a:pPr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582438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52" r:id="rId7"/>
    <p:sldLayoutId id="2147483666" r:id="rId8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rgbClr val="A01E28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liis@turu-uuringute.ee" TargetMode="Externa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6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Sõiduki</a:t>
            </a:r>
            <a:r>
              <a:rPr lang="en-GB" dirty="0"/>
              <a:t> </a:t>
            </a:r>
            <a:r>
              <a:rPr lang="en-GB" dirty="0" err="1"/>
              <a:t>turvavarustus</a:t>
            </a:r>
            <a:endParaRPr lang="en-GB" dirty="0"/>
          </a:p>
        </p:txBody>
      </p:sp>
      <p:sp>
        <p:nvSpPr>
          <p:cNvPr id="68" name="Subtitle 6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11/2021</a:t>
            </a:r>
          </a:p>
          <a:p>
            <a:r>
              <a:rPr lang="et-EE" dirty="0"/>
              <a:t>Transpordi</a:t>
            </a:r>
            <a:r>
              <a:rPr lang="en-GB" dirty="0"/>
              <a:t>amet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736917C6-3A89-5F4E-A852-70707DB062B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3" r="285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88540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370EAB-B81A-4D47-9EF4-EAB8E0149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Turvavöö kinnitamine sõidukis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21ABBEC-3B0F-044B-A620-A2E1871C5AE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Turvavöö kinnitamine erinevates sihtgruppides, n=vastav sihtgrupp, %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531809-830A-7B4B-A05E-29DFF84FE473}"/>
              </a:ext>
            </a:extLst>
          </p:cNvPr>
          <p:cNvSpPr txBox="1"/>
          <p:nvPr/>
        </p:nvSpPr>
        <p:spPr>
          <a:xfrm>
            <a:off x="1302488" y="6375801"/>
            <a:ext cx="96860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100" dirty="0"/>
              <a:t>* 2017. aastal oli skaalal vastustena eristatud ka 99-100% ja 90-99%, mis antud joonistel koondatud, sellest ka mõningane erinevus. 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65BD0682-036A-F744-B241-EE3E7C89BF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96382" y="1498600"/>
            <a:ext cx="9462785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550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5F05DE8-324C-CA4C-867E-593C618B6E1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34404" y="1498600"/>
            <a:ext cx="9986741" cy="488632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7370EAB-B81A-4D47-9EF4-EAB8E0149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Turvavöö kinnitamine sõidukis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21ABBEC-3B0F-044B-A620-A2E1871C5AE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Turvavöö kinnitamine erinevates sihtgruppides, n=vastav sihtgrupp, %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0B0B48C-E748-D240-8893-C1330574208E}"/>
              </a:ext>
            </a:extLst>
          </p:cNvPr>
          <p:cNvCxnSpPr>
            <a:cxnSpLocks/>
          </p:cNvCxnSpPr>
          <p:nvPr/>
        </p:nvCxnSpPr>
        <p:spPr>
          <a:xfrm>
            <a:off x="4316861" y="2291255"/>
            <a:ext cx="0" cy="409367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D9BE1D6-59CC-6648-91AD-1341EDED4E96}"/>
              </a:ext>
            </a:extLst>
          </p:cNvPr>
          <p:cNvCxnSpPr>
            <a:cxnSpLocks/>
          </p:cNvCxnSpPr>
          <p:nvPr/>
        </p:nvCxnSpPr>
        <p:spPr>
          <a:xfrm>
            <a:off x="5965934" y="2291255"/>
            <a:ext cx="0" cy="409367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E19EF38-7459-AB4F-8EF1-DDE157867CC9}"/>
              </a:ext>
            </a:extLst>
          </p:cNvPr>
          <p:cNvCxnSpPr>
            <a:cxnSpLocks/>
          </p:cNvCxnSpPr>
          <p:nvPr/>
        </p:nvCxnSpPr>
        <p:spPr>
          <a:xfrm>
            <a:off x="7575021" y="2291255"/>
            <a:ext cx="0" cy="409367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029D12D-C12F-F848-9405-B59D3B4F4547}"/>
              </a:ext>
            </a:extLst>
          </p:cNvPr>
          <p:cNvCxnSpPr>
            <a:cxnSpLocks/>
          </p:cNvCxnSpPr>
          <p:nvPr/>
        </p:nvCxnSpPr>
        <p:spPr>
          <a:xfrm>
            <a:off x="8646193" y="2291255"/>
            <a:ext cx="0" cy="409367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BA76325-FF55-EF49-83E3-B3C62F030877}"/>
              </a:ext>
            </a:extLst>
          </p:cNvPr>
          <p:cNvCxnSpPr>
            <a:cxnSpLocks/>
          </p:cNvCxnSpPr>
          <p:nvPr/>
        </p:nvCxnSpPr>
        <p:spPr>
          <a:xfrm>
            <a:off x="10953153" y="2291255"/>
            <a:ext cx="0" cy="409367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3DEC99CA-2087-074A-B24D-FF02B92C96ED}"/>
              </a:ext>
            </a:extLst>
          </p:cNvPr>
          <p:cNvSpPr/>
          <p:nvPr/>
        </p:nvSpPr>
        <p:spPr>
          <a:xfrm>
            <a:off x="10714959" y="3136647"/>
            <a:ext cx="294290" cy="2680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7BC9731-84AB-5049-A8B7-7A2A7E76D04F}"/>
              </a:ext>
            </a:extLst>
          </p:cNvPr>
          <p:cNvSpPr/>
          <p:nvPr/>
        </p:nvSpPr>
        <p:spPr>
          <a:xfrm>
            <a:off x="8391665" y="3136647"/>
            <a:ext cx="294290" cy="2680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0C5E23F6-A59E-CB40-B4B9-8D82E4D48789}"/>
              </a:ext>
            </a:extLst>
          </p:cNvPr>
          <p:cNvSpPr/>
          <p:nvPr/>
        </p:nvSpPr>
        <p:spPr>
          <a:xfrm>
            <a:off x="7673011" y="3779269"/>
            <a:ext cx="294290" cy="268014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solidFill>
                <a:schemeClr val="accent6"/>
              </a:solidFill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FAEB9FB-4938-4347-807D-569F5F3C26BA}"/>
              </a:ext>
            </a:extLst>
          </p:cNvPr>
          <p:cNvSpPr/>
          <p:nvPr/>
        </p:nvSpPr>
        <p:spPr>
          <a:xfrm>
            <a:off x="8847344" y="3779269"/>
            <a:ext cx="294290" cy="268014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solidFill>
                <a:schemeClr val="accent6"/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56179B9-594F-3543-A871-148A781F94E3}"/>
              </a:ext>
            </a:extLst>
          </p:cNvPr>
          <p:cNvSpPr/>
          <p:nvPr/>
        </p:nvSpPr>
        <p:spPr>
          <a:xfrm>
            <a:off x="4307618" y="5684562"/>
            <a:ext cx="377235" cy="334561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solidFill>
                <a:schemeClr val="accent6"/>
              </a:solidFill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ABC057C-8F25-9347-AC00-7F0BB4044150}"/>
              </a:ext>
            </a:extLst>
          </p:cNvPr>
          <p:cNvSpPr/>
          <p:nvPr/>
        </p:nvSpPr>
        <p:spPr>
          <a:xfrm>
            <a:off x="5999653" y="5635416"/>
            <a:ext cx="294290" cy="268014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solidFill>
                <a:schemeClr val="accent6"/>
              </a:solidFill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B64C94B8-2B82-8F45-9AF7-B10AF5A9EB3D}"/>
              </a:ext>
            </a:extLst>
          </p:cNvPr>
          <p:cNvSpPr/>
          <p:nvPr/>
        </p:nvSpPr>
        <p:spPr>
          <a:xfrm>
            <a:off x="4337360" y="5352429"/>
            <a:ext cx="294290" cy="268014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solidFill>
                <a:schemeClr val="accent6"/>
              </a:solidFill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6386AD25-2D2D-814A-9D77-847CD14069CB}"/>
              </a:ext>
            </a:extLst>
          </p:cNvPr>
          <p:cNvSpPr/>
          <p:nvPr/>
        </p:nvSpPr>
        <p:spPr>
          <a:xfrm>
            <a:off x="5999653" y="4740236"/>
            <a:ext cx="294290" cy="268014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solidFill>
                <a:schemeClr val="accent6"/>
              </a:solidFill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4200638-9E3C-C04A-84C0-ACE0AA90AC84}"/>
              </a:ext>
            </a:extLst>
          </p:cNvPr>
          <p:cNvSpPr/>
          <p:nvPr/>
        </p:nvSpPr>
        <p:spPr>
          <a:xfrm>
            <a:off x="8391665" y="5352429"/>
            <a:ext cx="294290" cy="2680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E3434A70-E87D-E440-818B-9B59288A4B92}"/>
              </a:ext>
            </a:extLst>
          </p:cNvPr>
          <p:cNvSpPr/>
          <p:nvPr/>
        </p:nvSpPr>
        <p:spPr>
          <a:xfrm>
            <a:off x="8789584" y="5970998"/>
            <a:ext cx="294290" cy="268014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solidFill>
                <a:schemeClr val="accent6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14EB6F5-BBA0-CA49-A20B-23EC822665B5}"/>
              </a:ext>
            </a:extLst>
          </p:cNvPr>
          <p:cNvSpPr/>
          <p:nvPr/>
        </p:nvSpPr>
        <p:spPr>
          <a:xfrm>
            <a:off x="10964728" y="3346316"/>
            <a:ext cx="377235" cy="334561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690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7AD2BAF-70C3-6945-9768-B90BBC7E7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t-EE" dirty="0"/>
              <a:t>urvavöö kinnitamine sõidukis</a:t>
            </a:r>
            <a:br>
              <a:rPr lang="en-US" dirty="0"/>
            </a:br>
            <a:endParaRPr lang="et-EE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4FBA8C30-DADF-0540-AE2F-E582FD7445A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t-EE" dirty="0"/>
              <a:t>urvavöö mitte-kinnitamise põhjused</a:t>
            </a:r>
          </a:p>
        </p:txBody>
      </p:sp>
      <p:pic>
        <p:nvPicPr>
          <p:cNvPr id="26" name="Content Placeholder 25">
            <a:extLst>
              <a:ext uri="{FF2B5EF4-FFF2-40B4-BE49-F238E27FC236}">
                <a16:creationId xmlns:a16="http://schemas.microsoft.com/office/drawing/2014/main" id="{D728621D-5D8B-F647-89F0-DE8D8395D8A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00103" y="1498600"/>
            <a:ext cx="4664219" cy="4886325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57FB01E-FB04-5449-A203-23951C158EEB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6556143" y="1498600"/>
            <a:ext cx="4735976" cy="48863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6BF017-0A99-487B-9CDD-BBF26E5BBCB5}"/>
              </a:ext>
            </a:extLst>
          </p:cNvPr>
          <p:cNvSpPr txBox="1"/>
          <p:nvPr/>
        </p:nvSpPr>
        <p:spPr>
          <a:xfrm>
            <a:off x="3034724" y="6506606"/>
            <a:ext cx="36368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000" dirty="0"/>
              <a:t>* Vastajate arv on üldistuste tegemiseks vähene</a:t>
            </a:r>
          </a:p>
        </p:txBody>
      </p:sp>
    </p:spTree>
    <p:extLst>
      <p:ext uri="{BB962C8B-B14F-4D97-AF65-F5344CB8AC3E}">
        <p14:creationId xmlns:p14="http://schemas.microsoft.com/office/powerpoint/2010/main" val="1995782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94055-AB44-D441-B9D7-3C9762DA3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t-EE" dirty="0"/>
              <a:t>urvavöö kinnitamine sõidukis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F336F-1EBC-4C43-A3DA-AE7543E74FC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t-EE" dirty="0"/>
              <a:t>Kaasreisijate turvavöö kinnitamist kontrollib sõidukijuhtidest 95% enamasti, lisaks 3% aeg-ajalt. Usinamad </a:t>
            </a:r>
            <a:r>
              <a:rPr lang="et-EE" dirty="0" err="1"/>
              <a:t>kontrollijad</a:t>
            </a:r>
            <a:r>
              <a:rPr lang="et-EE" dirty="0"/>
              <a:t> on 35-49-aastased sõidukijuhid. </a:t>
            </a:r>
          </a:p>
          <a:p>
            <a:r>
              <a:rPr lang="et-EE" dirty="0"/>
              <a:t>Aastaga on kaasreisijate turvavöö kinnitamist enamasti kontrollivate sõidukijuhtide osakaal veidi tõusnud.</a:t>
            </a:r>
          </a:p>
          <a:p>
            <a:endParaRPr lang="et-EE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E00DEB6-2E48-6141-9A41-3EA6E1568F8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>
                <a:solidFill>
                  <a:schemeClr val="accent1"/>
                </a:solidFill>
              </a:rPr>
              <a:t>Kaasreisijate turvavöö kinnitamise kontrollimine sõidukijuhi poolt</a:t>
            </a:r>
            <a:endParaRPr lang="et-EE" dirty="0"/>
          </a:p>
          <a:p>
            <a:endParaRPr lang="et-EE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B3DF4725-E531-BC4F-A5BC-7A7C843CD021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6494463" y="1499406"/>
            <a:ext cx="4859337" cy="488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648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370EAB-B81A-4D47-9EF4-EAB8E0149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Turvavöö kinnitamine sõidukis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A92B9D-4D22-2347-8421-30F9FC7AC6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02488" y="1499191"/>
            <a:ext cx="4860000" cy="5160026"/>
          </a:xfrm>
        </p:spPr>
        <p:txBody>
          <a:bodyPr>
            <a:normAutofit/>
          </a:bodyPr>
          <a:lstStyle/>
          <a:p>
            <a:r>
              <a:rPr lang="et-EE" dirty="0">
                <a:solidFill>
                  <a:schemeClr val="accent1"/>
                </a:solidFill>
              </a:rPr>
              <a:t>Sellest, et bussis on turvavöö kinnitamine selle olemasolul kohustuslik, on teadlik 84% elanikkonnast</a:t>
            </a:r>
            <a:r>
              <a:rPr lang="et-EE" dirty="0"/>
              <a:t>; bussiga liiklejate seas on sellest teadlike osakaal 82%. Teadlikkus on aastatega mõlemas sihtgrupis tavapärasel tasemel.</a:t>
            </a:r>
          </a:p>
          <a:p>
            <a:r>
              <a:rPr lang="et-EE" dirty="0"/>
              <a:t>Vähemteadlikud vastavast kohustusest muukeelsed (77%) ja Ida-Virumaa (76%) elanikud. </a:t>
            </a:r>
          </a:p>
          <a:p>
            <a:r>
              <a:rPr lang="et-EE" dirty="0">
                <a:solidFill>
                  <a:schemeClr val="accent1"/>
                </a:solidFill>
              </a:rPr>
              <a:t>2/3 bussiga liiklejatest on viimase 12 kuu jooksul kuulnud, et et bussijuht on enne sõidu alustamist või sõidu ajal meelde tuletanud  turvavöö kinnitamise vajadust</a:t>
            </a:r>
            <a:r>
              <a:rPr lang="et-EE" dirty="0"/>
              <a:t>; kuulnud ei ole sellist märguannet 21%. 12% bussiga sõitnutest ei ole aga enda teada turvavööga varustatud bussiga sõitnud, 3% ei osanud vastata (Slaid 15). Kuigi bussijuhi märguannet kuulnute osakaal on eelmise aastaga võrreldes pea samal tasemel, siis on selle kuulmine muutunud mõnevõrra sagedasemaks.</a:t>
            </a:r>
          </a:p>
          <a:p>
            <a:r>
              <a:rPr lang="et-EE" dirty="0"/>
              <a:t>Bussijuhi meeldetuletust on keskmisest sagedamini kuulnud suuremate linnade elanikud.</a:t>
            </a:r>
          </a:p>
          <a:p>
            <a:r>
              <a:rPr lang="et-EE" dirty="0">
                <a:solidFill>
                  <a:schemeClr val="accent1"/>
                </a:solidFill>
              </a:rPr>
              <a:t>Bussis enamasti turvavööd mitte kinnitavad sõitjad kinnitaksid tõenäolisemalt turvavöö, kui bussijuht seda meelde tuletaks </a:t>
            </a:r>
            <a:r>
              <a:rPr lang="et-EE" dirty="0"/>
              <a:t>(69%, Slaid 15), kolmandikule mõjuks ka visuaalne või </a:t>
            </a:r>
            <a:r>
              <a:rPr lang="et-EE" dirty="0" err="1"/>
              <a:t>heliline</a:t>
            </a:r>
            <a:r>
              <a:rPr lang="et-EE" dirty="0"/>
              <a:t> meeldetuletus (mõlemad sagedamini kõrgeimasse sissetulekugruppi </a:t>
            </a:r>
            <a:r>
              <a:rPr lang="et-EE" dirty="0" err="1"/>
              <a:t>kuulujatele</a:t>
            </a:r>
            <a:r>
              <a:rPr lang="et-EE" dirty="0"/>
              <a:t>).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BBB4D64-5A77-9443-A4A8-B5F18E7D686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Turvavöö kinnitamine bussis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0D4E4FC-C6FB-F449-85F2-FDB524FE7D7A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6512616" y="1498600"/>
            <a:ext cx="4823030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509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44C2B-FE24-4C46-B7C8-7917CCE64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Turvavöö kinnitamine sõidukis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16C41A5-A381-C349-AC02-333776B53FC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>
            <a:normAutofit/>
          </a:bodyPr>
          <a:lstStyle/>
          <a:p>
            <a:r>
              <a:rPr lang="et-EE" dirty="0"/>
              <a:t>Turvavöö kinnitamine bussis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55338FC-B6A8-104E-8ED7-03F7B488310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39555" y="1498600"/>
            <a:ext cx="4785315" cy="4886325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395106C-353A-C34F-AB75-E5651677C21B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6537787" y="1498600"/>
            <a:ext cx="4772689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49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A9FA8-8671-4549-8C83-CB13F9821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0958" y="3361354"/>
            <a:ext cx="9051380" cy="861238"/>
          </a:xfrm>
        </p:spPr>
        <p:txBody>
          <a:bodyPr>
            <a:normAutofit fontScale="90000"/>
          </a:bodyPr>
          <a:lstStyle/>
          <a:p>
            <a:r>
              <a:rPr lang="et-EE" dirty="0" err="1"/>
              <a:t>Peatoe</a:t>
            </a:r>
            <a:r>
              <a:rPr lang="et-EE" dirty="0"/>
              <a:t> reguleerimine sõidukis</a:t>
            </a:r>
          </a:p>
        </p:txBody>
      </p:sp>
    </p:spTree>
    <p:extLst>
      <p:ext uri="{BB962C8B-B14F-4D97-AF65-F5344CB8AC3E}">
        <p14:creationId xmlns:p14="http://schemas.microsoft.com/office/powerpoint/2010/main" val="2631659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370EAB-B81A-4D47-9EF4-EAB8E0149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Peatoe</a:t>
            </a:r>
            <a:r>
              <a:rPr lang="et-EE" dirty="0"/>
              <a:t> reguleerimine sõidukis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A92B9D-4D22-2347-8421-30F9FC7AC62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t-EE" dirty="0"/>
              <a:t>Seda, et autos peab </a:t>
            </a:r>
            <a:r>
              <a:rPr lang="et-EE" dirty="0">
                <a:solidFill>
                  <a:srgbClr val="A01E28"/>
                </a:solidFill>
              </a:rPr>
              <a:t>istme peatugi olema reguleeritud pealaega tasa või üle selle, </a:t>
            </a:r>
            <a:r>
              <a:rPr lang="et-EE" dirty="0"/>
              <a:t>teadis 31% elanikkonnast; sagedamini mehed, 15-34-aastased, eestikeelsed, Põhja-Eesti ja maapiirkondade elanikud, kuid ka autojuhid (38%); harvemini olid teadlikud seevastu naised, üle 50-aastased, mitte-eestikeelsed ja Ida-Virumaa ning suuremate linnade elanikud. Teadlikkus on samal tasemel, mis eelmisel aastal, küll kõrgem kui varasemalt.</a:t>
            </a:r>
          </a:p>
          <a:p>
            <a:r>
              <a:rPr lang="et-EE" dirty="0" err="1"/>
              <a:t>Üldlevinud</a:t>
            </a:r>
            <a:r>
              <a:rPr lang="et-EE" dirty="0"/>
              <a:t> on arvamus, et peatugi peab olema reguleeritud autos </a:t>
            </a:r>
            <a:r>
              <a:rPr lang="et-EE" dirty="0">
                <a:solidFill>
                  <a:schemeClr val="accent1"/>
                </a:solidFill>
              </a:rPr>
              <a:t>kukla kõrgusele </a:t>
            </a:r>
            <a:r>
              <a:rPr lang="et-EE" dirty="0"/>
              <a:t>(46%); sagedamini andsid selle vastuse mehed, 35-49-aastased ja autojuhid (50%).</a:t>
            </a:r>
          </a:p>
          <a:p>
            <a:r>
              <a:rPr lang="et-EE" dirty="0"/>
              <a:t>Üldse ei osanud vastata 16% elanikkonnast; sagedamini naised ja üle 64-aastased.</a:t>
            </a:r>
          </a:p>
          <a:p>
            <a:endParaRPr lang="et-EE" dirty="0"/>
          </a:p>
          <a:p>
            <a:endParaRPr lang="et-EE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B0BA5FF-A22D-964F-9621-046C6698490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>
                <a:solidFill>
                  <a:srgbClr val="A01E28"/>
                </a:solidFill>
              </a:rPr>
              <a:t>Teadlikkus sõiduki </a:t>
            </a:r>
            <a:r>
              <a:rPr lang="et-EE" dirty="0" err="1">
                <a:solidFill>
                  <a:srgbClr val="A01E28"/>
                </a:solidFill>
              </a:rPr>
              <a:t>peatoe</a:t>
            </a:r>
            <a:r>
              <a:rPr lang="et-EE" dirty="0">
                <a:solidFill>
                  <a:srgbClr val="A01E28"/>
                </a:solidFill>
              </a:rPr>
              <a:t> õigest asendist</a:t>
            </a:r>
            <a:endParaRPr lang="et-EE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5913692-6297-E641-AF17-E9A9FC72D1AC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6536216" y="1498600"/>
            <a:ext cx="4775830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004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C9025-5969-6647-97EB-0916CE9F3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Peatoe</a:t>
            </a:r>
            <a:r>
              <a:rPr lang="et-EE" dirty="0"/>
              <a:t> reguleerimine sõidukis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DF459BD-8A47-6C49-AD1A-F48B5BE2822A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1302488" y="940987"/>
            <a:ext cx="10051312" cy="425303"/>
          </a:xfrm>
        </p:spPr>
        <p:txBody>
          <a:bodyPr>
            <a:normAutofit/>
          </a:bodyPr>
          <a:lstStyle/>
          <a:p>
            <a:r>
              <a:rPr lang="et-EE" dirty="0"/>
              <a:t>Kaasreisijate </a:t>
            </a:r>
            <a:r>
              <a:rPr lang="et-EE" dirty="0" err="1"/>
              <a:t>peatoe</a:t>
            </a:r>
            <a:r>
              <a:rPr lang="et-EE" dirty="0"/>
              <a:t> reguleerimise kontrollimine sõidukijuhi poolt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AE644F-AAAF-2049-8FBE-C658722EAFB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t-EE" dirty="0"/>
              <a:t>Seda, kas kaasreisijatel on peatugi reguleeritud õigele kõrgusele, kontrollib enamasti 17% autojuhtidest, aeg-ajalt kontrollib kaasreisijate </a:t>
            </a:r>
            <a:r>
              <a:rPr lang="et-EE" dirty="0" err="1"/>
              <a:t>peatoe</a:t>
            </a:r>
            <a:r>
              <a:rPr lang="et-EE" dirty="0"/>
              <a:t> reguleerimist veel neljandik sõidukijuhtidest.</a:t>
            </a:r>
          </a:p>
          <a:p>
            <a:r>
              <a:rPr lang="et-EE" dirty="0"/>
              <a:t>Sõidukijuhtide osakaal, kes kontrollivad kaasreisijate </a:t>
            </a:r>
            <a:r>
              <a:rPr lang="et-EE" dirty="0" err="1"/>
              <a:t>peatoe</a:t>
            </a:r>
            <a:r>
              <a:rPr lang="et-EE" dirty="0"/>
              <a:t> kõrgust on veidi tõusnud.</a:t>
            </a:r>
          </a:p>
          <a:p>
            <a:endParaRPr lang="et-EE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260C7C4-9551-3241-9D76-2FE61E1B08DC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6603741" y="1498600"/>
            <a:ext cx="4640781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6127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A92B9D-4D22-2347-8421-30F9FC7AC62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t-EE" dirty="0" err="1"/>
              <a:t>Peatoe</a:t>
            </a:r>
            <a:r>
              <a:rPr lang="et-EE" dirty="0"/>
              <a:t> reguleerib valdavalt (enamasti ja aeg-ajalt kokku) enda järgi sõidukis parajaks 71% autojuhtidest, samas kui kõrval- ja tagaistmel sõitjatest reguleerivad seda vaid vastavalt 41% ja 32%. Eelnevate aastatega võrreldes on peatuge reguleerivate sõitjate osakaalud olnud üsna sarnased (Slaid 20).</a:t>
            </a:r>
          </a:p>
          <a:p>
            <a:r>
              <a:rPr lang="et-EE" dirty="0" err="1"/>
              <a:t>Peatoe</a:t>
            </a:r>
            <a:r>
              <a:rPr lang="et-EE" dirty="0"/>
              <a:t> reguleerivad sõidukis olenemata istekohast enda järgi parajaks sagedamini15-24 kuid ka 35-64-aastased ja maapiirkondade elanikud; harvemini seevastu tervikuna naised, 25-34-aastased; tagaistmel reguleerivad peatuge keskmisest harvemini Kesk-Eesti ja eakamad elanikud (Slaid 21).</a:t>
            </a:r>
          </a:p>
          <a:p>
            <a:pPr marL="0" indent="0">
              <a:buNone/>
            </a:pPr>
            <a:endParaRPr lang="et-EE" dirty="0"/>
          </a:p>
          <a:p>
            <a:r>
              <a:rPr lang="et-EE" dirty="0"/>
              <a:t>Halvem on olukord aga </a:t>
            </a:r>
            <a:r>
              <a:rPr lang="et-EE" dirty="0">
                <a:solidFill>
                  <a:srgbClr val="A01E28"/>
                </a:solidFill>
              </a:rPr>
              <a:t>võõras autos või mitte-tavapärasel istmel istudes</a:t>
            </a:r>
            <a:r>
              <a:rPr lang="et-EE" dirty="0"/>
              <a:t>, siis reguleerib (enamasti ja aeg-ajalt kokku) </a:t>
            </a:r>
            <a:r>
              <a:rPr lang="et-EE" dirty="0" err="1"/>
              <a:t>peatoe</a:t>
            </a:r>
            <a:r>
              <a:rPr lang="et-EE" dirty="0"/>
              <a:t> enda järgi parajaks 34% elanikkonnast; erinevates sihtgruppides on vastavad näitajad järgmised: autojuhtidest teeb seda 42%, kõrvalistmel istujatest 33% ja tagaistmel istujatest 31% (Slaid 20).</a:t>
            </a:r>
          </a:p>
          <a:p>
            <a:r>
              <a:rPr lang="et-EE" dirty="0"/>
              <a:t>Eelnevate aastatega võrreldes on võõral istmel </a:t>
            </a:r>
            <a:r>
              <a:rPr lang="et-EE" dirty="0" err="1"/>
              <a:t>peatoe</a:t>
            </a:r>
            <a:r>
              <a:rPr lang="et-EE" dirty="0"/>
              <a:t> reguleerimine tervikuna üsna tavapärasel tasemel, veidi on suurenenud nende osakaal, kes teevad seda enamasti.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370EAB-B81A-4D47-9EF4-EAB8E0149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Peatoe</a:t>
            </a:r>
            <a:r>
              <a:rPr lang="et-EE" dirty="0"/>
              <a:t> reguleerimine sõidukis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0F8A558-975F-7649-A9A5-37DD033A0A2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(Slaidid 20-21)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839545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77F9297-9C1E-D447-9ED8-8F356737B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Teemad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76C277-7B24-FE41-A051-79E4693A73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02488" y="1499191"/>
            <a:ext cx="4860000" cy="48859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sz="1300" dirty="0">
                <a:solidFill>
                  <a:srgbClr val="B2182B"/>
                </a:solidFill>
              </a:rPr>
              <a:t>SIHTGRUPID</a:t>
            </a:r>
            <a:r>
              <a:rPr lang="et-EE" sz="1300" dirty="0"/>
              <a:t> (küsimused T1, T2)</a:t>
            </a:r>
          </a:p>
          <a:p>
            <a:pPr marL="0" indent="0">
              <a:buNone/>
            </a:pPr>
            <a:r>
              <a:rPr lang="et-EE" sz="1300" dirty="0">
                <a:solidFill>
                  <a:srgbClr val="B2182B"/>
                </a:solidFill>
              </a:rPr>
              <a:t>TURVAVÖÖ KINNITAMINE SÕIDUKIS</a:t>
            </a:r>
          </a:p>
          <a:p>
            <a:r>
              <a:rPr lang="et-EE" sz="1300" dirty="0"/>
              <a:t>Turvavöö kinnitamine (küsimused 1, 8, 10, 13, 17)</a:t>
            </a:r>
          </a:p>
          <a:p>
            <a:r>
              <a:rPr lang="et-EE" sz="1300" dirty="0"/>
              <a:t>Turvavöö mitte-kinnitamise põhjused (küsimused 12, 15)</a:t>
            </a:r>
          </a:p>
          <a:p>
            <a:r>
              <a:rPr lang="et-EE" sz="1300" dirty="0"/>
              <a:t>Kaasreisijate turvavöö kinnitamise kontrollimine sõidukijuhi poolt (küsimus 2)</a:t>
            </a:r>
          </a:p>
          <a:p>
            <a:r>
              <a:rPr lang="et-EE" sz="1300" dirty="0"/>
              <a:t>Turvavöö kinnitamine bussis</a:t>
            </a:r>
          </a:p>
          <a:p>
            <a:pPr lvl="1"/>
            <a:r>
              <a:rPr lang="et-EE" sz="1300" dirty="0"/>
              <a:t>Teadlikkus bussis turvavöö kinnitamise kohustuslikkusest (küsimus 28)</a:t>
            </a:r>
          </a:p>
          <a:p>
            <a:pPr lvl="1"/>
            <a:r>
              <a:rPr lang="et-EE" sz="1300" dirty="0"/>
              <a:t>Bussijuhi turvavöö kinnitamise meelde tuletamine (küsimus 14)</a:t>
            </a:r>
          </a:p>
          <a:p>
            <a:pPr lvl="1"/>
            <a:r>
              <a:rPr lang="et-EE" sz="1300" dirty="0"/>
              <a:t>Turvavöö kinnitamine (küsimus 16)</a:t>
            </a:r>
          </a:p>
          <a:p>
            <a:pPr marL="0" indent="0">
              <a:buNone/>
            </a:pPr>
            <a:r>
              <a:rPr lang="et-EE" sz="1300" dirty="0">
                <a:solidFill>
                  <a:srgbClr val="B2182B"/>
                </a:solidFill>
              </a:rPr>
              <a:t>PEATOE REGULEERIMINE SÕIDUKIS</a:t>
            </a:r>
          </a:p>
          <a:p>
            <a:r>
              <a:rPr lang="et-EE" sz="1300" dirty="0"/>
              <a:t>Teadlikkus sõiduki </a:t>
            </a:r>
            <a:r>
              <a:rPr lang="et-EE" sz="1300" dirty="0" err="1"/>
              <a:t>peatoe</a:t>
            </a:r>
            <a:r>
              <a:rPr lang="et-EE" sz="1300" dirty="0"/>
              <a:t> õigest asendist (küsimus 26) </a:t>
            </a:r>
          </a:p>
          <a:p>
            <a:r>
              <a:rPr lang="et-EE" sz="1300" dirty="0"/>
              <a:t>Kaasreisijate </a:t>
            </a:r>
            <a:r>
              <a:rPr lang="et-EE" sz="1300" dirty="0" err="1"/>
              <a:t>peatoe</a:t>
            </a:r>
            <a:r>
              <a:rPr lang="et-EE" sz="1300" dirty="0"/>
              <a:t> reguleerimise kontrollimine sõidukijuhi poolt (küsimus 4)</a:t>
            </a:r>
          </a:p>
          <a:p>
            <a:r>
              <a:rPr lang="et-EE" sz="1300" dirty="0" err="1"/>
              <a:t>Peatoe</a:t>
            </a:r>
            <a:r>
              <a:rPr lang="et-EE" sz="1300" dirty="0"/>
              <a:t> reguleerimine (küsimused 3, 9, 11 ja 27)</a:t>
            </a:r>
          </a:p>
          <a:p>
            <a:pPr marL="0" indent="0">
              <a:buNone/>
            </a:pPr>
            <a:endParaRPr lang="et-EE" sz="1500" dirty="0"/>
          </a:p>
          <a:p>
            <a:pPr marL="0" indent="0">
              <a:buNone/>
            </a:pPr>
            <a:endParaRPr lang="et-EE" sz="1500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DC3444-29F7-C847-874F-1AF9998A559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493800" y="1514897"/>
            <a:ext cx="4860000" cy="48859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dirty="0">
                <a:solidFill>
                  <a:srgbClr val="B2182B"/>
                </a:solidFill>
              </a:rPr>
              <a:t>ALLA 15-AASTASTE LASTE SÕIDUTAMINE</a:t>
            </a:r>
          </a:p>
          <a:p>
            <a:r>
              <a:rPr lang="et-EE" dirty="0"/>
              <a:t>Teadlikkus laste sõidutamisest süles sõiduki tagaistmel (küsimus 29)</a:t>
            </a:r>
          </a:p>
          <a:p>
            <a:r>
              <a:rPr lang="et-EE" dirty="0"/>
              <a:t>Laste sõidutamise istekoht sõidukis ja turvapadja välja lülitamine (küsimused 18, 19 ja 20) </a:t>
            </a:r>
          </a:p>
          <a:p>
            <a:pPr marL="0" indent="0">
              <a:buNone/>
            </a:pPr>
            <a:r>
              <a:rPr lang="et-EE" dirty="0">
                <a:solidFill>
                  <a:srgbClr val="B2182B"/>
                </a:solidFill>
              </a:rPr>
              <a:t>SÕIDUKI REHVIDE VANUS JA TÜÜP </a:t>
            </a:r>
            <a:r>
              <a:rPr lang="et-EE" dirty="0"/>
              <a:t>(küsimused 5 ja 6)</a:t>
            </a:r>
          </a:p>
          <a:p>
            <a:pPr marL="0" indent="0">
              <a:buNone/>
            </a:pPr>
            <a:r>
              <a:rPr lang="et-EE" dirty="0">
                <a:solidFill>
                  <a:srgbClr val="B2182B"/>
                </a:solidFill>
              </a:rPr>
              <a:t>LIIKLUSOHTLIKKU OLUKORDA SATTUMINE </a:t>
            </a:r>
          </a:p>
          <a:p>
            <a:r>
              <a:rPr lang="et-EE" dirty="0"/>
              <a:t>Pimedal ajal valgustamata asulavälisel teel helkurita jalakäija ootamatu sattumine sõiduki vaatevälja (küsimus 7)</a:t>
            </a:r>
          </a:p>
          <a:p>
            <a:pPr marL="0" indent="0">
              <a:buNone/>
            </a:pPr>
            <a:r>
              <a:rPr lang="et-EE" dirty="0">
                <a:solidFill>
                  <a:srgbClr val="B2182B"/>
                </a:solidFill>
              </a:rPr>
              <a:t>MOOTORRATTAGA LIIKLEMINE</a:t>
            </a:r>
          </a:p>
          <a:p>
            <a:r>
              <a:rPr lang="et-EE" dirty="0"/>
              <a:t>Mootorratturite turvavarustuse kasutamine  (küsimus 21)</a:t>
            </a:r>
          </a:p>
          <a:p>
            <a:r>
              <a:rPr lang="et-EE" dirty="0"/>
              <a:t>Mootorrattaga liiklusohtlikku olukorda sattumise põhjused (küsimus 22)</a:t>
            </a:r>
          </a:p>
          <a:p>
            <a:pPr marL="0" indent="0">
              <a:buNone/>
            </a:pPr>
            <a:r>
              <a:rPr lang="et-EE" dirty="0">
                <a:solidFill>
                  <a:schemeClr val="accent1"/>
                </a:solidFill>
              </a:rPr>
              <a:t>KAMPAANIA MÄRKAMINE </a:t>
            </a:r>
            <a:r>
              <a:rPr lang="et-EE" dirty="0"/>
              <a:t>(küsimused 30-34)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0316313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C9025-5969-6647-97EB-0916CE9F3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Peatoe</a:t>
            </a:r>
            <a:r>
              <a:rPr lang="et-EE" dirty="0"/>
              <a:t> reguleerimine sõidukis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DF459BD-8A47-6C49-AD1A-F48B5BE2822A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1302488" y="940987"/>
            <a:ext cx="10051312" cy="525206"/>
          </a:xfrm>
        </p:spPr>
        <p:txBody>
          <a:bodyPr>
            <a:normAutofit/>
          </a:bodyPr>
          <a:lstStyle/>
          <a:p>
            <a:r>
              <a:rPr lang="et-EE" dirty="0"/>
              <a:t>erinevates sihtgruppides</a:t>
            </a:r>
          </a:p>
        </p:txBody>
      </p:sp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0C989129-941E-0942-A0B9-E5ED04570057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6597896" y="1498600"/>
            <a:ext cx="4652470" cy="4886325"/>
          </a:xfrm>
          <a:prstGeom prst="rect">
            <a:avLst/>
          </a:prstGeom>
        </p:spPr>
      </p:pic>
      <p:pic>
        <p:nvPicPr>
          <p:cNvPr id="23" name="Content Placeholder 22">
            <a:extLst>
              <a:ext uri="{FF2B5EF4-FFF2-40B4-BE49-F238E27FC236}">
                <a16:creationId xmlns:a16="http://schemas.microsoft.com/office/drawing/2014/main" id="{F5323B4F-40D5-5345-BA4F-832B9B9FE40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381361" y="1498600"/>
            <a:ext cx="4701703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6121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Content Placeholder 32">
            <a:extLst>
              <a:ext uri="{FF2B5EF4-FFF2-40B4-BE49-F238E27FC236}">
                <a16:creationId xmlns:a16="http://schemas.microsoft.com/office/drawing/2014/main" id="{BCA06833-7091-A643-A604-EE66A406FD6F}"/>
              </a:ext>
            </a:extLst>
          </p:cNvPr>
          <p:cNvPicPr>
            <a:picLocks noGrp="1" noChangeAspect="1"/>
          </p:cNvPicPr>
          <p:nvPr>
            <p:ph sz="half" idx="16"/>
          </p:nvPr>
        </p:nvPicPr>
        <p:blipFill>
          <a:blip r:embed="rId2"/>
          <a:stretch>
            <a:fillRect/>
          </a:stretch>
        </p:blipFill>
        <p:spPr>
          <a:xfrm>
            <a:off x="8166557" y="1498600"/>
            <a:ext cx="3134398" cy="4886325"/>
          </a:xfrm>
          <a:prstGeom prst="rect">
            <a:avLst/>
          </a:prstGeom>
        </p:spPr>
      </p:pic>
      <p:pic>
        <p:nvPicPr>
          <p:cNvPr id="32" name="Content Placeholder 31">
            <a:extLst>
              <a:ext uri="{FF2B5EF4-FFF2-40B4-BE49-F238E27FC236}">
                <a16:creationId xmlns:a16="http://schemas.microsoft.com/office/drawing/2014/main" id="{590F3A94-2877-BF42-9279-760199745ED7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3"/>
          <a:stretch>
            <a:fillRect/>
          </a:stretch>
        </p:blipFill>
        <p:spPr>
          <a:xfrm>
            <a:off x="4761370" y="1498600"/>
            <a:ext cx="3134398" cy="4886325"/>
          </a:xfrm>
          <a:prstGeom prst="rect">
            <a:avLst/>
          </a:prstGeom>
        </p:spPr>
      </p:pic>
      <p:pic>
        <p:nvPicPr>
          <p:cNvPr id="30" name="Content Placeholder 29">
            <a:extLst>
              <a:ext uri="{FF2B5EF4-FFF2-40B4-BE49-F238E27FC236}">
                <a16:creationId xmlns:a16="http://schemas.microsoft.com/office/drawing/2014/main" id="{1503817E-1EDD-C240-AD02-5CA705314F8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344789" y="1498600"/>
            <a:ext cx="3154009" cy="48863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2C328B-E90F-C144-B4C9-7381CAAA8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Peatoe</a:t>
            </a:r>
            <a:r>
              <a:rPr lang="et-EE" dirty="0"/>
              <a:t> reguleerimine sõidukis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493455-3986-A247-87A9-AA5846FBB23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Sotsiaal-demograafiline taust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827BD45-04F8-5741-B10E-4F654F18C850}"/>
              </a:ext>
            </a:extLst>
          </p:cNvPr>
          <p:cNvCxnSpPr/>
          <p:nvPr/>
        </p:nvCxnSpPr>
        <p:spPr>
          <a:xfrm>
            <a:off x="3418922" y="2023656"/>
            <a:ext cx="0" cy="439170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16A4E4A-0602-B141-9C6C-2997935A00FF}"/>
              </a:ext>
            </a:extLst>
          </p:cNvPr>
          <p:cNvCxnSpPr/>
          <p:nvPr/>
        </p:nvCxnSpPr>
        <p:spPr>
          <a:xfrm>
            <a:off x="9473528" y="1968361"/>
            <a:ext cx="0" cy="439170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118B670-1957-2F46-9A62-D90C8DD04F19}"/>
              </a:ext>
            </a:extLst>
          </p:cNvPr>
          <p:cNvCxnSpPr/>
          <p:nvPr/>
        </p:nvCxnSpPr>
        <p:spPr>
          <a:xfrm>
            <a:off x="6198293" y="1953371"/>
            <a:ext cx="0" cy="439170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323CE064-111C-C64A-89EA-6FEFD6C6B4B2}"/>
              </a:ext>
            </a:extLst>
          </p:cNvPr>
          <p:cNvSpPr/>
          <p:nvPr/>
        </p:nvSpPr>
        <p:spPr>
          <a:xfrm>
            <a:off x="6051148" y="3052974"/>
            <a:ext cx="294290" cy="268014"/>
          </a:xfrm>
          <a:prstGeom prst="ellipse">
            <a:avLst/>
          </a:prstGeom>
          <a:noFill/>
          <a:ln>
            <a:solidFill>
              <a:srgbClr val="A01E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solidFill>
                <a:schemeClr val="accent6"/>
              </a:solidFill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47B19C8-C158-AD42-86F4-115F71365573}"/>
              </a:ext>
            </a:extLst>
          </p:cNvPr>
          <p:cNvSpPr/>
          <p:nvPr/>
        </p:nvSpPr>
        <p:spPr>
          <a:xfrm>
            <a:off x="6125109" y="2499672"/>
            <a:ext cx="294290" cy="268014"/>
          </a:xfrm>
          <a:prstGeom prst="ellipse">
            <a:avLst/>
          </a:prstGeom>
          <a:noFill/>
          <a:ln>
            <a:solidFill>
              <a:srgbClr val="A01E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solidFill>
                <a:schemeClr val="accent6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1E3905C-E8E0-A641-96C7-503A297EA162}"/>
              </a:ext>
            </a:extLst>
          </p:cNvPr>
          <p:cNvSpPr/>
          <p:nvPr/>
        </p:nvSpPr>
        <p:spPr>
          <a:xfrm>
            <a:off x="9312420" y="3018249"/>
            <a:ext cx="294290" cy="268014"/>
          </a:xfrm>
          <a:prstGeom prst="ellipse">
            <a:avLst/>
          </a:prstGeom>
          <a:noFill/>
          <a:ln>
            <a:solidFill>
              <a:srgbClr val="A01E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solidFill>
                <a:schemeClr val="accent6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DE0FFA2C-480D-0F41-B725-3CA99990B74C}"/>
              </a:ext>
            </a:extLst>
          </p:cNvPr>
          <p:cNvSpPr/>
          <p:nvPr/>
        </p:nvSpPr>
        <p:spPr>
          <a:xfrm>
            <a:off x="9365959" y="2476522"/>
            <a:ext cx="294290" cy="268014"/>
          </a:xfrm>
          <a:prstGeom prst="ellipse">
            <a:avLst/>
          </a:prstGeom>
          <a:noFill/>
          <a:ln>
            <a:solidFill>
              <a:srgbClr val="A01E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solidFill>
                <a:schemeClr val="accent6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4DC0344-20DE-F44D-ACBD-CCCB5F0E417E}"/>
              </a:ext>
            </a:extLst>
          </p:cNvPr>
          <p:cNvSpPr/>
          <p:nvPr/>
        </p:nvSpPr>
        <p:spPr>
          <a:xfrm>
            <a:off x="9565056" y="2300678"/>
            <a:ext cx="294290" cy="268014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solidFill>
                <a:schemeClr val="accent6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7FF0EE7-0389-324C-B719-A65B735D53EB}"/>
              </a:ext>
            </a:extLst>
          </p:cNvPr>
          <p:cNvSpPr/>
          <p:nvPr/>
        </p:nvSpPr>
        <p:spPr>
          <a:xfrm>
            <a:off x="9320442" y="3539615"/>
            <a:ext cx="294290" cy="268014"/>
          </a:xfrm>
          <a:prstGeom prst="ellipse">
            <a:avLst/>
          </a:prstGeom>
          <a:noFill/>
          <a:ln>
            <a:solidFill>
              <a:srgbClr val="A01E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7980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A9FA8-8671-4549-8C83-CB13F9821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0958" y="3392885"/>
            <a:ext cx="9051380" cy="861238"/>
          </a:xfrm>
        </p:spPr>
        <p:txBody>
          <a:bodyPr>
            <a:normAutofit fontScale="90000"/>
          </a:bodyPr>
          <a:lstStyle/>
          <a:p>
            <a:r>
              <a:rPr lang="et-EE" dirty="0"/>
              <a:t>Alla 15-aastaste laste sõidutamine</a:t>
            </a:r>
          </a:p>
        </p:txBody>
      </p:sp>
    </p:spTree>
    <p:extLst>
      <p:ext uri="{BB962C8B-B14F-4D97-AF65-F5344CB8AC3E}">
        <p14:creationId xmlns:p14="http://schemas.microsoft.com/office/powerpoint/2010/main" val="32229953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370EAB-B81A-4D47-9EF4-EAB8E0149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Alla 15-aastaste laste sõidutamine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A92B9D-4D22-2347-8421-30F9FC7AC6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02488" y="1499192"/>
            <a:ext cx="4860000" cy="5141306"/>
          </a:xfrm>
        </p:spPr>
        <p:txBody>
          <a:bodyPr>
            <a:normAutofit lnSpcReduction="10000"/>
          </a:bodyPr>
          <a:lstStyle/>
          <a:p>
            <a:r>
              <a:rPr lang="et-EE" sz="1500" dirty="0">
                <a:solidFill>
                  <a:schemeClr val="accent1"/>
                </a:solidFill>
              </a:rPr>
              <a:t>Seda, et lapsi ei tohi sõiduki tagaistmel süles sõidutada on teadlik 81% elanikkonnast</a:t>
            </a:r>
            <a:r>
              <a:rPr lang="et-EE" sz="1500" dirty="0"/>
              <a:t>. Teadjaid on veidi enam kui eelmistel aastatel.</a:t>
            </a:r>
          </a:p>
          <a:p>
            <a:r>
              <a:rPr lang="et-EE" sz="1500" dirty="0"/>
              <a:t>Teadlikkus on veidi kõrgem naiste (84%), Lääne, Kesk- ja Lõuna-Eesti (87-90%) elanike seas; madalam seevastu meeste (77%) ja tallinlaste (75%) seas.</a:t>
            </a:r>
          </a:p>
          <a:p>
            <a:r>
              <a:rPr lang="et-EE" sz="1500" dirty="0"/>
              <a:t>Sõidukijuhtide seas on teadlikke 81% ja alla 15-aastaset laste vanemate seas 79%. Mõlemas grupis on viimasel kahel aastal teadlikkus varasemaga võrreldes veidi langenud.</a:t>
            </a:r>
          </a:p>
          <a:p>
            <a:r>
              <a:rPr lang="et-EE" sz="1500" dirty="0"/>
              <a:t>Alla 15-aastaste lastega vanematest valdav osa ehk üle </a:t>
            </a:r>
            <a:r>
              <a:rPr lang="et-EE" sz="1500" dirty="0">
                <a:solidFill>
                  <a:schemeClr val="accent1"/>
                </a:solidFill>
              </a:rPr>
              <a:t>¾ sõidutab lapsi autos tavaliselt tagaistme äärmisel istekohal </a:t>
            </a:r>
            <a:r>
              <a:rPr lang="et-EE" sz="1500" dirty="0"/>
              <a:t>olenemata nende vanusest (Slaid 24). See on olnud nii ka varasemalt.</a:t>
            </a:r>
          </a:p>
          <a:p>
            <a:r>
              <a:rPr lang="et-EE" sz="1500" dirty="0"/>
              <a:t>Üldjuhul sõidutatakse pere alla 4-aastast last </a:t>
            </a:r>
            <a:r>
              <a:rPr lang="et-EE" sz="1500" dirty="0">
                <a:solidFill>
                  <a:schemeClr val="accent1"/>
                </a:solidFill>
              </a:rPr>
              <a:t>näoga sõidusuunas </a:t>
            </a:r>
            <a:r>
              <a:rPr lang="et-EE" sz="1500" dirty="0"/>
              <a:t>(77%), 21% sõidutab aga seljaga sõidusuunas (Slaid 24).</a:t>
            </a:r>
          </a:p>
          <a:p>
            <a:r>
              <a:rPr lang="et-EE" sz="1500" dirty="0"/>
              <a:t>Alla 4-aastaste laste vanemaid, kes sõidutavad lapsi juhi kõrvalistmel seljaga sõidusuunas, sattus valimisse 3 ja 2 neist </a:t>
            </a:r>
            <a:r>
              <a:rPr lang="et-EE" sz="1500" dirty="0">
                <a:solidFill>
                  <a:schemeClr val="accent1"/>
                </a:solidFill>
              </a:rPr>
              <a:t>lülitavad selle koha turvapadja välja</a:t>
            </a:r>
            <a:r>
              <a:rPr lang="et-EE" sz="1500" dirty="0"/>
              <a:t>. Vastajate vähesus ei võimalda antud sihtrühma kohta üldistusi teha.</a:t>
            </a:r>
          </a:p>
          <a:p>
            <a:endParaRPr lang="et-EE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21BBBB5-1C87-EB46-BF6A-D392E23F56B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>
                <a:solidFill>
                  <a:schemeClr val="accent1"/>
                </a:solidFill>
              </a:rPr>
              <a:t>Teadlikkus laste sõidutamisest süles sõiduki tagaistmel (Slaidid 23-24)</a:t>
            </a:r>
            <a:endParaRPr lang="et-EE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4DE083F-FFA9-6D42-8FC0-11178C561E25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6494463" y="1606024"/>
            <a:ext cx="4859337" cy="467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9653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69E98-B993-E544-9C8A-C4E5F9EC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Alla 15-aastaste laste sõidutamine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60555FE-465D-0E4A-AEBE-B31E22CE2D7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12862" y="1566862"/>
            <a:ext cx="4838700" cy="474980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B84486F-902F-D348-8B12-9F3A31776241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6555581" y="1573212"/>
            <a:ext cx="4737100" cy="4737100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5F111A70-C2DF-374E-A430-5D63AB02BBF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>
            <a:normAutofit/>
          </a:bodyPr>
          <a:lstStyle/>
          <a:p>
            <a:r>
              <a:rPr lang="et-EE" dirty="0"/>
              <a:t>Laste sõidutamise istekoht sõidukis ja sõidusuund</a:t>
            </a:r>
          </a:p>
        </p:txBody>
      </p:sp>
    </p:spTree>
    <p:extLst>
      <p:ext uri="{BB962C8B-B14F-4D97-AF65-F5344CB8AC3E}">
        <p14:creationId xmlns:p14="http://schemas.microsoft.com/office/powerpoint/2010/main" val="30887510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A9FA8-8671-4549-8C83-CB13F9821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2489" y="3284336"/>
            <a:ext cx="9051380" cy="861238"/>
          </a:xfrm>
        </p:spPr>
        <p:txBody>
          <a:bodyPr>
            <a:normAutofit fontScale="90000"/>
          </a:bodyPr>
          <a:lstStyle/>
          <a:p>
            <a:r>
              <a:rPr lang="et-EE" dirty="0"/>
              <a:t>Sõiduki rehvide </a:t>
            </a:r>
            <a:br>
              <a:rPr lang="et-EE" dirty="0"/>
            </a:br>
            <a:r>
              <a:rPr lang="et-EE" dirty="0"/>
              <a:t>vanus ja tüüp</a:t>
            </a:r>
          </a:p>
        </p:txBody>
      </p:sp>
    </p:spTree>
    <p:extLst>
      <p:ext uri="{BB962C8B-B14F-4D97-AF65-F5344CB8AC3E}">
        <p14:creationId xmlns:p14="http://schemas.microsoft.com/office/powerpoint/2010/main" val="9093566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52110-AE42-A145-9AA9-7B700D850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Sõiduki rehvide vanus ja tüüp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A900686-845C-274F-AD94-CD2FA65183C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>
                <a:solidFill>
                  <a:schemeClr val="accent1"/>
                </a:solidFill>
              </a:rPr>
              <a:t>REHVIDE VANUS</a:t>
            </a:r>
          </a:p>
          <a:p>
            <a:r>
              <a:rPr lang="et-EE" dirty="0"/>
              <a:t>Sõidukijuhid valdavalt jälgivad, et nende sõiduki rehvide vanus </a:t>
            </a:r>
            <a:r>
              <a:rPr lang="et-EE" dirty="0">
                <a:solidFill>
                  <a:schemeClr val="accent1"/>
                </a:solidFill>
              </a:rPr>
              <a:t>ei ületaks 5 aastat </a:t>
            </a:r>
            <a:r>
              <a:rPr lang="et-EE" dirty="0"/>
              <a:t>(65%, sagedamini 35-49-aastased), lisaks 12% sõidukijuhtidest jälgib, et rehvide vanus ei ületaks 10 aastat (sagedamini üle 64-aastased). Kümnendik vastajaist jälgib rehvimustri kulumist (muu).</a:t>
            </a:r>
          </a:p>
          <a:p>
            <a:r>
              <a:rPr lang="et-EE" dirty="0"/>
              <a:t>Sõiduki rehvi vanusele </a:t>
            </a:r>
            <a:r>
              <a:rPr lang="et-EE" dirty="0">
                <a:solidFill>
                  <a:schemeClr val="accent1"/>
                </a:solidFill>
              </a:rPr>
              <a:t>ei pööra tähelepanu </a:t>
            </a:r>
            <a:r>
              <a:rPr lang="et-EE" dirty="0"/>
              <a:t>ligikaudu kümnendik.</a:t>
            </a:r>
          </a:p>
          <a:p>
            <a:r>
              <a:rPr lang="et-EE" dirty="0"/>
              <a:t>Tulemused on enam-vähem samad, mis eelmisel aastal.</a:t>
            </a:r>
          </a:p>
          <a:p>
            <a:pPr marL="0" indent="0">
              <a:buNone/>
            </a:pPr>
            <a:r>
              <a:rPr lang="et-EE" dirty="0">
                <a:solidFill>
                  <a:schemeClr val="accent1"/>
                </a:solidFill>
              </a:rPr>
              <a:t>REHVIDE TÜÜP</a:t>
            </a:r>
          </a:p>
          <a:p>
            <a:r>
              <a:rPr lang="et-EE" dirty="0"/>
              <a:t>Viimasel talveperioodil sõitis 62% sõidukijuhtidest </a:t>
            </a:r>
            <a:r>
              <a:rPr lang="et-EE" dirty="0">
                <a:solidFill>
                  <a:schemeClr val="accent1"/>
                </a:solidFill>
              </a:rPr>
              <a:t>naastrehvidega</a:t>
            </a:r>
            <a:r>
              <a:rPr lang="et-EE" dirty="0"/>
              <a:t> ning pea kolmandik </a:t>
            </a:r>
            <a:r>
              <a:rPr lang="et-EE" dirty="0">
                <a:solidFill>
                  <a:schemeClr val="accent1"/>
                </a:solidFill>
              </a:rPr>
              <a:t>lamellrehvidega.</a:t>
            </a:r>
          </a:p>
          <a:p>
            <a:r>
              <a:rPr lang="et-EE" dirty="0"/>
              <a:t>Eelmisel aastal oli tulemus sama.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05ABF8-9356-B74E-93AB-6FB11540C538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6597896" y="1498600"/>
            <a:ext cx="4652470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7630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A9FA8-8671-4549-8C83-CB13F9821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2489" y="3043036"/>
            <a:ext cx="9051380" cy="861238"/>
          </a:xfrm>
        </p:spPr>
        <p:txBody>
          <a:bodyPr>
            <a:normAutofit fontScale="90000"/>
          </a:bodyPr>
          <a:lstStyle/>
          <a:p>
            <a:r>
              <a:rPr lang="et-EE" dirty="0"/>
              <a:t>Mootorrattaga liiklemine</a:t>
            </a:r>
          </a:p>
        </p:txBody>
      </p:sp>
    </p:spTree>
    <p:extLst>
      <p:ext uri="{BB962C8B-B14F-4D97-AF65-F5344CB8AC3E}">
        <p14:creationId xmlns:p14="http://schemas.microsoft.com/office/powerpoint/2010/main" val="3658317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370EAB-B81A-4D47-9EF4-EAB8E0149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Mootorrattaga liiklemine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A92B9D-4D22-2347-8421-30F9FC7AC62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t-EE" dirty="0"/>
              <a:t>Mootorratturite turvavarustusse kuulub igal juhul</a:t>
            </a:r>
            <a:r>
              <a:rPr lang="et-EE" dirty="0">
                <a:solidFill>
                  <a:srgbClr val="A01E28"/>
                </a:solidFill>
              </a:rPr>
              <a:t> kiiver</a:t>
            </a:r>
            <a:r>
              <a:rPr lang="et-EE" dirty="0"/>
              <a:t>, see on olemas pea igal mootorratturil; kindad on olemas 75%-l, jakk küünarnuki- ja/või õlakaitsmetega on olemas 2/3-l ja erisaapad ning põlve- ja puusakaitsmetega püksid ligikaudu pooltel.  </a:t>
            </a:r>
          </a:p>
          <a:p>
            <a:r>
              <a:rPr lang="et-EE" dirty="0"/>
              <a:t>Üldiselt on mootorratturite varustuse tase üsna rikkalik – keskmiselt kasutab iga mootorrattur 5 erinevat loetletud turvavarustust. Turvavarustuseta sõidavad üksikud mootorratturid. Varasemaga võrreldes olulist muutust tulemustes pole, vaid seljakaitse kasutamine on vähenenud.</a:t>
            </a:r>
          </a:p>
          <a:p>
            <a:pPr marL="0" indent="0">
              <a:buNone/>
            </a:pPr>
            <a:endParaRPr lang="et-EE" dirty="0"/>
          </a:p>
          <a:p>
            <a:endParaRPr lang="et-EE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DEFEABF-0901-814B-B86F-CCFCF4355DD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>
                <a:solidFill>
                  <a:schemeClr val="accent1"/>
                </a:solidFill>
              </a:rPr>
              <a:t>Turvavarustuse kasutamine mootorrattaga liigeldes</a:t>
            </a:r>
            <a:endParaRPr lang="et-EE" dirty="0"/>
          </a:p>
          <a:p>
            <a:endParaRPr lang="et-EE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0CAC89F-8B83-7A4F-B645-98547C6DCA15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6499293" y="1498600"/>
            <a:ext cx="4849677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5071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370EAB-B81A-4D47-9EF4-EAB8E0149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Mootorrattaga liiklemine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1DD9C8-6D5A-114E-AD7D-9D2B3EC3F2F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t-EE" dirty="0">
                <a:solidFill>
                  <a:schemeClr val="accent1"/>
                </a:solidFill>
              </a:rPr>
              <a:t>Mootorrattaga on liiklusohtlikku olukorda sattunud ligikaudu pooled</a:t>
            </a:r>
            <a:r>
              <a:rPr lang="et-EE" dirty="0"/>
              <a:t>; sagedamini kuni 35-aastased.</a:t>
            </a:r>
          </a:p>
          <a:p>
            <a:r>
              <a:rPr lang="et-EE" dirty="0"/>
              <a:t>Peamine mootorrattaga liiklusohtlikku olukorda sattumise põhjus on </a:t>
            </a:r>
            <a:r>
              <a:rPr lang="et-EE" dirty="0">
                <a:solidFill>
                  <a:schemeClr val="accent1"/>
                </a:solidFill>
              </a:rPr>
              <a:t>teiste liiklejate ohtlik või reegleid eirav käitumine, </a:t>
            </a:r>
            <a:r>
              <a:rPr lang="et-EE" dirty="0"/>
              <a:t>muid põhjuseid nimetati juba oluliselt vähem.</a:t>
            </a:r>
          </a:p>
          <a:p>
            <a:endParaRPr lang="et-EE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7D64D0B-B500-0D4C-81B6-33778E6C2B5E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6505340" y="1498600"/>
            <a:ext cx="4837583" cy="4886325"/>
          </a:xfrm>
          <a:prstGeom prst="rect">
            <a:avLst/>
          </a:prstGeom>
        </p:spPr>
      </p:pic>
      <p:sp>
        <p:nvSpPr>
          <p:cNvPr id="11" name="Subtitle 10">
            <a:extLst>
              <a:ext uri="{FF2B5EF4-FFF2-40B4-BE49-F238E27FC236}">
                <a16:creationId xmlns:a16="http://schemas.microsoft.com/office/drawing/2014/main" id="{5C165065-6C15-4447-B7C0-11040CCDA56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>
                <a:solidFill>
                  <a:schemeClr val="accent1"/>
                </a:solidFill>
              </a:rPr>
              <a:t>Liiklusohtliku olukorda sattumine mootorrattaga liigeldes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582107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365942-B2C3-6242-8EAC-D7B65DE55F1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t-EE" dirty="0" err="1">
                <a:solidFill>
                  <a:schemeClr val="accent1"/>
                </a:solidFill>
              </a:rPr>
              <a:t>Üldkogum</a:t>
            </a:r>
            <a:r>
              <a:rPr lang="et-EE" dirty="0"/>
              <a:t>: 15+ aastane Eesti elanikkond (Eesti Statistikaameti 01.01.2019 seisuga 1 102 616 inimest)</a:t>
            </a:r>
          </a:p>
          <a:p>
            <a:r>
              <a:rPr lang="et-EE" dirty="0">
                <a:solidFill>
                  <a:schemeClr val="accent1"/>
                </a:solidFill>
              </a:rPr>
              <a:t>Küsitlusmeetod</a:t>
            </a:r>
            <a:r>
              <a:rPr lang="et-EE" dirty="0"/>
              <a:t>: telefoni-intervjuud (COVID-19 eriolukorrast tulenevalt) ja Turu-uuringute AS veebipaneel 30%:70% (Omnibuss)</a:t>
            </a:r>
          </a:p>
          <a:p>
            <a:r>
              <a:rPr lang="et-EE" dirty="0">
                <a:solidFill>
                  <a:schemeClr val="accent1"/>
                </a:solidFill>
              </a:rPr>
              <a:t>Valimi koostamine</a:t>
            </a:r>
            <a:r>
              <a:rPr lang="et-EE" dirty="0"/>
              <a:t>: mudel on koostatud Eesti Statistikaameti rahvastikustatistika andmebaasi alusel soo, rahvuse ja vanuse, piirkonna ja asulatüübi järgi</a:t>
            </a:r>
          </a:p>
          <a:p>
            <a:r>
              <a:rPr lang="et-EE" dirty="0">
                <a:solidFill>
                  <a:schemeClr val="accent1"/>
                </a:solidFill>
              </a:rPr>
              <a:t>Kaalumine</a:t>
            </a:r>
            <a:r>
              <a:rPr lang="et-EE" dirty="0"/>
              <a:t>:  tulemused kaalutakse </a:t>
            </a:r>
            <a:r>
              <a:rPr lang="et-EE" dirty="0" err="1"/>
              <a:t>üldkogumile</a:t>
            </a:r>
            <a:r>
              <a:rPr lang="et-EE" dirty="0"/>
              <a:t> vastavaks eelnimetatud lõigetes</a:t>
            </a:r>
          </a:p>
          <a:p>
            <a:r>
              <a:rPr lang="et-EE" dirty="0">
                <a:solidFill>
                  <a:schemeClr val="accent1"/>
                </a:solidFill>
              </a:rPr>
              <a:t>Valimiviga</a:t>
            </a:r>
            <a:r>
              <a:rPr lang="et-EE" dirty="0"/>
              <a:t>: 1000 vastaja puhul ±3,1%, väiksemate gruppide vaatlemisel võib viga olla suurem</a:t>
            </a:r>
          </a:p>
          <a:p>
            <a:r>
              <a:rPr lang="et-EE" dirty="0">
                <a:solidFill>
                  <a:schemeClr val="accent1"/>
                </a:solidFill>
              </a:rPr>
              <a:t>Küsitlusperiood</a:t>
            </a:r>
            <a:r>
              <a:rPr lang="et-EE" dirty="0"/>
              <a:t>: 03-09.11.2021</a:t>
            </a:r>
          </a:p>
          <a:p>
            <a:r>
              <a:rPr lang="et-EE" dirty="0">
                <a:solidFill>
                  <a:schemeClr val="accent1"/>
                </a:solidFill>
              </a:rPr>
              <a:t>Planeeritud ja tegelik valim: </a:t>
            </a:r>
            <a:r>
              <a:rPr lang="et-EE" dirty="0"/>
              <a:t>1000 ja 1003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t-EE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t-EE" dirty="0">
                <a:solidFill>
                  <a:schemeClr val="accent1"/>
                </a:solidFill>
              </a:rPr>
              <a:t>VASTUTAJAD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t-EE" dirty="0"/>
              <a:t>Tellijapoolne kontaktisik			Raul </a:t>
            </a:r>
            <a:r>
              <a:rPr lang="et-EE" dirty="0" err="1"/>
              <a:t>Rom</a:t>
            </a:r>
            <a:endParaRPr lang="et-EE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t-EE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t-EE" dirty="0"/>
              <a:t>Uuringu projektijuht ja aruande koostamine		Liis Grünberg, </a:t>
            </a:r>
            <a:r>
              <a:rPr lang="et-EE" dirty="0">
                <a:hlinkClick r:id="rId2"/>
              </a:rPr>
              <a:t>liis@turu-uuringute.ee</a:t>
            </a:r>
            <a:r>
              <a:rPr lang="et-EE" dirty="0"/>
              <a:t>, 58529707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t-EE" dirty="0"/>
              <a:t>Valim, ankeedi programmeerimine ja andmetöötlus  	</a:t>
            </a:r>
            <a:r>
              <a:rPr lang="et-EE" dirty="0" err="1"/>
              <a:t>Reijo</a:t>
            </a:r>
            <a:r>
              <a:rPr lang="et-EE" dirty="0"/>
              <a:t> Pohl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t-EE" dirty="0"/>
              <a:t>Küsitlustöö koordineerimine			</a:t>
            </a:r>
            <a:r>
              <a:rPr lang="en-US" dirty="0"/>
              <a:t>Angelina </a:t>
            </a:r>
            <a:r>
              <a:rPr lang="en-US" dirty="0" err="1"/>
              <a:t>Oblikas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D0BDCE-934C-8244-91CB-81CEF3A56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Metoodika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vastutajad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84012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A9FA8-8671-4549-8C83-CB13F9821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2489" y="3043036"/>
            <a:ext cx="9051380" cy="861238"/>
          </a:xfrm>
        </p:spPr>
        <p:txBody>
          <a:bodyPr>
            <a:normAutofit fontScale="90000"/>
          </a:bodyPr>
          <a:lstStyle/>
          <a:p>
            <a:r>
              <a:rPr lang="et-EE" dirty="0"/>
              <a:t>Kampaania märkamine</a:t>
            </a:r>
          </a:p>
        </p:txBody>
      </p:sp>
    </p:spTree>
    <p:extLst>
      <p:ext uri="{BB962C8B-B14F-4D97-AF65-F5344CB8AC3E}">
        <p14:creationId xmlns:p14="http://schemas.microsoft.com/office/powerpoint/2010/main" val="21624995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DBC8CE-829D-B941-B43B-99AF4F986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Kampaania märkamine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373EC55-E4F8-DB4B-9574-F7D7B485500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Aidatud märkamine (Slaid 32-34)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B48214-B694-6847-917D-0FF5AD32760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t-EE" dirty="0">
                <a:solidFill>
                  <a:srgbClr val="A01E28"/>
                </a:solidFill>
              </a:rPr>
              <a:t>Ohutu linnakiiruse teemalist </a:t>
            </a:r>
            <a:r>
              <a:rPr lang="et-EE" dirty="0">
                <a:solidFill>
                  <a:schemeClr val="accent1"/>
                </a:solidFill>
              </a:rPr>
              <a:t>kampaaniat „Naudi sõitu. Aeglasemalt on mõnusam.“ arvas </a:t>
            </a:r>
            <a:r>
              <a:rPr lang="et-EE" dirty="0">
                <a:solidFill>
                  <a:srgbClr val="A01E28"/>
                </a:solidFill>
              </a:rPr>
              <a:t>märganud olevat 42% elanikkonnast (spontaanne märkamine), sõidukijuhtidest arvas antud kampaaniat näinud olevat 47% </a:t>
            </a:r>
            <a:r>
              <a:rPr lang="et-EE" dirty="0"/>
              <a:t>(Slaid 32).</a:t>
            </a:r>
          </a:p>
          <a:p>
            <a:r>
              <a:rPr lang="et-EE" dirty="0"/>
              <a:t>Keskmisest enam arvasid seda kampaaniat näinud olevat mehed, kuni 50-aastased ja tallinlased; keskmisest vähem aga naised, üle 64-aastased ja Ida-Virumaa elanikud (Slaid 33). </a:t>
            </a:r>
          </a:p>
          <a:p>
            <a:r>
              <a:rPr lang="et-EE" dirty="0"/>
              <a:t>Iga kampaaniat märganud inimene märkas seda keskmiselt 1,3-s erinevas kanalis. Kampaania märkamise peamiseks kanaliks peeti </a:t>
            </a:r>
            <a:r>
              <a:rPr lang="et-EE" dirty="0">
                <a:solidFill>
                  <a:srgbClr val="A01E28"/>
                </a:solidFill>
              </a:rPr>
              <a:t>välireklaami</a:t>
            </a:r>
            <a:r>
              <a:rPr lang="et-EE" dirty="0"/>
              <a:t> (74%). Oluliselt harvemini arvati kampaaniat märgatud olevat televisioonist, internetist, ja raadiost. Sõidukijuhid märkasid kampaaniat kõigis teabekanalites pea samavõrd kui elanikkond tervikuna (Slaid 32).</a:t>
            </a:r>
          </a:p>
          <a:p>
            <a:endParaRPr lang="et-EE" dirty="0"/>
          </a:p>
          <a:p>
            <a:r>
              <a:rPr lang="et-EE" dirty="0"/>
              <a:t>Et mõista täpsemalt, kui paljudeni kampaania erinevates teabekanalites jõudis, esitati vastajatele konkreetseid kampaania elemente (heli- ja videoklipp, </a:t>
            </a:r>
            <a:r>
              <a:rPr lang="et-EE" dirty="0" err="1"/>
              <a:t>bänner</a:t>
            </a:r>
            <a:r>
              <a:rPr lang="et-EE" dirty="0"/>
              <a:t>) ja uuriti, kas nad on neid märganud. Sellise nn aidatud kujul kampaania </a:t>
            </a:r>
            <a:r>
              <a:rPr lang="et-EE" dirty="0" err="1"/>
              <a:t>märkajate</a:t>
            </a:r>
            <a:r>
              <a:rPr lang="et-EE" dirty="0"/>
              <a:t> osakaal on 51% elanikkonnast. Sõidukit juhtinute seas on aidatud kujul kampaania </a:t>
            </a:r>
            <a:r>
              <a:rPr lang="et-EE" dirty="0" err="1"/>
              <a:t>märkajaid</a:t>
            </a:r>
            <a:r>
              <a:rPr lang="et-EE" dirty="0"/>
              <a:t> 56% (Slaid 32).</a:t>
            </a:r>
          </a:p>
          <a:p>
            <a:r>
              <a:rPr lang="et-EE" dirty="0"/>
              <a:t>Aidatud kujul on vastavat kampaaniat märganud sagedamini kuni 34-aastased ja tallinlased. Harvemini on aidatud kujul kampaaniat märganud aga üle 49-aastased, samuti mitte-eestlased ja piirkonniti Ida-Virumaa elanikud (Slaid 33).</a:t>
            </a:r>
          </a:p>
          <a:p>
            <a:r>
              <a:rPr lang="et-EE" dirty="0"/>
              <a:t>Aidatult on iga kampaaniat märganud inimene täheldanud seda keskmiselt 1,8-s erinevas kanalis. Aidatud märkamise puhul on antud kampaaniat märgatud kõige enam </a:t>
            </a:r>
            <a:r>
              <a:rPr lang="et-EE" dirty="0" err="1"/>
              <a:t>bänneritel</a:t>
            </a:r>
            <a:r>
              <a:rPr lang="et-EE" dirty="0"/>
              <a:t> (43%), seejärel aga üsna võrdselt video ja audio reklaamidena (vastavalt 26% ja 23%) (Slaid 32). </a:t>
            </a:r>
          </a:p>
          <a:p>
            <a:r>
              <a:rPr lang="et-EE" dirty="0"/>
              <a:t>Kõikidest kanalitest on kampaaniat aidatult märganud keskmisest enam sõidukijuhid, 25-34-aastased, Tallinna ja väiksemate linnaliste piirkondade ning Lääne-Eesti elanikud; </a:t>
            </a:r>
            <a:r>
              <a:rPr lang="et-EE" dirty="0">
                <a:solidFill>
                  <a:srgbClr val="A01E28"/>
                </a:solidFill>
              </a:rPr>
              <a:t>audioreklaamina </a:t>
            </a:r>
            <a:r>
              <a:rPr lang="et-EE" dirty="0"/>
              <a:t>ka Lõuna-Eesti elanikud.</a:t>
            </a:r>
          </a:p>
          <a:p>
            <a:r>
              <a:rPr lang="et-EE" dirty="0"/>
              <a:t>Keskmisest vähem on kampaaniat märganute seas kuni 49-aastaseid, Ida-Virumaa ka Kesk-Eesti, samuti maapiirkondade elanikke, </a:t>
            </a:r>
            <a:r>
              <a:rPr lang="et-EE" dirty="0">
                <a:solidFill>
                  <a:schemeClr val="accent1"/>
                </a:solidFill>
              </a:rPr>
              <a:t>audio</a:t>
            </a:r>
            <a:r>
              <a:rPr lang="et-EE" dirty="0"/>
              <a:t> puhul ka 15-24-aastaseid (Slaid 34).</a:t>
            </a:r>
          </a:p>
        </p:txBody>
      </p:sp>
    </p:spTree>
    <p:extLst>
      <p:ext uri="{BB962C8B-B14F-4D97-AF65-F5344CB8AC3E}">
        <p14:creationId xmlns:p14="http://schemas.microsoft.com/office/powerpoint/2010/main" val="34896763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E7918-5A4F-4143-A356-3E730ADFB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Kampaania märkamine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ED865E1-568A-A14B-A71D-6D53DAD9D80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Märkamine (%)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B131CE5-0A18-F94F-AE24-291909D9C04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39E2A25-E067-E04E-A97F-85B338E2C32B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6494463" y="1499406"/>
            <a:ext cx="4859337" cy="488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7153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E7918-5A4F-4143-A356-3E730ADFB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Kampaania märkamine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ED865E1-568A-A14B-A71D-6D53DAD9D805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noFill/>
        </p:spPr>
        <p:txBody>
          <a:bodyPr/>
          <a:lstStyle/>
          <a:p>
            <a:r>
              <a:rPr lang="et-EE" dirty="0"/>
              <a:t>Sotsiaal-demograafiline lõige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827A422C-3858-7B47-85BC-3107CB11A8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87764" y="1498600"/>
            <a:ext cx="4688897" cy="4886325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37E2A81-A1D6-0E41-81EB-E877AE0BE7E5}"/>
              </a:ext>
            </a:extLst>
          </p:cNvPr>
          <p:cNvCxnSpPr>
            <a:cxnSpLocks/>
          </p:cNvCxnSpPr>
          <p:nvPr/>
        </p:nvCxnSpPr>
        <p:spPr>
          <a:xfrm>
            <a:off x="9514269" y="1816477"/>
            <a:ext cx="0" cy="47117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EAEA2FBD-FFA5-BA4C-A2BA-5CF6888871E3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6579683" y="1498600"/>
            <a:ext cx="4688897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9614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38BE78E-EDD3-BD48-8042-C0B1958F818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3034" y="1498600"/>
            <a:ext cx="9809481" cy="488632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DDBC8CE-829D-B941-B43B-99AF4F986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Kampaania märkamine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373EC55-E4F8-DB4B-9574-F7D7B485500E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noFill/>
        </p:spPr>
        <p:txBody>
          <a:bodyPr/>
          <a:lstStyle/>
          <a:p>
            <a:r>
              <a:rPr lang="et-EE" dirty="0"/>
              <a:t>Aidatud märkamise kanal - sotsiaal-demograafiline taust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E89FBAA-A4A2-7748-9AD6-752DEF6F67C8}"/>
              </a:ext>
            </a:extLst>
          </p:cNvPr>
          <p:cNvCxnSpPr>
            <a:cxnSpLocks/>
          </p:cNvCxnSpPr>
          <p:nvPr/>
        </p:nvCxnSpPr>
        <p:spPr>
          <a:xfrm>
            <a:off x="3285145" y="1831975"/>
            <a:ext cx="0" cy="47117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7E4069A-05C2-CE4B-8D81-95B9BDBFAE68}"/>
              </a:ext>
            </a:extLst>
          </p:cNvPr>
          <p:cNvCxnSpPr>
            <a:cxnSpLocks/>
          </p:cNvCxnSpPr>
          <p:nvPr/>
        </p:nvCxnSpPr>
        <p:spPr>
          <a:xfrm>
            <a:off x="6423821" y="1831975"/>
            <a:ext cx="0" cy="47117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6F8DB87-6931-0449-A767-FD6D349E070E}"/>
              </a:ext>
            </a:extLst>
          </p:cNvPr>
          <p:cNvCxnSpPr>
            <a:cxnSpLocks/>
          </p:cNvCxnSpPr>
          <p:nvPr/>
        </p:nvCxnSpPr>
        <p:spPr>
          <a:xfrm>
            <a:off x="9493689" y="1831975"/>
            <a:ext cx="0" cy="47117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6321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A9FA8-8671-4549-8C83-CB13F9821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2489" y="2982982"/>
            <a:ext cx="9051380" cy="861238"/>
          </a:xfrm>
        </p:spPr>
        <p:txBody>
          <a:bodyPr>
            <a:normAutofit fontScale="90000"/>
          </a:bodyPr>
          <a:lstStyle/>
          <a:p>
            <a:r>
              <a:rPr lang="et-EE" dirty="0"/>
              <a:t>Ankeet</a:t>
            </a:r>
          </a:p>
        </p:txBody>
      </p:sp>
    </p:spTree>
    <p:extLst>
      <p:ext uri="{BB962C8B-B14F-4D97-AF65-F5344CB8AC3E}">
        <p14:creationId xmlns:p14="http://schemas.microsoft.com/office/powerpoint/2010/main" val="10132979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09D35-04CB-1D42-B877-2E412CDE2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Ankeet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3377C9-38B0-1841-A549-53FF9879A62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sz="1200" dirty="0"/>
              <a:t>FILTER</a:t>
            </a:r>
          </a:p>
          <a:p>
            <a:pPr marL="0" indent="0">
              <a:buNone/>
            </a:pPr>
            <a:r>
              <a:rPr lang="et-EE" sz="1200" b="1" dirty="0"/>
              <a:t>T1. Kas Te olete viimase 12 kuu jooksul … ? </a:t>
            </a:r>
          </a:p>
          <a:p>
            <a:pPr marL="0" indent="0">
              <a:buNone/>
            </a:pPr>
            <a:r>
              <a:rPr lang="et-EE" sz="1200" dirty="0"/>
              <a:t>VÕIB MITU VASTUST!</a:t>
            </a:r>
          </a:p>
          <a:p>
            <a:pPr lvl="1"/>
            <a:r>
              <a:rPr lang="et-EE" sz="1200" dirty="0"/>
              <a:t>juhtinud autot (olnud ise autoroolis)	 </a:t>
            </a:r>
          </a:p>
          <a:p>
            <a:pPr lvl="1"/>
            <a:r>
              <a:rPr lang="et-EE" sz="1200" dirty="0"/>
              <a:t>istunud sõitjana juhi kõrvalistmel		 </a:t>
            </a:r>
          </a:p>
          <a:p>
            <a:pPr lvl="1"/>
            <a:r>
              <a:rPr lang="et-EE" sz="1200" dirty="0"/>
              <a:t>istunud sõitjana auto tagaistmel		 </a:t>
            </a:r>
          </a:p>
          <a:p>
            <a:pPr lvl="1"/>
            <a:r>
              <a:rPr lang="et-EE" sz="1200" dirty="0"/>
              <a:t>sõitnud bussiga</a:t>
            </a:r>
          </a:p>
          <a:p>
            <a:pPr lvl="1"/>
            <a:r>
              <a:rPr lang="et-EE" sz="1200" dirty="0"/>
              <a:t>juhtinud mootorratast			 </a:t>
            </a:r>
          </a:p>
          <a:p>
            <a:pPr lvl="1"/>
            <a:r>
              <a:rPr lang="et-EE" sz="1200" dirty="0"/>
              <a:t>ei ole kokku puutunud ühegi loetletud tegevusega</a:t>
            </a:r>
          </a:p>
          <a:p>
            <a:pPr marL="0" indent="0">
              <a:buNone/>
            </a:pPr>
            <a:r>
              <a:rPr lang="et-EE" sz="1200" b="1" dirty="0"/>
              <a:t>T2. Millises vanusevahemikus on teie pere alla 15-aastased lapsed?</a:t>
            </a:r>
          </a:p>
          <a:p>
            <a:pPr lvl="1"/>
            <a:r>
              <a:rPr lang="et-EE" sz="1200" dirty="0"/>
              <a:t>Alla 4-aastased</a:t>
            </a:r>
          </a:p>
          <a:p>
            <a:pPr lvl="1"/>
            <a:r>
              <a:rPr lang="et-EE" sz="1200" dirty="0"/>
              <a:t>4-6-aastased</a:t>
            </a:r>
          </a:p>
          <a:p>
            <a:pPr lvl="1"/>
            <a:r>
              <a:rPr lang="et-EE" sz="1200" dirty="0"/>
              <a:t>7-15-aastased 	</a:t>
            </a:r>
          </a:p>
          <a:p>
            <a:pPr lvl="1"/>
            <a:r>
              <a:rPr lang="et-EE" sz="1200" dirty="0"/>
              <a:t>Ei ole alla 15-aastaseid lapsi</a:t>
            </a:r>
          </a:p>
          <a:p>
            <a:endParaRPr lang="et-EE" dirty="0"/>
          </a:p>
          <a:p>
            <a:endParaRPr lang="et-EE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345ED5B-448A-8141-95B2-12A4386E3090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sz="1200" dirty="0"/>
              <a:t>AUTOJUHID (T1=1)</a:t>
            </a:r>
          </a:p>
          <a:p>
            <a:pPr marL="0" indent="0">
              <a:buNone/>
            </a:pPr>
            <a:r>
              <a:rPr lang="et-EE" sz="1200" b="1" dirty="0"/>
              <a:t>1. Kui sageli Te kinnitate turvavöö autot juhtides?</a:t>
            </a:r>
          </a:p>
          <a:p>
            <a:pPr lvl="1"/>
            <a:r>
              <a:rPr lang="et-EE" sz="1200" dirty="0"/>
              <a:t>Enamasti (90-100% juhtudest)		</a:t>
            </a:r>
          </a:p>
          <a:p>
            <a:pPr lvl="1"/>
            <a:r>
              <a:rPr lang="et-EE" sz="1200" dirty="0"/>
              <a:t>Sageli (70-90% juhtudest)</a:t>
            </a:r>
          </a:p>
          <a:p>
            <a:pPr lvl="1"/>
            <a:r>
              <a:rPr lang="et-EE" sz="1200" dirty="0"/>
              <a:t>Aeg-ajalt (40-70% juhtudest)		 </a:t>
            </a:r>
          </a:p>
          <a:p>
            <a:pPr lvl="1"/>
            <a:r>
              <a:rPr lang="et-EE" sz="1200" dirty="0"/>
              <a:t>Enamasti mitte (0-40% juhtudest)	</a:t>
            </a:r>
          </a:p>
          <a:p>
            <a:pPr lvl="1"/>
            <a:r>
              <a:rPr lang="et-EE" sz="1200" dirty="0"/>
              <a:t>Ei oska öelda	</a:t>
            </a:r>
          </a:p>
          <a:p>
            <a:pPr marL="0" indent="0">
              <a:buNone/>
            </a:pPr>
            <a:r>
              <a:rPr lang="et-EE" sz="1200" b="1" dirty="0"/>
              <a:t>2. Kui sageli pöörate tähelepanu, et kaasreisijal/-tel oleks turvavöö kinnitatud?</a:t>
            </a:r>
          </a:p>
          <a:p>
            <a:pPr lvl="1"/>
            <a:r>
              <a:rPr lang="et-EE" sz="1200" dirty="0"/>
              <a:t>Enamasti</a:t>
            </a:r>
          </a:p>
          <a:p>
            <a:pPr lvl="1"/>
            <a:r>
              <a:rPr lang="et-EE" sz="1200" dirty="0"/>
              <a:t>Aeg-ajalt (kui meelde tuleb)</a:t>
            </a:r>
          </a:p>
          <a:p>
            <a:pPr lvl="1"/>
            <a:r>
              <a:rPr lang="et-EE" sz="1200" dirty="0"/>
              <a:t>Enamasti mitte</a:t>
            </a:r>
          </a:p>
          <a:p>
            <a:pPr lvl="1"/>
            <a:r>
              <a:rPr lang="et-EE" sz="1200" dirty="0"/>
              <a:t>Ei oska öelda</a:t>
            </a:r>
          </a:p>
          <a:p>
            <a:endParaRPr lang="et-EE" dirty="0"/>
          </a:p>
          <a:p>
            <a:endParaRPr lang="et-E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589D4A-6406-8F45-AE51-2A80ED73BE6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Sihtgrupp, turvavöö</a:t>
            </a:r>
          </a:p>
        </p:txBody>
      </p:sp>
    </p:spTree>
    <p:extLst>
      <p:ext uri="{BB962C8B-B14F-4D97-AF65-F5344CB8AC3E}">
        <p14:creationId xmlns:p14="http://schemas.microsoft.com/office/powerpoint/2010/main" val="42784346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09D35-04CB-1D42-B877-2E412CDE2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Ankeet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50211-2CC6-D34B-9A85-E76E6DB9164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sz="1200" b="1" dirty="0"/>
              <a:t>3. Kui sageli Te sõidukijuhina reguleerite </a:t>
            </a:r>
            <a:r>
              <a:rPr lang="et-EE" sz="1200" b="1" dirty="0" err="1"/>
              <a:t>peatoe</a:t>
            </a:r>
            <a:r>
              <a:rPr lang="et-EE" sz="1200" b="1" dirty="0"/>
              <a:t> kõrguse enda järgi parajaks? </a:t>
            </a:r>
          </a:p>
          <a:p>
            <a:pPr lvl="1"/>
            <a:r>
              <a:rPr lang="et-EE" sz="1200" dirty="0"/>
              <a:t>Enamasti</a:t>
            </a:r>
          </a:p>
          <a:p>
            <a:pPr lvl="1"/>
            <a:r>
              <a:rPr lang="et-EE" sz="1200" dirty="0"/>
              <a:t>Aeg-ajalt (kui meelde tuleb)</a:t>
            </a:r>
          </a:p>
          <a:p>
            <a:pPr lvl="1"/>
            <a:r>
              <a:rPr lang="et-EE" sz="1200" dirty="0"/>
              <a:t>Enamasti mitte</a:t>
            </a:r>
          </a:p>
          <a:p>
            <a:pPr lvl="1"/>
            <a:r>
              <a:rPr lang="et-EE" sz="1200" dirty="0"/>
              <a:t>Ei oska öelda</a:t>
            </a:r>
          </a:p>
          <a:p>
            <a:pPr marL="0" indent="0">
              <a:buNone/>
            </a:pPr>
            <a:r>
              <a:rPr lang="et-EE" sz="1200" b="1" dirty="0"/>
              <a:t>4. Kui sageli pöörate tähelepanu, kuidas kaasreisijal/-tel on peatugi reguleeritud?</a:t>
            </a:r>
          </a:p>
          <a:p>
            <a:pPr lvl="1"/>
            <a:r>
              <a:rPr lang="et-EE" sz="1200" dirty="0"/>
              <a:t>Enamasti</a:t>
            </a:r>
          </a:p>
          <a:p>
            <a:pPr lvl="1"/>
            <a:r>
              <a:rPr lang="et-EE" sz="1200" dirty="0"/>
              <a:t>Aeg-ajalt (kui meelde tuleb)</a:t>
            </a:r>
          </a:p>
          <a:p>
            <a:pPr lvl="1"/>
            <a:r>
              <a:rPr lang="et-EE" sz="1200" dirty="0"/>
              <a:t>Enamasti mitte</a:t>
            </a:r>
          </a:p>
          <a:p>
            <a:pPr lvl="1"/>
            <a:r>
              <a:rPr lang="et-EE" sz="1200" dirty="0"/>
              <a:t>Ei oska öelda</a:t>
            </a:r>
          </a:p>
          <a:p>
            <a:endParaRPr lang="et-EE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345ED5B-448A-8141-95B2-12A4386E3090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endParaRPr lang="et-EE" dirty="0"/>
          </a:p>
          <a:p>
            <a:endParaRPr lang="et-EE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27E8EE4-8BDC-3D49-9C89-D77AC3E1F5D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Peatugi, rehvid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AF9881DD-37F6-E44A-9AB2-540103173823}"/>
              </a:ext>
            </a:extLst>
          </p:cNvPr>
          <p:cNvSpPr txBox="1">
            <a:spLocks/>
          </p:cNvSpPr>
          <p:nvPr/>
        </p:nvSpPr>
        <p:spPr>
          <a:xfrm>
            <a:off x="6493800" y="1499190"/>
            <a:ext cx="4860000" cy="488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t-EE" sz="1200" b="1" dirty="0"/>
              <a:t>5. Kui sageli Te pöörate tähelepanu oma peamiselt kasutatava auto rehvide vanusele?</a:t>
            </a:r>
            <a:endParaRPr lang="et-EE" sz="1200" dirty="0"/>
          </a:p>
          <a:p>
            <a:pPr lvl="1"/>
            <a:r>
              <a:rPr lang="et-EE" sz="1200" dirty="0"/>
              <a:t>Püüan jälgida, et rehvide vanus ei ületaks 5 aastat</a:t>
            </a:r>
          </a:p>
          <a:p>
            <a:pPr lvl="1"/>
            <a:r>
              <a:rPr lang="et-EE" sz="1200" dirty="0"/>
              <a:t>Püüan jälgida, et rehvide vanus ei ületaks 6-10 aastat</a:t>
            </a:r>
          </a:p>
          <a:p>
            <a:pPr lvl="1"/>
            <a:r>
              <a:rPr lang="et-EE" sz="1200" dirty="0"/>
              <a:t>Ei pööra tähelepanu </a:t>
            </a:r>
          </a:p>
          <a:p>
            <a:pPr lvl="1"/>
            <a:r>
              <a:rPr lang="et-EE" sz="1200" dirty="0"/>
              <a:t>Muu, mis? ____________</a:t>
            </a:r>
          </a:p>
          <a:p>
            <a:pPr lvl="1"/>
            <a:r>
              <a:rPr lang="et-EE" sz="1200" i="1" dirty="0"/>
              <a:t>Ei oska öelda</a:t>
            </a:r>
            <a:endParaRPr lang="et-EE" sz="1200" dirty="0"/>
          </a:p>
          <a:p>
            <a:pPr marL="0" indent="0">
              <a:buNone/>
            </a:pPr>
            <a:r>
              <a:rPr lang="et-EE" sz="1200" b="1" dirty="0"/>
              <a:t>6. Mis tüüpi rehvid olid Teie peamiselt kasutataval autol viimasel talveperioodil?</a:t>
            </a:r>
            <a:endParaRPr lang="et-EE" sz="1200" dirty="0"/>
          </a:p>
          <a:p>
            <a:pPr lvl="1"/>
            <a:r>
              <a:rPr lang="et-EE" sz="1200" dirty="0"/>
              <a:t>Naastrehvid</a:t>
            </a:r>
          </a:p>
          <a:p>
            <a:pPr lvl="1"/>
            <a:r>
              <a:rPr lang="et-EE" sz="1200" dirty="0"/>
              <a:t>Lamellrehvid</a:t>
            </a:r>
          </a:p>
          <a:p>
            <a:pPr lvl="1"/>
            <a:r>
              <a:rPr lang="et-EE" sz="1200" dirty="0"/>
              <a:t>Suverehvid</a:t>
            </a:r>
          </a:p>
          <a:p>
            <a:pPr lvl="1"/>
            <a:r>
              <a:rPr lang="et-EE" sz="1200" dirty="0"/>
              <a:t>Ei juhi talveperioodil autot</a:t>
            </a:r>
          </a:p>
          <a:p>
            <a:pPr lvl="1"/>
            <a:r>
              <a:rPr lang="et-EE" sz="1200" i="1" dirty="0"/>
              <a:t>Ei oska öelda</a:t>
            </a:r>
            <a:endParaRPr lang="et-EE" sz="1200" dirty="0"/>
          </a:p>
          <a:p>
            <a:pPr marL="0" indent="0">
              <a:buNone/>
            </a:pPr>
            <a:r>
              <a:rPr lang="et-EE" sz="1200" b="1" dirty="0"/>
              <a:t>7. Kas olete viimase 12 kuu jooksul sattunud olukorda, kus pimeda ajal valgustamata asulavälisel teel sõites ilmub ootamatult vaatevälja teel liikuv helkurita või taskulambita jalakäija?</a:t>
            </a:r>
            <a:endParaRPr lang="et-EE" sz="1200" dirty="0"/>
          </a:p>
          <a:p>
            <a:pPr lvl="1"/>
            <a:r>
              <a:rPr lang="et-EE" sz="1200" dirty="0"/>
              <a:t>Jah, korra</a:t>
            </a:r>
          </a:p>
          <a:p>
            <a:pPr lvl="1"/>
            <a:r>
              <a:rPr lang="et-EE" sz="1200" dirty="0"/>
              <a:t>Jah, korduvalt</a:t>
            </a:r>
          </a:p>
          <a:p>
            <a:pPr lvl="1"/>
            <a:r>
              <a:rPr lang="et-EE" sz="1200" dirty="0"/>
              <a:t>Ei</a:t>
            </a:r>
          </a:p>
          <a:p>
            <a:pPr lvl="1"/>
            <a:r>
              <a:rPr lang="et-EE" sz="1200" i="1" dirty="0"/>
              <a:t>Ei oska öelda</a:t>
            </a:r>
            <a:endParaRPr lang="et-EE" sz="1200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9804900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09D35-04CB-1D42-B877-2E412CDE2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Ankeet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06E93A0-594A-104F-AE39-34F4D3BD509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t-EE" sz="1200" dirty="0"/>
              <a:t>SÕITJA JUHI KÕRVALISTMEL (T1=2)</a:t>
            </a:r>
          </a:p>
          <a:p>
            <a:pPr marL="0" indent="0" fontAlgn="base">
              <a:buNone/>
            </a:pPr>
            <a:r>
              <a:rPr lang="et-EE" sz="1200" b="1" dirty="0"/>
              <a:t>8. Kui sageli Te kinnitate turvavöö istudes sõitjana juhi kõrvalistmel ...? </a:t>
            </a:r>
            <a:endParaRPr lang="et-EE" sz="1200" dirty="0"/>
          </a:p>
          <a:p>
            <a:pPr lvl="1"/>
            <a:r>
              <a:rPr lang="et-EE" sz="1200" dirty="0"/>
              <a:t>Reeglina (90-100% juhtudest)		</a:t>
            </a:r>
          </a:p>
          <a:p>
            <a:pPr lvl="1"/>
            <a:r>
              <a:rPr lang="et-EE" sz="1200" dirty="0"/>
              <a:t>Sageli (70-90% juhtudest)</a:t>
            </a:r>
          </a:p>
          <a:p>
            <a:pPr lvl="1"/>
            <a:r>
              <a:rPr lang="et-EE" sz="1200" dirty="0"/>
              <a:t>Aeg-ajalt (40-70% juhtudest)		 </a:t>
            </a:r>
          </a:p>
          <a:p>
            <a:pPr lvl="1"/>
            <a:r>
              <a:rPr lang="et-EE" sz="1200" dirty="0"/>
              <a:t>Enamasti mitte (0-40% juhtudest)	</a:t>
            </a:r>
          </a:p>
          <a:p>
            <a:pPr lvl="1"/>
            <a:r>
              <a:rPr lang="et-EE" sz="1200" i="1" dirty="0"/>
              <a:t>Ei oska öelda	</a:t>
            </a:r>
            <a:endParaRPr lang="et-EE" sz="1200" dirty="0"/>
          </a:p>
          <a:p>
            <a:pPr marL="0" indent="0">
              <a:buNone/>
            </a:pPr>
            <a:r>
              <a:rPr lang="et-EE" sz="1200" b="1" dirty="0"/>
              <a:t>9. Kui sageli Te sõitjana auto kõrvalistmel reguleerite </a:t>
            </a:r>
            <a:r>
              <a:rPr lang="et-EE" sz="1200" b="1" dirty="0" err="1"/>
              <a:t>peatoe</a:t>
            </a:r>
            <a:r>
              <a:rPr lang="et-EE" sz="1200" b="1" dirty="0"/>
              <a:t> kõrguse enda järgi parajaks? </a:t>
            </a:r>
            <a:endParaRPr lang="et-EE" sz="1200" dirty="0"/>
          </a:p>
          <a:p>
            <a:pPr lvl="1"/>
            <a:r>
              <a:rPr lang="et-EE" sz="1200" dirty="0"/>
              <a:t>Enamasti</a:t>
            </a:r>
          </a:p>
          <a:p>
            <a:pPr lvl="1"/>
            <a:r>
              <a:rPr lang="et-EE" sz="1200" dirty="0"/>
              <a:t>Aeg-ajalt </a:t>
            </a:r>
          </a:p>
          <a:p>
            <a:pPr lvl="1"/>
            <a:r>
              <a:rPr lang="et-EE" sz="1200" dirty="0"/>
              <a:t>Enamasti mitte </a:t>
            </a:r>
          </a:p>
          <a:p>
            <a:pPr lvl="1"/>
            <a:r>
              <a:rPr lang="et-EE" sz="1200" i="1" dirty="0"/>
              <a:t>Ei oska vastata </a:t>
            </a:r>
            <a:endParaRPr lang="et-EE" sz="12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6EE489-05FA-5244-83FB-D4BE8B9B3843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r>
              <a:rPr lang="et-EE" sz="1300" dirty="0"/>
              <a:t>SÕITJA TAGAISTMEL (T1=3)</a:t>
            </a:r>
          </a:p>
          <a:p>
            <a:pPr marL="0" indent="0" fontAlgn="base">
              <a:buNone/>
            </a:pPr>
            <a:r>
              <a:rPr lang="et-EE" sz="1300" b="1" dirty="0"/>
              <a:t>10. Kui sageli Te kinnitate turvavöö istudes sõitjana auto tagaistmel? </a:t>
            </a:r>
            <a:endParaRPr lang="et-EE" sz="1300" dirty="0"/>
          </a:p>
          <a:p>
            <a:pPr lvl="1"/>
            <a:r>
              <a:rPr lang="et-EE" sz="1300" dirty="0"/>
              <a:t>Reeglina (90-100% juhtudest)		</a:t>
            </a:r>
          </a:p>
          <a:p>
            <a:pPr lvl="1"/>
            <a:r>
              <a:rPr lang="et-EE" sz="1300" dirty="0"/>
              <a:t>Sageli (70-90% juhtudest)</a:t>
            </a:r>
          </a:p>
          <a:p>
            <a:pPr lvl="1"/>
            <a:r>
              <a:rPr lang="et-EE" sz="1300" dirty="0"/>
              <a:t>Aeg-ajalt (40-70% juhtudest)		 </a:t>
            </a:r>
          </a:p>
          <a:p>
            <a:pPr lvl="1"/>
            <a:r>
              <a:rPr lang="et-EE" sz="1300" dirty="0"/>
              <a:t>Enamasti mitte (0-40% juhtudest)	</a:t>
            </a:r>
          </a:p>
          <a:p>
            <a:pPr lvl="1"/>
            <a:r>
              <a:rPr lang="et-EE" sz="1300" i="1" dirty="0"/>
              <a:t>Ei oska öelda</a:t>
            </a:r>
            <a:endParaRPr lang="et-EE" dirty="0"/>
          </a:p>
          <a:p>
            <a:pPr marL="0" indent="0">
              <a:buNone/>
            </a:pPr>
            <a:r>
              <a:rPr lang="et-EE" sz="1300" b="1" dirty="0"/>
              <a:t>11. Kui sageli Te reguleerite sõitjana auto tagaistmel </a:t>
            </a:r>
            <a:r>
              <a:rPr lang="et-EE" sz="1300" b="1" dirty="0" err="1"/>
              <a:t>peatoe</a:t>
            </a:r>
            <a:r>
              <a:rPr lang="et-EE" sz="1300" b="1" dirty="0"/>
              <a:t> kõrguse enda järgi parajaks? </a:t>
            </a:r>
            <a:endParaRPr lang="et-EE" sz="1300" dirty="0"/>
          </a:p>
          <a:p>
            <a:pPr lvl="1"/>
            <a:r>
              <a:rPr lang="et-EE" sz="1300" dirty="0"/>
              <a:t>Enamasti</a:t>
            </a:r>
          </a:p>
          <a:p>
            <a:pPr lvl="1"/>
            <a:r>
              <a:rPr lang="et-EE" sz="1300" dirty="0"/>
              <a:t>Aeg-ajalt aeg </a:t>
            </a:r>
          </a:p>
          <a:p>
            <a:pPr lvl="1"/>
            <a:r>
              <a:rPr lang="et-EE" sz="1300" dirty="0"/>
              <a:t>Enamasti mitte </a:t>
            </a:r>
          </a:p>
          <a:p>
            <a:pPr lvl="1"/>
            <a:r>
              <a:rPr lang="et-EE" sz="1300" i="1" dirty="0"/>
              <a:t>Ei oska vastata </a:t>
            </a:r>
            <a:endParaRPr lang="et-EE" sz="1300" dirty="0"/>
          </a:p>
          <a:p>
            <a:pPr marL="0" indent="0">
              <a:buNone/>
            </a:pPr>
            <a:r>
              <a:rPr lang="et-EE" sz="1300" dirty="0"/>
              <a:t>KUI K10=3-4</a:t>
            </a:r>
          </a:p>
          <a:p>
            <a:pPr marL="0" indent="0" fontAlgn="base">
              <a:buNone/>
            </a:pPr>
            <a:r>
              <a:rPr lang="et-EE" sz="1300" b="1" dirty="0"/>
              <a:t>12. Mis põhjusel Te enamasti ei kinnita turvavööd istudes sõitjana auto tagaistmel?</a:t>
            </a:r>
            <a:r>
              <a:rPr lang="et-EE" sz="1300" i="1" cap="all" dirty="0"/>
              <a:t> VÕIB MITU VASTUST</a:t>
            </a:r>
            <a:r>
              <a:rPr lang="et-EE" sz="1300" b="1" dirty="0"/>
              <a:t>       </a:t>
            </a:r>
            <a:endParaRPr lang="et-EE" sz="1300" dirty="0"/>
          </a:p>
          <a:p>
            <a:pPr lvl="1" fontAlgn="base"/>
            <a:r>
              <a:rPr lang="et-EE" sz="1300" dirty="0"/>
              <a:t>Ebamugav/segab                      </a:t>
            </a:r>
          </a:p>
          <a:p>
            <a:pPr lvl="1" fontAlgn="base"/>
            <a:r>
              <a:rPr lang="et-EE" sz="1300" dirty="0"/>
              <a:t>lühike vahemaa</a:t>
            </a:r>
          </a:p>
          <a:p>
            <a:pPr lvl="1" fontAlgn="base"/>
            <a:r>
              <a:rPr lang="et-EE" sz="1300" dirty="0"/>
              <a:t>Unustan/pole harjumust              </a:t>
            </a:r>
          </a:p>
          <a:p>
            <a:pPr lvl="1" fontAlgn="base"/>
            <a:r>
              <a:rPr lang="et-EE" sz="1300" dirty="0"/>
              <a:t>Muu     </a:t>
            </a:r>
          </a:p>
          <a:p>
            <a:pPr lvl="1" fontAlgn="base"/>
            <a:r>
              <a:rPr lang="et-EE" sz="1300" i="1" dirty="0"/>
              <a:t>Ei oska öelda </a:t>
            </a:r>
            <a:endParaRPr lang="et-EE" sz="1300" dirty="0"/>
          </a:p>
          <a:p>
            <a:endParaRPr lang="et-EE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259E4787-4D26-1B45-9958-E8FE05B9BA4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Turvavöö, peatugi</a:t>
            </a:r>
          </a:p>
        </p:txBody>
      </p:sp>
    </p:spTree>
    <p:extLst>
      <p:ext uri="{BB962C8B-B14F-4D97-AF65-F5344CB8AC3E}">
        <p14:creationId xmlns:p14="http://schemas.microsoft.com/office/powerpoint/2010/main" val="19466795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09D35-04CB-1D42-B877-2E412CDE2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Ankeet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356AB-4723-2140-B691-367B8024272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sz="1200" dirty="0"/>
              <a:t>SÕITNUD BUSSIGA (T1=4)</a:t>
            </a:r>
          </a:p>
          <a:p>
            <a:pPr marL="0" indent="0" fontAlgn="base">
              <a:buNone/>
            </a:pPr>
            <a:r>
              <a:rPr lang="et-EE" sz="1200" b="1" dirty="0"/>
              <a:t>13. Kui sageli Te kinnitate turvavöö bussis, kui Teie istekoht on turvavööga varustatud...? </a:t>
            </a:r>
            <a:endParaRPr lang="et-EE" sz="1200" dirty="0"/>
          </a:p>
          <a:p>
            <a:pPr lvl="1"/>
            <a:r>
              <a:rPr lang="et-EE" sz="1200" dirty="0"/>
              <a:t>Reeglina (90-100% juhtudest)		</a:t>
            </a:r>
          </a:p>
          <a:p>
            <a:pPr lvl="1"/>
            <a:r>
              <a:rPr lang="et-EE" sz="1200" dirty="0"/>
              <a:t>Sageli (70-90% juhtudest)	</a:t>
            </a:r>
          </a:p>
          <a:p>
            <a:pPr lvl="1"/>
            <a:r>
              <a:rPr lang="et-EE" sz="1200" dirty="0"/>
              <a:t>Aeg-ajalt (40-70% juhtudest)	 </a:t>
            </a:r>
          </a:p>
          <a:p>
            <a:pPr lvl="1"/>
            <a:r>
              <a:rPr lang="et-EE" sz="1200" dirty="0"/>
              <a:t>Harva (10-40% juhtudest)</a:t>
            </a:r>
          </a:p>
          <a:p>
            <a:pPr lvl="1"/>
            <a:r>
              <a:rPr lang="et-EE" sz="1200" dirty="0"/>
              <a:t>Reeglina mitte (0-10% juhtudest)	</a:t>
            </a:r>
          </a:p>
          <a:p>
            <a:pPr lvl="1"/>
            <a:r>
              <a:rPr lang="et-EE" sz="1200" i="1" dirty="0"/>
              <a:t>Ei oska öelda</a:t>
            </a:r>
            <a:r>
              <a:rPr lang="en-US" sz="1200" i="1" dirty="0"/>
              <a:t>	</a:t>
            </a:r>
            <a:endParaRPr lang="en-US" sz="1200" dirty="0"/>
          </a:p>
          <a:p>
            <a:pPr marL="0" indent="0" fontAlgn="base">
              <a:buNone/>
            </a:pPr>
            <a:r>
              <a:rPr lang="et-EE" sz="1200" b="1" dirty="0"/>
              <a:t>14. Sõites turvavööga varustatud bussis, kui sageli Te olete viimase 12 kuu jooksul kuulnud, et bussijuht tuletab enne sõidu alustamist või sõidu ajal meelde vajadust kinnitada turvavööd?       </a:t>
            </a:r>
            <a:endParaRPr lang="et-EE" sz="1200" dirty="0"/>
          </a:p>
          <a:p>
            <a:pPr lvl="1"/>
            <a:r>
              <a:rPr lang="et-EE" sz="1200" dirty="0"/>
              <a:t>Reeglina (90-100% juhtudest)	</a:t>
            </a:r>
          </a:p>
          <a:p>
            <a:pPr lvl="1"/>
            <a:r>
              <a:rPr lang="et-EE" sz="1200" dirty="0"/>
              <a:t>Sageli (70-90% juhtudest)</a:t>
            </a:r>
          </a:p>
          <a:p>
            <a:pPr lvl="1"/>
            <a:r>
              <a:rPr lang="et-EE" sz="1200" dirty="0"/>
              <a:t>Aeg-ajalt (40-70% juhtudest)	</a:t>
            </a:r>
          </a:p>
          <a:p>
            <a:pPr lvl="1"/>
            <a:r>
              <a:rPr lang="et-EE" sz="1200" dirty="0"/>
              <a:t>Harva (10-40% juhtudest)</a:t>
            </a:r>
          </a:p>
          <a:p>
            <a:pPr lvl="1"/>
            <a:r>
              <a:rPr lang="et-EE" sz="1200" dirty="0"/>
              <a:t>Enamasti mitte (0-10% juhtudest)</a:t>
            </a:r>
          </a:p>
          <a:p>
            <a:pPr lvl="1"/>
            <a:r>
              <a:rPr lang="et-EE" sz="1200" dirty="0"/>
              <a:t>Ei ole sõitnud turvavööga varustatud bussis</a:t>
            </a:r>
          </a:p>
          <a:p>
            <a:pPr lvl="1"/>
            <a:r>
              <a:rPr lang="et-EE" sz="1200" dirty="0"/>
              <a:t>Ei oska öelda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03AF2D-77BA-6B44-970A-18F4CD2A5ADD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t-EE" sz="1200" dirty="0"/>
              <a:t>K15 ja K16 KUI K13=3-5</a:t>
            </a:r>
          </a:p>
          <a:p>
            <a:pPr marL="0" indent="0" fontAlgn="base">
              <a:buNone/>
            </a:pPr>
            <a:r>
              <a:rPr lang="et-EE" sz="1200" b="1" dirty="0"/>
              <a:t>15. Mis põhjusel Te enamasti ei kinnita turvavööd sõites bussis, mille istekoht on turvavööga varustatud? </a:t>
            </a:r>
            <a:r>
              <a:rPr lang="et-EE" sz="1200" i="1" cap="all" dirty="0"/>
              <a:t>VÕIB MITU VASTUST</a:t>
            </a:r>
            <a:endParaRPr lang="et-EE" sz="1200" dirty="0"/>
          </a:p>
          <a:p>
            <a:pPr lvl="1" fontAlgn="base"/>
            <a:r>
              <a:rPr lang="et-EE" sz="1200" dirty="0"/>
              <a:t>Ebamugav/segab </a:t>
            </a:r>
          </a:p>
          <a:p>
            <a:pPr lvl="1" fontAlgn="base"/>
            <a:r>
              <a:rPr lang="et-EE" sz="1200" dirty="0"/>
              <a:t>Lühike vahemaa</a:t>
            </a:r>
          </a:p>
          <a:p>
            <a:pPr lvl="1" fontAlgn="base"/>
            <a:r>
              <a:rPr lang="et-EE" sz="1200" dirty="0"/>
              <a:t>Unustan/pole harjumust </a:t>
            </a:r>
          </a:p>
          <a:p>
            <a:pPr lvl="1" fontAlgn="base"/>
            <a:r>
              <a:rPr lang="et-EE" sz="1200" dirty="0"/>
              <a:t>Muu </a:t>
            </a:r>
          </a:p>
          <a:p>
            <a:pPr lvl="1" fontAlgn="base"/>
            <a:r>
              <a:rPr lang="et-EE" sz="1200" i="1" dirty="0"/>
              <a:t>Ei oska öelda </a:t>
            </a:r>
          </a:p>
          <a:p>
            <a:pPr marL="0" indent="0" fontAlgn="base">
              <a:buNone/>
            </a:pPr>
            <a:r>
              <a:rPr lang="et-EE" sz="1200" dirty="0"/>
              <a:t>KUI K13=3-5</a:t>
            </a:r>
          </a:p>
          <a:p>
            <a:pPr marL="0" indent="0">
              <a:buNone/>
            </a:pPr>
            <a:r>
              <a:rPr lang="et-EE" sz="1200" b="1" dirty="0"/>
              <a:t>16. Mis tuletaks Teile enne sõidu alustamist meelde bussis turvavöö kinnitamise? </a:t>
            </a:r>
          </a:p>
          <a:p>
            <a:pPr marL="0" indent="0">
              <a:buNone/>
            </a:pPr>
            <a:r>
              <a:rPr lang="et-EE" sz="1200" i="1" cap="all" dirty="0"/>
              <a:t>VÕIB MITU VASTUST</a:t>
            </a:r>
            <a:r>
              <a:rPr lang="et-EE" sz="1200" b="1" dirty="0"/>
              <a:t>       </a:t>
            </a:r>
            <a:endParaRPr lang="et-EE" sz="1200" dirty="0"/>
          </a:p>
          <a:p>
            <a:pPr lvl="1"/>
            <a:r>
              <a:rPr lang="et-EE" sz="1200" dirty="0"/>
              <a:t>Bussijuhi meeldetuletus</a:t>
            </a:r>
          </a:p>
          <a:p>
            <a:pPr lvl="1"/>
            <a:r>
              <a:rPr lang="et-EE" sz="1200" dirty="0"/>
              <a:t>Kaassõitja meeldetuletus</a:t>
            </a:r>
          </a:p>
          <a:p>
            <a:pPr lvl="1"/>
            <a:r>
              <a:rPr lang="et-EE" sz="1200" dirty="0"/>
              <a:t>Visuaalne meeldetuletus (kleebis, tekst vm)</a:t>
            </a:r>
          </a:p>
          <a:p>
            <a:pPr lvl="1"/>
            <a:r>
              <a:rPr lang="et-EE" sz="1200" dirty="0" err="1"/>
              <a:t>Heliline</a:t>
            </a:r>
            <a:r>
              <a:rPr lang="et-EE" sz="1200" dirty="0"/>
              <a:t> meeldetuletus (signaal)</a:t>
            </a:r>
          </a:p>
          <a:p>
            <a:pPr lvl="1"/>
            <a:r>
              <a:rPr lang="et-EE" sz="1200" dirty="0"/>
              <a:t>Miski ei pane kinnitama turvavööd</a:t>
            </a:r>
          </a:p>
          <a:p>
            <a:pPr lvl="1"/>
            <a:r>
              <a:rPr lang="et-EE" sz="1200" dirty="0"/>
              <a:t>Muu, mis? _______</a:t>
            </a:r>
          </a:p>
          <a:p>
            <a:pPr lvl="1"/>
            <a:r>
              <a:rPr lang="et-EE" sz="1200" dirty="0"/>
              <a:t>Ei oska öelda</a:t>
            </a:r>
          </a:p>
          <a:p>
            <a:pPr marL="457189" lvl="1" indent="0">
              <a:buNone/>
            </a:pPr>
            <a:r>
              <a:rPr lang="et-EE" sz="1200" dirty="0"/>
              <a:t>	</a:t>
            </a:r>
            <a:r>
              <a:rPr lang="et-EE" sz="3000" dirty="0"/>
              <a:t>	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t-EE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F66BF7E-6F2E-984B-82A8-E05FF090679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Turvavöö bussis</a:t>
            </a:r>
          </a:p>
        </p:txBody>
      </p:sp>
    </p:spTree>
    <p:extLst>
      <p:ext uri="{BB962C8B-B14F-4D97-AF65-F5344CB8AC3E}">
        <p14:creationId xmlns:p14="http://schemas.microsoft.com/office/powerpoint/2010/main" val="3165919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09D35-04CB-1D42-B877-2E412CDE2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Metoodika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DA07F84-EDB6-8F47-A308-5D708CFB39A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Valimi jagunemine, n=1004, %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BEE01C31-2D48-D743-8C7C-B7D954A82A9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4EDA5FF2-8FF8-C546-AE73-784E7E3C1FF2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6494463" y="1499406"/>
            <a:ext cx="4859337" cy="488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9626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09D35-04CB-1D42-B877-2E412CDE2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Ankeet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3377C9-38B0-1841-A549-53FF9879A62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fontAlgn="base">
              <a:buNone/>
            </a:pPr>
            <a:r>
              <a:rPr lang="et-EE" i="1" dirty="0"/>
              <a:t>PERES ON ALLA 15-AASTASI LAPSI (T2=1)</a:t>
            </a:r>
          </a:p>
          <a:p>
            <a:pPr marL="0" indent="0" fontAlgn="base">
              <a:buNone/>
            </a:pPr>
            <a:r>
              <a:rPr lang="et-EE" b="1" dirty="0"/>
              <a:t>17. Kui sageli on Teie laps/lapsed sõidu ajal autos turvavööga või spetsiaalse turvavarustusega kinnitatud?</a:t>
            </a:r>
            <a:endParaRPr lang="et-EE" dirty="0"/>
          </a:p>
          <a:p>
            <a:pPr lvl="1"/>
            <a:r>
              <a:rPr lang="et-EE" dirty="0"/>
              <a:t>Reeglina (90-100% juhtudest)		</a:t>
            </a:r>
          </a:p>
          <a:p>
            <a:pPr lvl="1"/>
            <a:r>
              <a:rPr lang="et-EE" dirty="0"/>
              <a:t>Sageli (70-90% juhtudest)</a:t>
            </a:r>
          </a:p>
          <a:p>
            <a:pPr lvl="1"/>
            <a:r>
              <a:rPr lang="et-EE" dirty="0"/>
              <a:t>Aeg-ajalt (40-70% juhtudest)		 </a:t>
            </a:r>
          </a:p>
          <a:p>
            <a:pPr lvl="1"/>
            <a:r>
              <a:rPr lang="et-EE" dirty="0"/>
              <a:t>Enamasti mitte (0-40% juhtudest)		 </a:t>
            </a:r>
          </a:p>
          <a:p>
            <a:pPr lvl="1" fontAlgn="base"/>
            <a:r>
              <a:rPr lang="et-EE" i="1" dirty="0"/>
              <a:t>Laps(</a:t>
            </a:r>
            <a:r>
              <a:rPr lang="et-EE" i="1" dirty="0" err="1"/>
              <a:t>ed</a:t>
            </a:r>
            <a:r>
              <a:rPr lang="et-EE" i="1" dirty="0"/>
              <a:t>) pole autoga sõitnud </a:t>
            </a:r>
            <a:endParaRPr lang="et-EE" dirty="0"/>
          </a:p>
          <a:p>
            <a:pPr lvl="1" fontAlgn="base"/>
            <a:r>
              <a:rPr lang="et-EE" i="1" dirty="0"/>
              <a:t>Ei oska öelda</a:t>
            </a:r>
          </a:p>
          <a:p>
            <a:pPr marL="0" indent="0">
              <a:buNone/>
            </a:pPr>
            <a:r>
              <a:rPr lang="et-EE" dirty="0"/>
              <a:t>K18A KUI K17=1-4 JA T2=1-2 (alla 7-aastased lapsed)</a:t>
            </a:r>
          </a:p>
          <a:p>
            <a:pPr marL="0" indent="0" fontAlgn="base">
              <a:buNone/>
            </a:pPr>
            <a:r>
              <a:rPr lang="et-EE" b="1" dirty="0"/>
              <a:t>18A. Kus Teie alla 7-aastane laps/lapsed autos tavaliselt istub/</a:t>
            </a:r>
            <a:r>
              <a:rPr lang="et-EE" b="1" dirty="0" err="1"/>
              <a:t>vad</a:t>
            </a:r>
            <a:r>
              <a:rPr lang="et-EE" b="1" dirty="0"/>
              <a:t>? </a:t>
            </a:r>
            <a:r>
              <a:rPr lang="et-EE" i="1" cap="all" dirty="0"/>
              <a:t>VÕIB MITU VASTUST</a:t>
            </a:r>
            <a:endParaRPr lang="et-EE" dirty="0"/>
          </a:p>
          <a:p>
            <a:pPr lvl="1" fontAlgn="base"/>
            <a:r>
              <a:rPr lang="et-EE" dirty="0"/>
              <a:t>Juhi kõrvalistmel		 </a:t>
            </a:r>
          </a:p>
          <a:p>
            <a:pPr lvl="1" fontAlgn="base"/>
            <a:r>
              <a:rPr lang="et-EE" dirty="0"/>
              <a:t>Tagaistmel keskel</a:t>
            </a:r>
          </a:p>
          <a:p>
            <a:pPr lvl="1" fontAlgn="base"/>
            <a:r>
              <a:rPr lang="et-EE" dirty="0"/>
              <a:t>Tagaistmel ääres</a:t>
            </a:r>
          </a:p>
          <a:p>
            <a:pPr lvl="1" fontAlgn="base"/>
            <a:r>
              <a:rPr lang="et-EE" i="1" dirty="0"/>
              <a:t>Ei oska öelda</a:t>
            </a:r>
            <a:endParaRPr lang="et-EE" dirty="0"/>
          </a:p>
          <a:p>
            <a:pPr marL="0" indent="0">
              <a:buNone/>
            </a:pPr>
            <a:r>
              <a:rPr lang="et-EE" dirty="0"/>
              <a:t>K18B KUI K17=1-4 JA T2=3 (7-14-aastased lapsed)</a:t>
            </a:r>
          </a:p>
          <a:p>
            <a:pPr marL="0" indent="0" fontAlgn="base">
              <a:buNone/>
            </a:pPr>
            <a:r>
              <a:rPr lang="et-EE" b="1" dirty="0"/>
              <a:t>18B. Kus Teie 7-aastane või vanem laps/lapsed autos tavaliselt istub/</a:t>
            </a:r>
            <a:r>
              <a:rPr lang="et-EE" b="1" dirty="0" err="1"/>
              <a:t>vad</a:t>
            </a:r>
            <a:r>
              <a:rPr lang="et-EE" b="1" dirty="0"/>
              <a:t>? </a:t>
            </a:r>
            <a:r>
              <a:rPr lang="et-EE" i="1" cap="all" dirty="0"/>
              <a:t>VÕIB MITU VASTUST</a:t>
            </a:r>
            <a:endParaRPr lang="et-EE" dirty="0"/>
          </a:p>
          <a:p>
            <a:pPr lvl="1" fontAlgn="base"/>
            <a:r>
              <a:rPr lang="et-EE" dirty="0"/>
              <a:t>Juhi kõrvalistmel		 </a:t>
            </a:r>
          </a:p>
          <a:p>
            <a:pPr lvl="1" fontAlgn="base"/>
            <a:r>
              <a:rPr lang="et-EE" dirty="0"/>
              <a:t>Tagaistmel keskel</a:t>
            </a:r>
          </a:p>
          <a:p>
            <a:pPr lvl="1" fontAlgn="base"/>
            <a:r>
              <a:rPr lang="et-EE" dirty="0"/>
              <a:t>Tagaistmel ääres</a:t>
            </a:r>
          </a:p>
          <a:p>
            <a:pPr lvl="1" fontAlgn="base"/>
            <a:r>
              <a:rPr lang="et-EE" i="1" dirty="0"/>
              <a:t>Ei oska öelda</a:t>
            </a:r>
            <a:endParaRPr lang="et-EE" dirty="0"/>
          </a:p>
          <a:p>
            <a:pPr fontAlgn="base"/>
            <a:endParaRPr lang="en-US" sz="2000" dirty="0"/>
          </a:p>
          <a:p>
            <a:endParaRPr lang="et-EE" dirty="0"/>
          </a:p>
          <a:p>
            <a:endParaRPr lang="et-EE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345ED5B-448A-8141-95B2-12A4386E3090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sz="1200" dirty="0"/>
              <a:t>K19 KUI K17=1-4 JA T2=1 (alla 4-aastsed lapsed)</a:t>
            </a:r>
          </a:p>
          <a:p>
            <a:pPr marL="0" indent="0">
              <a:buNone/>
            </a:pPr>
            <a:r>
              <a:rPr lang="et-EE" sz="1200" b="1" dirty="0"/>
              <a:t>19. Kui Te sõidutate oma alla 4-aastast</a:t>
            </a:r>
            <a:r>
              <a:rPr lang="et-EE" sz="1200" b="1" strike="sngStrike" dirty="0"/>
              <a:t> </a:t>
            </a:r>
            <a:r>
              <a:rPr lang="et-EE" sz="1200" b="1" dirty="0"/>
              <a:t>last/lapsi autos spetsiaalset turvavarustust kasutades, kas ta on …? </a:t>
            </a:r>
            <a:r>
              <a:rPr lang="et-EE" sz="1200" i="1" dirty="0"/>
              <a:t>/analüüsis eristada 1-3-aastased/</a:t>
            </a:r>
            <a:endParaRPr lang="et-EE" sz="1200" dirty="0"/>
          </a:p>
          <a:p>
            <a:pPr lvl="1" fontAlgn="base"/>
            <a:r>
              <a:rPr lang="et-EE" sz="1200" dirty="0"/>
              <a:t>näoga sõidusuunas</a:t>
            </a:r>
          </a:p>
          <a:p>
            <a:pPr lvl="1" fontAlgn="base"/>
            <a:r>
              <a:rPr lang="et-EE" sz="1200" dirty="0"/>
              <a:t>seljaga sõidusuunas</a:t>
            </a:r>
          </a:p>
          <a:p>
            <a:pPr lvl="1" fontAlgn="base"/>
            <a:r>
              <a:rPr lang="et-EE" sz="1200" i="1" dirty="0"/>
              <a:t>ei kasuta spetsiaalset turvavarustust</a:t>
            </a:r>
          </a:p>
          <a:p>
            <a:pPr lvl="1" fontAlgn="base"/>
            <a:r>
              <a:rPr lang="et-EE" sz="1200" i="1" dirty="0"/>
              <a:t>ei oska öelda </a:t>
            </a:r>
          </a:p>
          <a:p>
            <a:pPr marL="0" indent="0">
              <a:buNone/>
            </a:pPr>
            <a:r>
              <a:rPr lang="et-EE" sz="1200" dirty="0"/>
              <a:t>K20 KUI K18A=1 ja K19=2 (T2=1 (alla 4-aastsed lapsed))</a:t>
            </a:r>
          </a:p>
          <a:p>
            <a:pPr marL="0" indent="0" fontAlgn="base">
              <a:buNone/>
            </a:pPr>
            <a:r>
              <a:rPr lang="et-EE" sz="1200" b="1" dirty="0"/>
              <a:t>20. Kui Te sõidutate oma last juhi kõrvalistmel seljaga sõidusuunas kasutades spetsiaalset turvavarustust, kas selle koha turvapadi on välja lülitatud?</a:t>
            </a:r>
            <a:endParaRPr lang="et-EE" sz="1200" dirty="0"/>
          </a:p>
          <a:p>
            <a:pPr lvl="1" fontAlgn="base"/>
            <a:r>
              <a:rPr lang="et-EE" sz="1200" dirty="0"/>
              <a:t>Jah</a:t>
            </a:r>
          </a:p>
          <a:p>
            <a:pPr lvl="1" fontAlgn="base"/>
            <a:r>
              <a:rPr lang="et-EE" sz="1200" dirty="0"/>
              <a:t>Ei</a:t>
            </a:r>
          </a:p>
          <a:p>
            <a:pPr lvl="1" fontAlgn="base"/>
            <a:r>
              <a:rPr lang="et-EE" sz="1200" dirty="0"/>
              <a:t>Auto kõrvalistmel ei ole turvapatja</a:t>
            </a:r>
          </a:p>
          <a:p>
            <a:pPr lvl="1" fontAlgn="base"/>
            <a:r>
              <a:rPr lang="et-EE" sz="1200" i="1" dirty="0"/>
              <a:t>Ei oska öelda</a:t>
            </a:r>
            <a:endParaRPr lang="et-EE" sz="1200" dirty="0"/>
          </a:p>
          <a:p>
            <a:endParaRPr lang="et-E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02AFED-3575-1746-93CF-4F63CFF92F3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Laste sõidutamine</a:t>
            </a:r>
          </a:p>
        </p:txBody>
      </p:sp>
    </p:spTree>
    <p:extLst>
      <p:ext uri="{BB962C8B-B14F-4D97-AF65-F5344CB8AC3E}">
        <p14:creationId xmlns:p14="http://schemas.microsoft.com/office/powerpoint/2010/main" val="8069654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09D35-04CB-1D42-B877-2E412CDE2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Ankeet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3377C9-38B0-1841-A549-53FF9879A62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sz="1200" dirty="0"/>
              <a:t>MOOTORRATTURID (T1=5)</a:t>
            </a:r>
            <a:endParaRPr lang="en-US" sz="1200" dirty="0"/>
          </a:p>
          <a:p>
            <a:pPr marL="0" indent="0">
              <a:buNone/>
            </a:pPr>
            <a:r>
              <a:rPr lang="en-US" sz="1200" b="1" dirty="0"/>
              <a:t>21. </a:t>
            </a:r>
            <a:r>
              <a:rPr lang="en-US" sz="1200" b="1" dirty="0" err="1"/>
              <a:t>Millist</a:t>
            </a:r>
            <a:r>
              <a:rPr lang="en-US" sz="1200" b="1" dirty="0"/>
              <a:t> </a:t>
            </a:r>
            <a:r>
              <a:rPr lang="en-US" sz="1200" b="1" dirty="0" err="1"/>
              <a:t>turvavarustust</a:t>
            </a:r>
            <a:r>
              <a:rPr lang="en-US" sz="1200" b="1" dirty="0"/>
              <a:t> </a:t>
            </a:r>
            <a:r>
              <a:rPr lang="en-US" sz="1200" b="1" dirty="0" err="1"/>
              <a:t>Te</a:t>
            </a:r>
            <a:r>
              <a:rPr lang="en-US" sz="1200" b="1" dirty="0"/>
              <a:t> </a:t>
            </a:r>
            <a:r>
              <a:rPr lang="en-US" sz="1200" b="1" dirty="0" err="1"/>
              <a:t>mootorrattaga</a:t>
            </a:r>
            <a:r>
              <a:rPr lang="en-US" sz="1200" b="1" dirty="0"/>
              <a:t> </a:t>
            </a:r>
            <a:r>
              <a:rPr lang="en-US" sz="1200" b="1" dirty="0" err="1"/>
              <a:t>sõites</a:t>
            </a:r>
            <a:r>
              <a:rPr lang="en-US" sz="1200" b="1" dirty="0"/>
              <a:t> </a:t>
            </a:r>
            <a:r>
              <a:rPr lang="en-US" sz="1200" b="1" dirty="0" err="1"/>
              <a:t>kasutate</a:t>
            </a:r>
            <a:r>
              <a:rPr lang="en-US" sz="1200" b="1" dirty="0"/>
              <a:t>? </a:t>
            </a:r>
            <a:r>
              <a:rPr lang="en-US" sz="1200" i="1" cap="all" dirty="0"/>
              <a:t>VÕIB MITU VASTUST</a:t>
            </a:r>
            <a:endParaRPr lang="en-US" sz="1200" dirty="0"/>
          </a:p>
          <a:p>
            <a:pPr lvl="1"/>
            <a:r>
              <a:rPr lang="et-EE" sz="1200" dirty="0"/>
              <a:t>Kiiver</a:t>
            </a:r>
            <a:endParaRPr lang="en-US" sz="1200" dirty="0"/>
          </a:p>
          <a:p>
            <a:pPr lvl="1"/>
            <a:r>
              <a:rPr lang="et-EE" sz="1200" dirty="0"/>
              <a:t>Kindad</a:t>
            </a:r>
            <a:endParaRPr lang="en-US" sz="1200" dirty="0"/>
          </a:p>
          <a:p>
            <a:pPr lvl="1"/>
            <a:r>
              <a:rPr lang="et-EE" sz="1200" dirty="0"/>
              <a:t>Jakk küünarnuki- ja/või õlakaitsmetega</a:t>
            </a:r>
            <a:endParaRPr lang="en-US" sz="1200" dirty="0"/>
          </a:p>
          <a:p>
            <a:pPr lvl="1"/>
            <a:r>
              <a:rPr lang="et-EE" sz="1200" dirty="0"/>
              <a:t>Püksid puusa- ja/või põlvekaitsmetega</a:t>
            </a:r>
            <a:endParaRPr lang="en-US" sz="1200" dirty="0"/>
          </a:p>
          <a:p>
            <a:pPr lvl="1"/>
            <a:r>
              <a:rPr lang="et-EE" sz="1200" dirty="0"/>
              <a:t>Mootorratturi erisaapad</a:t>
            </a:r>
            <a:endParaRPr lang="en-US" sz="1200" dirty="0"/>
          </a:p>
          <a:p>
            <a:pPr lvl="1"/>
            <a:r>
              <a:rPr lang="et-EE" sz="1200" dirty="0"/>
              <a:t>Seljakaitse</a:t>
            </a:r>
            <a:endParaRPr lang="en-US" sz="1200" dirty="0"/>
          </a:p>
          <a:p>
            <a:pPr lvl="1"/>
            <a:r>
              <a:rPr lang="et-EE" sz="1200" dirty="0"/>
              <a:t>Saapad (kaitsmeteta)</a:t>
            </a:r>
            <a:endParaRPr lang="en-US" sz="1200" dirty="0"/>
          </a:p>
          <a:p>
            <a:pPr lvl="1"/>
            <a:r>
              <a:rPr lang="et-EE" sz="1200" dirty="0"/>
              <a:t>Mootorratturi jakk (kaitsmeteta)</a:t>
            </a:r>
            <a:endParaRPr lang="en-US" sz="1200" dirty="0"/>
          </a:p>
          <a:p>
            <a:pPr lvl="1"/>
            <a:r>
              <a:rPr lang="et-EE" sz="1200" dirty="0"/>
              <a:t>Helkuritega jakk / vest / käeside / helkurtraksid</a:t>
            </a:r>
            <a:endParaRPr lang="en-US" sz="1200" dirty="0"/>
          </a:p>
          <a:p>
            <a:pPr lvl="1"/>
            <a:r>
              <a:rPr lang="et-EE" sz="1200" dirty="0"/>
              <a:t>Mootorratturi püksid (kaitsmeteta)</a:t>
            </a:r>
            <a:endParaRPr lang="en-US" sz="1200" dirty="0"/>
          </a:p>
          <a:p>
            <a:pPr lvl="1"/>
            <a:r>
              <a:rPr lang="et-EE" sz="1200" dirty="0"/>
              <a:t>Mootorratturi kombinesoon</a:t>
            </a:r>
            <a:endParaRPr lang="en-US" sz="1200" dirty="0"/>
          </a:p>
          <a:p>
            <a:pPr lvl="1"/>
            <a:r>
              <a:rPr lang="et-EE" sz="1200" dirty="0"/>
              <a:t>Kaugelt nähtav kiiver (fluorestseeruvkollane/-oranž)</a:t>
            </a:r>
            <a:endParaRPr lang="en-US" sz="1200" dirty="0"/>
          </a:p>
          <a:p>
            <a:pPr lvl="1"/>
            <a:r>
              <a:rPr lang="et-EE" sz="1200" dirty="0"/>
              <a:t>Kaelatugi</a:t>
            </a:r>
            <a:endParaRPr lang="en-US" sz="1200" dirty="0"/>
          </a:p>
          <a:p>
            <a:pPr lvl="1"/>
            <a:r>
              <a:rPr lang="et-EE" sz="1200" dirty="0"/>
              <a:t>Eraldi põlvekaitsmed</a:t>
            </a:r>
            <a:endParaRPr lang="en-US" sz="1200" dirty="0"/>
          </a:p>
          <a:p>
            <a:pPr lvl="1"/>
            <a:r>
              <a:rPr lang="en-US" sz="1200" dirty="0" err="1"/>
              <a:t>Muu</a:t>
            </a:r>
            <a:r>
              <a:rPr lang="en-US" sz="1200" dirty="0"/>
              <a:t> (mis)?_______________</a:t>
            </a:r>
          </a:p>
          <a:p>
            <a:pPr lvl="1"/>
            <a:r>
              <a:rPr lang="en-US" sz="1200" i="1" dirty="0" err="1"/>
              <a:t>Ei</a:t>
            </a:r>
            <a:r>
              <a:rPr lang="en-US" sz="1200" i="1" dirty="0"/>
              <a:t> </a:t>
            </a:r>
            <a:r>
              <a:rPr lang="en-US" sz="1200" i="1" dirty="0" err="1"/>
              <a:t>kasuta</a:t>
            </a:r>
            <a:r>
              <a:rPr lang="en-US" sz="1200" i="1" dirty="0"/>
              <a:t> </a:t>
            </a:r>
            <a:r>
              <a:rPr lang="en-US" sz="1200" i="1" dirty="0" err="1"/>
              <a:t>turvavarustust</a:t>
            </a:r>
            <a:endParaRPr lang="en-US" sz="1200" dirty="0"/>
          </a:p>
          <a:p>
            <a:endParaRPr lang="et-EE" dirty="0"/>
          </a:p>
          <a:p>
            <a:endParaRPr lang="et-EE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345ED5B-448A-8141-95B2-12A4386E3090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sz="1200" b="1" dirty="0"/>
              <a:t>22. Kas ja missugusel põhjusel Te olete viimase 12 kuu jooksul mootorrattaga sõites sattunud liiklusohtlikusse olukorda? </a:t>
            </a:r>
            <a:r>
              <a:rPr lang="et-EE" sz="1200" i="1" cap="all" dirty="0"/>
              <a:t>VÕIB MITU VASTUST</a:t>
            </a:r>
            <a:endParaRPr lang="et-EE" sz="1200" dirty="0"/>
          </a:p>
          <a:p>
            <a:pPr lvl="1"/>
            <a:r>
              <a:rPr lang="et-EE" sz="1200" dirty="0"/>
              <a:t>Sõidukiirus oli teeolude kohta liiga suur</a:t>
            </a:r>
          </a:p>
          <a:p>
            <a:pPr lvl="1"/>
            <a:r>
              <a:rPr lang="et-EE" sz="1200" dirty="0" err="1"/>
              <a:t>Äkkpidurdus</a:t>
            </a:r>
            <a:r>
              <a:rPr lang="et-EE" sz="1200" dirty="0"/>
              <a:t>, et eessõitvale sõidukile mitte otsa sõita</a:t>
            </a:r>
          </a:p>
          <a:p>
            <a:pPr lvl="1"/>
            <a:r>
              <a:rPr lang="et-EE" sz="1200" dirty="0"/>
              <a:t>Vähene sõiduoskus (pidurdamisoskus, manööverdamisoskus, halb tasakaalutunnetus </a:t>
            </a:r>
            <a:r>
              <a:rPr lang="et-EE" sz="1200" dirty="0" err="1"/>
              <a:t>vmt</a:t>
            </a:r>
            <a:r>
              <a:rPr lang="et-EE" sz="1200" dirty="0"/>
              <a:t>)</a:t>
            </a:r>
          </a:p>
          <a:p>
            <a:pPr lvl="1"/>
            <a:r>
              <a:rPr lang="et-EE" sz="1200" dirty="0"/>
              <a:t>Tähelepanematus või kõrvalised tegevused</a:t>
            </a:r>
          </a:p>
          <a:p>
            <a:pPr lvl="1"/>
            <a:r>
              <a:rPr lang="et-EE" sz="1200" dirty="0"/>
              <a:t>Joove (</a:t>
            </a:r>
            <a:r>
              <a:rPr lang="et-EE" sz="1200" dirty="0" err="1"/>
              <a:t>alko</a:t>
            </a:r>
            <a:r>
              <a:rPr lang="et-EE" sz="1200" dirty="0"/>
              <a:t>- ja </a:t>
            </a:r>
            <a:r>
              <a:rPr lang="et-EE" sz="1200" dirty="0" err="1"/>
              <a:t>narko</a:t>
            </a:r>
            <a:r>
              <a:rPr lang="et-EE" sz="1200" dirty="0"/>
              <a:t>-)</a:t>
            </a:r>
          </a:p>
          <a:p>
            <a:pPr lvl="1"/>
            <a:r>
              <a:rPr lang="et-EE" sz="1200" dirty="0"/>
              <a:t>Väsimus</a:t>
            </a:r>
          </a:p>
          <a:p>
            <a:pPr lvl="1"/>
            <a:r>
              <a:rPr lang="et-EE" sz="1200" dirty="0"/>
              <a:t>Liiklusreeglite mittejärgimine enda poolt</a:t>
            </a:r>
          </a:p>
          <a:p>
            <a:pPr lvl="1"/>
            <a:r>
              <a:rPr lang="et-EE" sz="1200" dirty="0"/>
              <a:t>Teiste liiklejate ohtlik või reegleid eirav käitumine</a:t>
            </a:r>
          </a:p>
          <a:p>
            <a:pPr lvl="1"/>
            <a:r>
              <a:rPr lang="et-EE" sz="1200" dirty="0"/>
              <a:t>Võisin jääda teistele liiklejatele märkamatuks (motovarustus ei olnud taustast eristuv ja/või sõitsin pimealas)</a:t>
            </a:r>
          </a:p>
          <a:p>
            <a:pPr lvl="1"/>
            <a:r>
              <a:rPr lang="et-EE" sz="1200" dirty="0"/>
              <a:t>Ootamatu tee seisukorra muutus (teekatte ebatasasus, auk, vajunud restkaev, libedus, lahtine killustik </a:t>
            </a:r>
            <a:r>
              <a:rPr lang="et-EE" sz="1200" dirty="0" err="1"/>
              <a:t>vmt</a:t>
            </a:r>
            <a:r>
              <a:rPr lang="et-EE" sz="1200" dirty="0"/>
              <a:t>) </a:t>
            </a:r>
          </a:p>
          <a:p>
            <a:pPr lvl="1"/>
            <a:r>
              <a:rPr lang="et-EE" sz="1200" dirty="0"/>
              <a:t>Uue motohooaja eel harjumatus sõidukiga või selle juhtimisega</a:t>
            </a:r>
          </a:p>
          <a:p>
            <a:pPr lvl="1"/>
            <a:r>
              <a:rPr lang="et-EE" sz="1200" dirty="0"/>
              <a:t>Muu, mis? _____________</a:t>
            </a:r>
          </a:p>
          <a:p>
            <a:pPr lvl="1"/>
            <a:r>
              <a:rPr lang="et-EE" sz="1200" dirty="0"/>
              <a:t>Ei ole liiklusohtlikku olukorda sattunud</a:t>
            </a:r>
          </a:p>
          <a:p>
            <a:pPr lvl="1"/>
            <a:r>
              <a:rPr lang="et-EE" sz="1200" i="1" dirty="0"/>
              <a:t>Ei oska öelda</a:t>
            </a:r>
            <a:endParaRPr lang="et-EE" sz="1200" dirty="0"/>
          </a:p>
          <a:p>
            <a:endParaRPr lang="et-E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1E67D4-8D28-C944-BB90-DB99AA0C736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Mootorratas</a:t>
            </a:r>
          </a:p>
        </p:txBody>
      </p:sp>
    </p:spTree>
    <p:extLst>
      <p:ext uri="{BB962C8B-B14F-4D97-AF65-F5344CB8AC3E}">
        <p14:creationId xmlns:p14="http://schemas.microsoft.com/office/powerpoint/2010/main" val="35349474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09D35-04CB-1D42-B877-2E412CDE2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Ankeet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3377C9-38B0-1841-A549-53FF9879A62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sz="1200" dirty="0"/>
              <a:t>KÕIK</a:t>
            </a:r>
          </a:p>
          <a:p>
            <a:pPr marL="0" indent="0">
              <a:buNone/>
            </a:pPr>
            <a:r>
              <a:rPr lang="et-EE" sz="1200" b="1" dirty="0"/>
              <a:t>26. Kuidas peab auto istme peatugi olema reguleeritud?</a:t>
            </a:r>
            <a:endParaRPr lang="et-EE" sz="1200" dirty="0"/>
          </a:p>
          <a:p>
            <a:pPr lvl="1"/>
            <a:r>
              <a:rPr lang="et-EE" sz="1200" dirty="0"/>
              <a:t>Paiknema kaela kõrgusel</a:t>
            </a:r>
          </a:p>
          <a:p>
            <a:pPr lvl="1"/>
            <a:r>
              <a:rPr lang="et-EE" sz="1200" dirty="0"/>
              <a:t>Paiknema kukla kõrgusel</a:t>
            </a:r>
          </a:p>
          <a:p>
            <a:pPr lvl="1"/>
            <a:r>
              <a:rPr lang="et-EE" sz="1200" dirty="0"/>
              <a:t>Ülemine äär peab olema peast kõrgemal või vähemalt sellega tasa </a:t>
            </a:r>
          </a:p>
          <a:p>
            <a:pPr lvl="1"/>
            <a:r>
              <a:rPr lang="et-EE" sz="1200" dirty="0" err="1"/>
              <a:t>Peatoe</a:t>
            </a:r>
            <a:r>
              <a:rPr lang="et-EE" sz="1200" dirty="0"/>
              <a:t> kõrgus ei ole oluline</a:t>
            </a:r>
          </a:p>
          <a:p>
            <a:pPr lvl="1"/>
            <a:r>
              <a:rPr lang="et-EE" sz="1200" i="1" dirty="0"/>
              <a:t>Ei oska öelda</a:t>
            </a:r>
            <a:endParaRPr lang="et-EE" sz="1200" dirty="0"/>
          </a:p>
          <a:p>
            <a:pPr marL="0" indent="0">
              <a:buNone/>
            </a:pPr>
            <a:r>
              <a:rPr lang="et-EE" sz="1200" b="1" dirty="0"/>
              <a:t>27. Kui Te istute autos istmele, millel tavapäraselt ei istu, siis kui sageli Te reguleerite </a:t>
            </a:r>
            <a:r>
              <a:rPr lang="et-EE" sz="1200" b="1" dirty="0" err="1"/>
              <a:t>peatoe</a:t>
            </a:r>
            <a:r>
              <a:rPr lang="et-EE" sz="1200" b="1" dirty="0"/>
              <a:t> kõrguse enda järgi parajaks?</a:t>
            </a:r>
            <a:endParaRPr lang="et-EE" sz="1200" dirty="0"/>
          </a:p>
          <a:p>
            <a:pPr lvl="1"/>
            <a:r>
              <a:rPr lang="et-EE" sz="1200" dirty="0"/>
              <a:t>Enamasti </a:t>
            </a:r>
          </a:p>
          <a:p>
            <a:pPr lvl="1"/>
            <a:r>
              <a:rPr lang="et-EE" sz="1200" dirty="0"/>
              <a:t>Aeg-ajalt</a:t>
            </a:r>
          </a:p>
          <a:p>
            <a:pPr lvl="1"/>
            <a:r>
              <a:rPr lang="et-EE" sz="1200" dirty="0"/>
              <a:t>Enamasti mitte </a:t>
            </a:r>
          </a:p>
          <a:p>
            <a:pPr lvl="1"/>
            <a:r>
              <a:rPr lang="et-EE" sz="1200" i="1" dirty="0"/>
              <a:t>Ei sõida autoga</a:t>
            </a:r>
            <a:endParaRPr lang="et-EE" sz="1200" dirty="0"/>
          </a:p>
          <a:p>
            <a:pPr lvl="1"/>
            <a:r>
              <a:rPr lang="et-EE" sz="1200" i="1" dirty="0"/>
              <a:t>Ei oska vastata </a:t>
            </a:r>
            <a:endParaRPr lang="et-EE" sz="1200" dirty="0"/>
          </a:p>
          <a:p>
            <a:endParaRPr lang="et-EE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D297184-D916-5349-8BF6-8851035355B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Teadlikkus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601E43D-B414-5B43-94FE-B3779D7A98A4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et-EE" sz="1200" b="1" dirty="0"/>
              <a:t>28. Kas bussis, mille istekoht on turvavööga varustatud, on turvavöö kinnitamine kohustuslik?</a:t>
            </a:r>
            <a:endParaRPr lang="et-EE" sz="1200" dirty="0"/>
          </a:p>
          <a:p>
            <a:pPr lvl="1" fontAlgn="base"/>
            <a:r>
              <a:rPr lang="et-EE" sz="1200" dirty="0"/>
              <a:t>Jah</a:t>
            </a:r>
          </a:p>
          <a:p>
            <a:pPr lvl="1" fontAlgn="base"/>
            <a:r>
              <a:rPr lang="et-EE" sz="1200" dirty="0"/>
              <a:t>Ei</a:t>
            </a:r>
          </a:p>
          <a:p>
            <a:pPr lvl="1" fontAlgn="base"/>
            <a:r>
              <a:rPr lang="et-EE" sz="1200" i="1" dirty="0"/>
              <a:t>Ei oska öelda </a:t>
            </a:r>
            <a:endParaRPr lang="et-EE" sz="1200" dirty="0"/>
          </a:p>
          <a:p>
            <a:pPr marL="0" indent="0" fontAlgn="base">
              <a:buNone/>
            </a:pPr>
            <a:r>
              <a:rPr lang="et-EE" sz="1200" b="1" dirty="0"/>
              <a:t>29. Kas sõiduauto tagaistmel tohib last süles sõidutada? </a:t>
            </a:r>
          </a:p>
          <a:p>
            <a:pPr lvl="1" fontAlgn="base"/>
            <a:r>
              <a:rPr lang="et-EE" sz="1200" dirty="0"/>
              <a:t>Tohib alla 6-aastast last, kui täiskasvanud sõitjal on turvavöö kinnitatud</a:t>
            </a:r>
          </a:p>
          <a:p>
            <a:pPr lvl="1" fontAlgn="base"/>
            <a:r>
              <a:rPr lang="et-EE" sz="1200" dirty="0"/>
              <a:t>ohib alla 12-aastast last, kui täiskasvanud sõitjal on turvavöö kinnitatud</a:t>
            </a:r>
          </a:p>
          <a:p>
            <a:pPr lvl="1" fontAlgn="base"/>
            <a:r>
              <a:rPr lang="et-EE" sz="1200" dirty="0"/>
              <a:t>Ei tohi </a:t>
            </a:r>
          </a:p>
          <a:p>
            <a:pPr lvl="1" fontAlgn="base"/>
            <a:r>
              <a:rPr lang="et-EE" sz="1200" i="1" dirty="0"/>
              <a:t>Ei oska öelda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0257032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09D35-04CB-1D42-B877-2E412CDE2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Ankeet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3377C9-38B0-1841-A549-53FF9879A62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t-EE" sz="1200" dirty="0"/>
              <a:t>K30-K34 KÜSIDA KÕIGILT </a:t>
            </a:r>
          </a:p>
          <a:p>
            <a:pPr marL="0" indent="0" fontAlgn="base">
              <a:buNone/>
            </a:pPr>
            <a:r>
              <a:rPr lang="en-US" sz="1200" b="1" dirty="0"/>
              <a:t>30. Kas </a:t>
            </a:r>
            <a:r>
              <a:rPr lang="en-US" sz="1200" b="1" dirty="0" err="1"/>
              <a:t>Te</a:t>
            </a:r>
            <a:r>
              <a:rPr lang="en-US" sz="1200" b="1" dirty="0"/>
              <a:t> </a:t>
            </a:r>
            <a:r>
              <a:rPr lang="en-US" sz="1200" b="1" dirty="0" err="1"/>
              <a:t>olete</a:t>
            </a:r>
            <a:r>
              <a:rPr lang="en-US" sz="1200" b="1" dirty="0"/>
              <a:t> </a:t>
            </a:r>
            <a:r>
              <a:rPr lang="en-US" sz="1200" b="1" dirty="0" err="1"/>
              <a:t>mä</a:t>
            </a:r>
            <a:r>
              <a:rPr lang="nl-NL" sz="1200" b="1" dirty="0" err="1"/>
              <a:t>rganud</a:t>
            </a:r>
            <a:r>
              <a:rPr lang="nl-NL" sz="1200" b="1" dirty="0"/>
              <a:t> </a:t>
            </a:r>
            <a:r>
              <a:rPr lang="nl-NL" sz="1200" b="1" dirty="0" err="1"/>
              <a:t>käesoleval</a:t>
            </a:r>
            <a:r>
              <a:rPr lang="nl-NL" sz="1200" b="1" dirty="0"/>
              <a:t> </a:t>
            </a:r>
            <a:r>
              <a:rPr lang="nl-NL" sz="1200" b="1" dirty="0" err="1"/>
              <a:t>aastal</a:t>
            </a:r>
            <a:r>
              <a:rPr lang="nl-NL" sz="1200" b="1" dirty="0"/>
              <a:t> </a:t>
            </a:r>
            <a:r>
              <a:rPr lang="nl-NL" sz="1200" b="1" dirty="0" err="1"/>
              <a:t>ohutu</a:t>
            </a:r>
            <a:r>
              <a:rPr lang="nl-NL" sz="1200" b="1" dirty="0"/>
              <a:t> </a:t>
            </a:r>
            <a:r>
              <a:rPr lang="nl-NL" sz="1200" b="1" dirty="0" err="1"/>
              <a:t>linna</a:t>
            </a:r>
            <a:r>
              <a:rPr lang="en-US" sz="1200" b="1" dirty="0" err="1"/>
              <a:t>kiiruse</a:t>
            </a:r>
            <a:r>
              <a:rPr lang="en-US" sz="1200" b="1" dirty="0"/>
              <a:t> </a:t>
            </a:r>
            <a:r>
              <a:rPr lang="en-US" sz="1200" b="1" dirty="0" err="1"/>
              <a:t>teemalist</a:t>
            </a:r>
            <a:r>
              <a:rPr lang="en-US" sz="1200" b="1" dirty="0"/>
              <a:t> </a:t>
            </a:r>
            <a:r>
              <a:rPr lang="et-EE" sz="1200" b="1" dirty="0"/>
              <a:t>kampaaniat „</a:t>
            </a:r>
            <a:r>
              <a:rPr lang="en-US" sz="1200" b="1" dirty="0" err="1"/>
              <a:t>Naudi</a:t>
            </a:r>
            <a:r>
              <a:rPr lang="en-US" sz="1200" b="1" dirty="0"/>
              <a:t> </a:t>
            </a:r>
            <a:r>
              <a:rPr lang="en-US" sz="1200" b="1" dirty="0" err="1"/>
              <a:t>sõitu</a:t>
            </a:r>
            <a:r>
              <a:rPr lang="en-US" sz="1200" b="1" dirty="0"/>
              <a:t>. </a:t>
            </a:r>
            <a:r>
              <a:rPr lang="en-US" sz="1200" b="1" dirty="0" err="1"/>
              <a:t>Aeglasemalt</a:t>
            </a:r>
            <a:r>
              <a:rPr lang="en-US" sz="1200" b="1" dirty="0"/>
              <a:t> on </a:t>
            </a:r>
            <a:r>
              <a:rPr lang="en-US" sz="1200" b="1" dirty="0" err="1"/>
              <a:t>mõnusam</a:t>
            </a:r>
            <a:r>
              <a:rPr lang="en-US" sz="1200" b="1" dirty="0"/>
              <a:t>.“</a:t>
            </a:r>
            <a:r>
              <a:rPr lang="et-EE" sz="1200" dirty="0"/>
              <a:t>	      </a:t>
            </a:r>
            <a:endParaRPr lang="en-EE" sz="1200" dirty="0"/>
          </a:p>
          <a:p>
            <a:pPr lvl="1" fontAlgn="base"/>
            <a:r>
              <a:rPr lang="et-EE" sz="1200" dirty="0"/>
              <a:t>Jah </a:t>
            </a:r>
          </a:p>
          <a:p>
            <a:pPr lvl="1" fontAlgn="base"/>
            <a:r>
              <a:rPr lang="et-EE" sz="1200" dirty="0"/>
              <a:t>Ei		 </a:t>
            </a:r>
            <a:endParaRPr lang="en-EE" sz="1200" dirty="0"/>
          </a:p>
          <a:p>
            <a:pPr lvl="1" fontAlgn="base"/>
            <a:r>
              <a:rPr lang="et-EE" sz="1200" i="1" dirty="0"/>
              <a:t>Ei oska öelda </a:t>
            </a:r>
            <a:r>
              <a:rPr lang="et-EE" sz="1200" dirty="0"/>
              <a:t>K31 KUI K30=1</a:t>
            </a:r>
            <a:endParaRPr lang="en-EE" sz="1200" dirty="0"/>
          </a:p>
          <a:p>
            <a:pPr marL="0" indent="0" fontAlgn="base">
              <a:buNone/>
            </a:pPr>
            <a:r>
              <a:rPr lang="en-US" sz="1200" b="1" dirty="0"/>
              <a:t>31. </a:t>
            </a:r>
            <a:r>
              <a:rPr lang="en-US" sz="1200" b="1" dirty="0" err="1"/>
              <a:t>Kus</a:t>
            </a:r>
            <a:r>
              <a:rPr lang="en-US" sz="1200" b="1" dirty="0"/>
              <a:t> </a:t>
            </a:r>
            <a:r>
              <a:rPr lang="en-US" sz="1200" b="1" dirty="0" err="1"/>
              <a:t>Te</a:t>
            </a:r>
            <a:r>
              <a:rPr lang="en-US" sz="1200" b="1" dirty="0"/>
              <a:t> </a:t>
            </a:r>
            <a:r>
              <a:rPr lang="en-US" sz="1200" b="1" dirty="0" err="1"/>
              <a:t>olete</a:t>
            </a:r>
            <a:r>
              <a:rPr lang="en-US" sz="1200" b="1" dirty="0"/>
              <a:t> </a:t>
            </a:r>
            <a:r>
              <a:rPr lang="en-US" sz="1200" b="1" dirty="0" err="1"/>
              <a:t>vastavat</a:t>
            </a:r>
            <a:r>
              <a:rPr lang="en-US" sz="1200" b="1" dirty="0"/>
              <a:t> </a:t>
            </a:r>
            <a:r>
              <a:rPr lang="en-US" sz="1200" b="1" dirty="0" err="1"/>
              <a:t>kampaaniat</a:t>
            </a:r>
            <a:r>
              <a:rPr lang="en-US" sz="1200" b="1" dirty="0"/>
              <a:t> </a:t>
            </a:r>
            <a:r>
              <a:rPr lang="en-US" sz="1200" b="1" dirty="0" err="1"/>
              <a:t>märganud</a:t>
            </a:r>
            <a:r>
              <a:rPr lang="en-US" sz="1200" dirty="0"/>
              <a:t>? VÕIB MITU VASTUST!</a:t>
            </a:r>
            <a:endParaRPr lang="en-EE" sz="1200" dirty="0"/>
          </a:p>
          <a:p>
            <a:pPr lvl="1" fontAlgn="base"/>
            <a:r>
              <a:rPr lang="et-EE" sz="1200" dirty="0"/>
              <a:t>Televisioonis          </a:t>
            </a:r>
            <a:endParaRPr lang="en-EE" sz="1200" dirty="0"/>
          </a:p>
          <a:p>
            <a:pPr lvl="1" fontAlgn="base"/>
            <a:r>
              <a:rPr lang="nl-NL" sz="1200" dirty="0" err="1"/>
              <a:t>Raadios</a:t>
            </a:r>
            <a:r>
              <a:rPr lang="nl-NL" sz="1200" dirty="0"/>
              <a:t>			</a:t>
            </a:r>
            <a:endParaRPr lang="en-EE" sz="1200" dirty="0"/>
          </a:p>
          <a:p>
            <a:pPr lvl="1" fontAlgn="base"/>
            <a:r>
              <a:rPr lang="et-EE" sz="1200" dirty="0"/>
              <a:t>Välireklaamina 		</a:t>
            </a:r>
            <a:endParaRPr lang="en-EE" sz="1200" dirty="0"/>
          </a:p>
          <a:p>
            <a:pPr lvl="1" fontAlgn="base"/>
            <a:r>
              <a:rPr lang="et-EE" sz="1200" dirty="0"/>
              <a:t>Internetis              </a:t>
            </a:r>
            <a:endParaRPr lang="en-EE" sz="1200" dirty="0"/>
          </a:p>
          <a:p>
            <a:pPr lvl="1" fontAlgn="base"/>
            <a:r>
              <a:rPr lang="et-EE" sz="1200" dirty="0"/>
              <a:t>Muu, kus? _____________</a:t>
            </a:r>
            <a:endParaRPr lang="en-EE" sz="1200" dirty="0"/>
          </a:p>
          <a:p>
            <a:pPr lvl="1" fontAlgn="base"/>
            <a:r>
              <a:rPr lang="et-EE" sz="1200" i="1" dirty="0"/>
              <a:t>Ei oska öelda</a:t>
            </a:r>
            <a:r>
              <a:rPr lang="et-EE" sz="1200" dirty="0"/>
              <a:t> </a:t>
            </a:r>
            <a:endParaRPr lang="en-EE" sz="1200" dirty="0"/>
          </a:p>
          <a:p>
            <a:endParaRPr lang="et-EE" dirty="0"/>
          </a:p>
          <a:p>
            <a:endParaRPr lang="et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B921C-57EE-F04E-95CB-FDB45005005D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t-EE" sz="1200" b="1" dirty="0"/>
              <a:t>32. Kas Te olete käesoleval aastal märganud järgmist kampaaniasõnumit? (TELEKLIPP)</a:t>
            </a:r>
            <a:endParaRPr lang="en-EE" sz="1200" dirty="0"/>
          </a:p>
          <a:p>
            <a:pPr lvl="1" fontAlgn="base"/>
            <a:r>
              <a:rPr lang="et-EE" sz="1200" dirty="0"/>
              <a:t>Jah</a:t>
            </a:r>
            <a:endParaRPr lang="en-EE" sz="1200" dirty="0"/>
          </a:p>
          <a:p>
            <a:pPr lvl="1" fontAlgn="base"/>
            <a:r>
              <a:rPr lang="et-EE" sz="1200" dirty="0"/>
              <a:t>Ei </a:t>
            </a:r>
            <a:endParaRPr lang="en-EE" sz="1200" dirty="0"/>
          </a:p>
          <a:p>
            <a:pPr lvl="1" fontAlgn="base"/>
            <a:r>
              <a:rPr lang="et-EE" sz="1200" i="1" dirty="0"/>
              <a:t>Ei oska öelda / ei vaata</a:t>
            </a:r>
            <a:endParaRPr lang="en-EE" sz="1200" dirty="0"/>
          </a:p>
          <a:p>
            <a:pPr marL="0" indent="0" fontAlgn="base">
              <a:buNone/>
            </a:pPr>
            <a:r>
              <a:rPr lang="et-EE" sz="1200" b="1" dirty="0"/>
              <a:t>33. Kas Te olete käesoleval aastal kuulnud järgmist kampaaniasõnumit? (AUDIOKLIPP)</a:t>
            </a:r>
            <a:endParaRPr lang="en-EE" sz="1200" dirty="0"/>
          </a:p>
          <a:p>
            <a:pPr lvl="1" fontAlgn="base"/>
            <a:r>
              <a:rPr lang="et-EE" sz="1200" dirty="0"/>
              <a:t>Jah</a:t>
            </a:r>
            <a:endParaRPr lang="en-EE" sz="1200" dirty="0"/>
          </a:p>
          <a:p>
            <a:pPr lvl="1" fontAlgn="base"/>
            <a:r>
              <a:rPr lang="et-EE" sz="1200" dirty="0"/>
              <a:t>Ei </a:t>
            </a:r>
            <a:endParaRPr lang="en-EE" sz="1200" dirty="0"/>
          </a:p>
          <a:p>
            <a:pPr lvl="1" fontAlgn="base"/>
            <a:r>
              <a:rPr lang="et-EE" sz="1200" i="1" dirty="0"/>
              <a:t>Ei oska öelda / ei kuula</a:t>
            </a:r>
            <a:endParaRPr lang="en-EE" sz="1200" dirty="0"/>
          </a:p>
          <a:p>
            <a:pPr marL="0" indent="0" fontAlgn="base">
              <a:buNone/>
            </a:pPr>
            <a:r>
              <a:rPr lang="et-EE" sz="1200" b="1" dirty="0"/>
              <a:t>34. Kas Te olete käesoleval aastal märganud järgmist kampaaniasõnumit? (POSTER)</a:t>
            </a:r>
            <a:endParaRPr lang="en-EE" sz="1200" dirty="0"/>
          </a:p>
          <a:p>
            <a:pPr lvl="1" fontAlgn="base"/>
            <a:r>
              <a:rPr lang="et-EE" sz="1200" dirty="0"/>
              <a:t>Jah</a:t>
            </a:r>
            <a:endParaRPr lang="en-EE" sz="1200" dirty="0"/>
          </a:p>
          <a:p>
            <a:pPr lvl="1" fontAlgn="base"/>
            <a:r>
              <a:rPr lang="et-EE" sz="1200" dirty="0"/>
              <a:t>Ei </a:t>
            </a:r>
            <a:endParaRPr lang="en-EE" sz="1200" dirty="0"/>
          </a:p>
          <a:p>
            <a:pPr lvl="1" fontAlgn="base"/>
            <a:r>
              <a:rPr lang="et-EE" sz="1200" i="1" dirty="0"/>
              <a:t>Ei oska öelda / ei liigu</a:t>
            </a:r>
            <a:endParaRPr lang="en-EE" sz="1200" dirty="0"/>
          </a:p>
          <a:p>
            <a:endParaRPr lang="et-EE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9C721E9-CB48-5C40-AB9D-F269274E510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Kampaania</a:t>
            </a:r>
          </a:p>
        </p:txBody>
      </p:sp>
    </p:spTree>
    <p:extLst>
      <p:ext uri="{BB962C8B-B14F-4D97-AF65-F5344CB8AC3E}">
        <p14:creationId xmlns:p14="http://schemas.microsoft.com/office/powerpoint/2010/main" val="1991394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A9FA8-8671-4549-8C83-CB13F9821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2489" y="2982982"/>
            <a:ext cx="9051380" cy="861238"/>
          </a:xfrm>
        </p:spPr>
        <p:txBody>
          <a:bodyPr>
            <a:normAutofit fontScale="90000"/>
          </a:bodyPr>
          <a:lstStyle/>
          <a:p>
            <a:r>
              <a:rPr lang="et-EE" dirty="0"/>
              <a:t>Sihtgrupid</a:t>
            </a:r>
          </a:p>
        </p:txBody>
      </p:sp>
    </p:spTree>
    <p:extLst>
      <p:ext uri="{BB962C8B-B14F-4D97-AF65-F5344CB8AC3E}">
        <p14:creationId xmlns:p14="http://schemas.microsoft.com/office/powerpoint/2010/main" val="3158496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0CD542-3127-A14F-9D88-CB692463F69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sz="1800" dirty="0">
                <a:solidFill>
                  <a:schemeClr val="accent1"/>
                </a:solidFill>
              </a:rPr>
              <a:t>Liiklemise viis viimase 12 kuu jooksul (Slaid 7 )</a:t>
            </a:r>
          </a:p>
          <a:p>
            <a:r>
              <a:rPr lang="et-EE" dirty="0"/>
              <a:t>Viimasel 12 kuu jooksul on vähemalt 15-aastasest elanikkonnast:</a:t>
            </a:r>
          </a:p>
          <a:p>
            <a:pPr lvl="1"/>
            <a:r>
              <a:rPr lang="et-EE" dirty="0"/>
              <a:t>69% liigelnud </a:t>
            </a:r>
            <a:r>
              <a:rPr lang="et-EE" dirty="0">
                <a:solidFill>
                  <a:srgbClr val="A01E28"/>
                </a:solidFill>
              </a:rPr>
              <a:t>autojuhina</a:t>
            </a:r>
            <a:r>
              <a:rPr lang="et-EE" dirty="0"/>
              <a:t> (756 ± 32 tuhat) – sagedamini mehed, 25-49-aastased, maapiirkondade, Põhja- ja Kesk-Eesti elanikud; harvemini naised, üle 64-aastased ja Tallinna elanikud;</a:t>
            </a:r>
          </a:p>
          <a:p>
            <a:pPr lvl="1"/>
            <a:r>
              <a:rPr lang="et-EE" dirty="0"/>
              <a:t>70% sõitnud </a:t>
            </a:r>
            <a:r>
              <a:rPr lang="et-EE" dirty="0">
                <a:solidFill>
                  <a:srgbClr val="A01E28"/>
                </a:solidFill>
              </a:rPr>
              <a:t>juhi kõrvalistmel </a:t>
            </a:r>
            <a:r>
              <a:rPr lang="et-EE" dirty="0"/>
              <a:t>(777 ± 31 tuhat) – sagedamini naised, 15-34-aastased; harvemini seevastu mehed, üle 49-aastased ja Ida-Virumaa elanikud;</a:t>
            </a:r>
          </a:p>
          <a:p>
            <a:pPr lvl="1"/>
            <a:r>
              <a:rPr lang="et-EE" dirty="0"/>
              <a:t>50% sõitnud </a:t>
            </a:r>
            <a:r>
              <a:rPr lang="et-EE" dirty="0">
                <a:solidFill>
                  <a:srgbClr val="A01E28"/>
                </a:solidFill>
              </a:rPr>
              <a:t>auto tagaistmel </a:t>
            </a:r>
            <a:r>
              <a:rPr lang="et-EE" dirty="0"/>
              <a:t>(547 ± 33 tuhat) – sagedamini 15-34-aastased; harvemini seevastu üle 49-aastased ja maapiirkondade elanikud;</a:t>
            </a:r>
          </a:p>
          <a:p>
            <a:pPr lvl="1"/>
            <a:r>
              <a:rPr lang="et-EE" dirty="0"/>
              <a:t>47% sõitnud </a:t>
            </a:r>
            <a:r>
              <a:rPr lang="et-EE" dirty="0">
                <a:solidFill>
                  <a:srgbClr val="A01E28"/>
                </a:solidFill>
              </a:rPr>
              <a:t>bussiga </a:t>
            </a:r>
            <a:r>
              <a:rPr lang="et-EE" dirty="0"/>
              <a:t>(515 ± 34 tuhat) – sagedamini 15-24-aastased, muukeelsed ja tallinlased; harvemini 50-64-aastased, Ida-Virumaa, Kesk-Eesti ning maapiirkondade elanikud.</a:t>
            </a:r>
          </a:p>
          <a:p>
            <a:pPr lvl="1"/>
            <a:r>
              <a:rPr lang="et-EE" dirty="0"/>
              <a:t>4% juhtinud </a:t>
            </a:r>
            <a:r>
              <a:rPr lang="et-EE" dirty="0">
                <a:solidFill>
                  <a:srgbClr val="A01E28"/>
                </a:solidFill>
              </a:rPr>
              <a:t>mootorratast</a:t>
            </a:r>
            <a:r>
              <a:rPr lang="et-EE" dirty="0"/>
              <a:t> (46 ± 16 tuhat) – sagedamini mehed, 25-49-aastased, harvemini naised, üle 64-aastased, muukeelsed.</a:t>
            </a:r>
          </a:p>
          <a:p>
            <a:r>
              <a:rPr lang="et-EE" dirty="0"/>
              <a:t>Covid-19 piiranguta kehtima hakkamisest alates on vähenenud bussiga liiklejate osakaal, samas tõusnud autot juhtinud elanike osakaal.</a:t>
            </a:r>
            <a:endParaRPr lang="et-EE" sz="1800" dirty="0">
              <a:solidFill>
                <a:srgbClr val="A01E28"/>
              </a:solidFill>
            </a:endParaRPr>
          </a:p>
          <a:p>
            <a:pPr marL="0" indent="0">
              <a:buNone/>
            </a:pPr>
            <a:r>
              <a:rPr lang="et-EE" sz="1800" dirty="0">
                <a:solidFill>
                  <a:schemeClr val="accent1"/>
                </a:solidFill>
              </a:rPr>
              <a:t>Laste olemasolu (Slaid 7)</a:t>
            </a:r>
          </a:p>
          <a:p>
            <a:r>
              <a:rPr lang="et-EE" dirty="0">
                <a:solidFill>
                  <a:srgbClr val="A01E28"/>
                </a:solidFill>
              </a:rPr>
              <a:t>Alla 15-aastaseid lapsi </a:t>
            </a:r>
            <a:r>
              <a:rPr lang="et-EE" dirty="0"/>
              <a:t>on 30% üle 15-aastaste elanike peredes (pole aastatega muutunud):</a:t>
            </a:r>
          </a:p>
          <a:p>
            <a:pPr lvl="1"/>
            <a:r>
              <a:rPr lang="et-EE" dirty="0"/>
              <a:t>alla 4-aastatse lastega peresid on 10%</a:t>
            </a:r>
          </a:p>
          <a:p>
            <a:pPr lvl="1"/>
            <a:r>
              <a:rPr lang="et-EE" dirty="0"/>
              <a:t>4-6-aastaste lastega peresid on 8%</a:t>
            </a:r>
          </a:p>
          <a:p>
            <a:pPr lvl="1"/>
            <a:r>
              <a:rPr lang="et-EE" dirty="0"/>
              <a:t>7-14-aastaste lastega peresid on 21%. </a:t>
            </a:r>
          </a:p>
          <a:p>
            <a:endParaRPr lang="et-EE" dirty="0"/>
          </a:p>
          <a:p>
            <a:endParaRPr lang="et-E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E3509F-B9C3-7144-9915-F4C16708C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Sihtgrupid</a:t>
            </a:r>
          </a:p>
        </p:txBody>
      </p:sp>
    </p:spTree>
    <p:extLst>
      <p:ext uri="{BB962C8B-B14F-4D97-AF65-F5344CB8AC3E}">
        <p14:creationId xmlns:p14="http://schemas.microsoft.com/office/powerpoint/2010/main" val="3312324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E3509F-B9C3-7144-9915-F4C16708C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Sihtgrupid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E2E0AC1-88EC-DE45-8BDF-7098D76CD73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Liiklemise viis viimase 12 kuu jooksul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48BC137-2F71-8F48-8B2D-3A8558C00A5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11275" y="1528762"/>
            <a:ext cx="10033000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228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A9FA8-8671-4549-8C83-CB13F9821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0958" y="3282527"/>
            <a:ext cx="9051380" cy="861238"/>
          </a:xfrm>
        </p:spPr>
        <p:txBody>
          <a:bodyPr>
            <a:normAutofit fontScale="90000"/>
          </a:bodyPr>
          <a:lstStyle/>
          <a:p>
            <a:r>
              <a:rPr lang="et-EE" dirty="0"/>
              <a:t>Turvavöö kinnitamine sõidukis</a:t>
            </a:r>
          </a:p>
        </p:txBody>
      </p:sp>
    </p:spTree>
    <p:extLst>
      <p:ext uri="{BB962C8B-B14F-4D97-AF65-F5344CB8AC3E}">
        <p14:creationId xmlns:p14="http://schemas.microsoft.com/office/powerpoint/2010/main" val="2458810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A92B9D-4D22-2347-8421-30F9FC7AC6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02488" y="1499192"/>
            <a:ext cx="10051312" cy="46530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sz="1800" dirty="0">
                <a:solidFill>
                  <a:schemeClr val="accent1"/>
                </a:solidFill>
              </a:rPr>
              <a:t>Turvavöö kinnitamine (Slaid 10-11)</a:t>
            </a:r>
          </a:p>
          <a:p>
            <a:r>
              <a:rPr lang="et-EE" dirty="0"/>
              <a:t>Turvavöö kinnitamine auto esiistmel on enamiku sõitjate jaoks tavaline praktika – </a:t>
            </a:r>
            <a:r>
              <a:rPr lang="et-EE" dirty="0">
                <a:solidFill>
                  <a:schemeClr val="accent1"/>
                </a:solidFill>
              </a:rPr>
              <a:t>autojuhtidest kui ka kõrvalistmel </a:t>
            </a:r>
            <a:r>
              <a:rPr lang="et-EE" dirty="0"/>
              <a:t>sõitjatest teeb seda enamasti vastavalt 99% ja 98%. </a:t>
            </a:r>
            <a:r>
              <a:rPr lang="et-EE" dirty="0">
                <a:solidFill>
                  <a:schemeClr val="accent1"/>
                </a:solidFill>
              </a:rPr>
              <a:t>Auto tagaistmel </a:t>
            </a:r>
            <a:r>
              <a:rPr lang="et-EE" dirty="0"/>
              <a:t>sõites kinnitab reeglina turvavöö 88%. Alla 15-aastaste lastega peredest 96% kinnitab valdavalt turvavöö ka </a:t>
            </a:r>
            <a:r>
              <a:rPr lang="et-EE" dirty="0">
                <a:solidFill>
                  <a:schemeClr val="accent1"/>
                </a:solidFill>
              </a:rPr>
              <a:t>autos sõitval lapsel</a:t>
            </a:r>
            <a:r>
              <a:rPr lang="et-EE" dirty="0"/>
              <a:t>. </a:t>
            </a:r>
          </a:p>
          <a:p>
            <a:r>
              <a:rPr lang="et-EE" dirty="0"/>
              <a:t>Turvavööga varustatud </a:t>
            </a:r>
            <a:r>
              <a:rPr lang="et-EE" dirty="0">
                <a:solidFill>
                  <a:schemeClr val="accent1"/>
                </a:solidFill>
              </a:rPr>
              <a:t>bussides</a:t>
            </a:r>
            <a:r>
              <a:rPr lang="et-EE" dirty="0"/>
              <a:t> kinnitab turvavöö enamasti 45% bussiga liiklejatest. </a:t>
            </a:r>
          </a:p>
          <a:p>
            <a:r>
              <a:rPr lang="et-EE" dirty="0"/>
              <a:t>Hoolikamad turvavöö </a:t>
            </a:r>
            <a:r>
              <a:rPr lang="et-EE" dirty="0" err="1"/>
              <a:t>kinnitajad</a:t>
            </a:r>
            <a:r>
              <a:rPr lang="et-EE" dirty="0"/>
              <a:t> on üle 64-aastased, eestikeelsed elanikud. Laste turvavöö kinnitamises on eeskujulikumad kõik üle 24-aastased. Turvavöö </a:t>
            </a:r>
            <a:r>
              <a:rPr lang="et-EE" dirty="0" err="1"/>
              <a:t>kinnitajaid</a:t>
            </a:r>
            <a:r>
              <a:rPr lang="et-EE" dirty="0"/>
              <a:t> on vähem seevastu meeste ja muukeelse elanikkonna seas.</a:t>
            </a:r>
          </a:p>
          <a:p>
            <a:r>
              <a:rPr lang="et-EE" dirty="0"/>
              <a:t>Võrreldes varasemate aastatega on turvavöö kinnitajate osakaalud tõusnud, eelmise aastaga võrreldes jäänud aga valdavalt samale tasemele kõigis vaadeldavates sihtgruppides. </a:t>
            </a:r>
          </a:p>
          <a:p>
            <a:pPr marL="0" indent="0">
              <a:buNone/>
            </a:pPr>
            <a:endParaRPr lang="et-EE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t-EE" sz="1800" dirty="0">
                <a:solidFill>
                  <a:schemeClr val="accent1"/>
                </a:solidFill>
              </a:rPr>
              <a:t>Turvavöö mitte-kinnitamise põhjused (Slaid 12)</a:t>
            </a:r>
          </a:p>
          <a:p>
            <a:r>
              <a:rPr lang="et-EE" dirty="0"/>
              <a:t>Vastajatelt, kes üldjuhul turvavööd ei kinnita sõites auto tagaistmel või bussiga, mille istekoht on turvavööga varustatud, uuriti põhjuseid. Vastajate arvud on auto tagaistmel sõitjate osas väikesed, seetõttu kõiguvad tulemused aasta-aastalt üsna palju.</a:t>
            </a:r>
          </a:p>
          <a:p>
            <a:r>
              <a:rPr lang="et-EE" dirty="0"/>
              <a:t>Mõlemal juhul on levinuimaks põhjuseks </a:t>
            </a:r>
            <a:r>
              <a:rPr lang="et-EE" dirty="0">
                <a:solidFill>
                  <a:schemeClr val="accent1"/>
                </a:solidFill>
              </a:rPr>
              <a:t>harjumuse puudumine, unustamine või lühike vahemaa </a:t>
            </a:r>
            <a:r>
              <a:rPr lang="et-EE" dirty="0"/>
              <a:t>(kolmandiku või enama jaoks), kuid välja toodi ka ebamugavust.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370EAB-B81A-4D47-9EF4-EAB8E0149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Turvavöö kinnitamine sõidukis</a:t>
            </a:r>
          </a:p>
        </p:txBody>
      </p:sp>
    </p:spTree>
    <p:extLst>
      <p:ext uri="{BB962C8B-B14F-4D97-AF65-F5344CB8AC3E}">
        <p14:creationId xmlns:p14="http://schemas.microsoft.com/office/powerpoint/2010/main" val="3135551976"/>
      </p:ext>
    </p:extLst>
  </p:cSld>
  <p:clrMapOvr>
    <a:masterClrMapping/>
  </p:clrMapOvr>
</p:sld>
</file>

<file path=ppt/theme/theme1.xml><?xml version="1.0" encoding="utf-8"?>
<a:theme xmlns:a="http://schemas.openxmlformats.org/drawingml/2006/main" name="TU_2018_ppt">
  <a:themeElements>
    <a:clrScheme name="TU_Diverge">
      <a:dk1>
        <a:srgbClr val="3F3F3F"/>
      </a:dk1>
      <a:lt1>
        <a:srgbClr val="FFFFFF"/>
      </a:lt1>
      <a:dk2>
        <a:srgbClr val="242424"/>
      </a:dk2>
      <a:lt2>
        <a:srgbClr val="E6E6E6"/>
      </a:lt2>
      <a:accent1>
        <a:srgbClr val="B2182B"/>
      </a:accent1>
      <a:accent2>
        <a:srgbClr val="EF8A62"/>
      </a:accent2>
      <a:accent3>
        <a:srgbClr val="FDDBC7"/>
      </a:accent3>
      <a:accent4>
        <a:srgbClr val="D1E5F0"/>
      </a:accent4>
      <a:accent5>
        <a:srgbClr val="67A9CF"/>
      </a:accent5>
      <a:accent6>
        <a:srgbClr val="2166AC"/>
      </a:accent6>
      <a:hlink>
        <a:srgbClr val="21ABF5"/>
      </a:hlink>
      <a:folHlink>
        <a:srgbClr val="EA7E89"/>
      </a:folHlink>
    </a:clrScheme>
    <a:fontScheme name="TU_2018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U template" id="{1235B8A7-D9A6-614A-BA4E-07A723CE86A8}" vid="{1B4F7CCA-7AA5-3448-A875-7F64CF9C061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47587</TotalTime>
  <Words>3561</Words>
  <Application>Microsoft Office PowerPoint</Application>
  <PresentationFormat>Laiekraan</PresentationFormat>
  <Paragraphs>411</Paragraphs>
  <Slides>43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3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43</vt:i4>
      </vt:variant>
    </vt:vector>
  </HeadingPairs>
  <TitlesOfParts>
    <vt:vector size="47" baseType="lpstr">
      <vt:lpstr>Arial</vt:lpstr>
      <vt:lpstr>Calibri</vt:lpstr>
      <vt:lpstr>Helvetica</vt:lpstr>
      <vt:lpstr>TU_2018_ppt</vt:lpstr>
      <vt:lpstr>Sõiduki turvavarustus</vt:lpstr>
      <vt:lpstr>Teemad</vt:lpstr>
      <vt:lpstr>Metoodika ja vastutajad</vt:lpstr>
      <vt:lpstr>Metoodika</vt:lpstr>
      <vt:lpstr>Sihtgrupid</vt:lpstr>
      <vt:lpstr>Sihtgrupid</vt:lpstr>
      <vt:lpstr>Sihtgrupid</vt:lpstr>
      <vt:lpstr>Turvavöö kinnitamine sõidukis</vt:lpstr>
      <vt:lpstr>Turvavöö kinnitamine sõidukis</vt:lpstr>
      <vt:lpstr>Turvavöö kinnitamine sõidukis</vt:lpstr>
      <vt:lpstr>Turvavöö kinnitamine sõidukis</vt:lpstr>
      <vt:lpstr>Turvavöö kinnitamine sõidukis </vt:lpstr>
      <vt:lpstr>Turvavöö kinnitamine sõidukis</vt:lpstr>
      <vt:lpstr>Turvavöö kinnitamine sõidukis</vt:lpstr>
      <vt:lpstr>Turvavöö kinnitamine sõidukis</vt:lpstr>
      <vt:lpstr>Peatoe reguleerimine sõidukis</vt:lpstr>
      <vt:lpstr>Peatoe reguleerimine sõidukis</vt:lpstr>
      <vt:lpstr>Peatoe reguleerimine sõidukis</vt:lpstr>
      <vt:lpstr>Peatoe reguleerimine sõidukis</vt:lpstr>
      <vt:lpstr>Peatoe reguleerimine sõidukis</vt:lpstr>
      <vt:lpstr>Peatoe reguleerimine sõidukis</vt:lpstr>
      <vt:lpstr>Alla 15-aastaste laste sõidutamine</vt:lpstr>
      <vt:lpstr>Alla 15-aastaste laste sõidutamine</vt:lpstr>
      <vt:lpstr>Alla 15-aastaste laste sõidutamine</vt:lpstr>
      <vt:lpstr>Sõiduki rehvide  vanus ja tüüp</vt:lpstr>
      <vt:lpstr>Sõiduki rehvide vanus ja tüüp</vt:lpstr>
      <vt:lpstr>Mootorrattaga liiklemine</vt:lpstr>
      <vt:lpstr>Mootorrattaga liiklemine</vt:lpstr>
      <vt:lpstr>Mootorrattaga liiklemine</vt:lpstr>
      <vt:lpstr>Kampaania märkamine</vt:lpstr>
      <vt:lpstr>Kampaania märkamine</vt:lpstr>
      <vt:lpstr>Kampaania märkamine</vt:lpstr>
      <vt:lpstr>Kampaania märkamine</vt:lpstr>
      <vt:lpstr>Kampaania märkamine</vt:lpstr>
      <vt:lpstr>Ankeet</vt:lpstr>
      <vt:lpstr>Ankeet</vt:lpstr>
      <vt:lpstr>Ankeet</vt:lpstr>
      <vt:lpstr>Ankeet</vt:lpstr>
      <vt:lpstr>Ankeet</vt:lpstr>
      <vt:lpstr>Ankeet</vt:lpstr>
      <vt:lpstr>Ankeet</vt:lpstr>
      <vt:lpstr>Ankeet</vt:lpstr>
      <vt:lpstr>Ankeet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Sõiduki turvavarustus</dc:title>
  <dc:subject/>
  <dc:creator>Liis Grünberg</dc:creator>
  <cp:keywords/>
  <dc:description/>
  <cp:lastModifiedBy>Raul Rom</cp:lastModifiedBy>
  <cp:revision>284</cp:revision>
  <cp:lastPrinted>2020-06-10T12:49:14Z</cp:lastPrinted>
  <dcterms:created xsi:type="dcterms:W3CDTF">2018-10-30T09:40:00Z</dcterms:created>
  <dcterms:modified xsi:type="dcterms:W3CDTF">2021-12-09T10:39:10Z</dcterms:modified>
  <cp:category/>
</cp:coreProperties>
</file>