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276" r:id="rId3"/>
    <p:sldId id="258" r:id="rId4"/>
    <p:sldId id="343" r:id="rId5"/>
    <p:sldId id="344" r:id="rId6"/>
    <p:sldId id="351" r:id="rId7"/>
    <p:sldId id="353" r:id="rId8"/>
    <p:sldId id="354" r:id="rId9"/>
    <p:sldId id="378" r:id="rId10"/>
    <p:sldId id="259" r:id="rId11"/>
    <p:sldId id="267" r:id="rId12"/>
    <p:sldId id="376" r:id="rId13"/>
    <p:sldId id="377" r:id="rId14"/>
    <p:sldId id="394" r:id="rId15"/>
    <p:sldId id="395" r:id="rId16"/>
    <p:sldId id="396" r:id="rId17"/>
    <p:sldId id="345" r:id="rId18"/>
    <p:sldId id="355" r:id="rId19"/>
    <p:sldId id="357" r:id="rId20"/>
    <p:sldId id="358" r:id="rId21"/>
    <p:sldId id="356" r:id="rId22"/>
    <p:sldId id="361" r:id="rId23"/>
    <p:sldId id="397" r:id="rId24"/>
    <p:sldId id="379" r:id="rId25"/>
    <p:sldId id="365" r:id="rId26"/>
    <p:sldId id="360" r:id="rId27"/>
    <p:sldId id="400" r:id="rId28"/>
    <p:sldId id="362" r:id="rId29"/>
    <p:sldId id="384" r:id="rId30"/>
    <p:sldId id="398" r:id="rId31"/>
    <p:sldId id="380" r:id="rId32"/>
    <p:sldId id="346" r:id="rId33"/>
    <p:sldId id="369" r:id="rId34"/>
    <p:sldId id="387" r:id="rId35"/>
    <p:sldId id="359" r:id="rId36"/>
    <p:sldId id="399" r:id="rId37"/>
    <p:sldId id="370" r:id="rId38"/>
    <p:sldId id="401" r:id="rId39"/>
    <p:sldId id="372" r:id="rId40"/>
    <p:sldId id="371" r:id="rId41"/>
    <p:sldId id="347" r:id="rId42"/>
    <p:sldId id="375" r:id="rId43"/>
    <p:sldId id="391" r:id="rId44"/>
    <p:sldId id="373" r:id="rId45"/>
    <p:sldId id="374" r:id="rId46"/>
    <p:sldId id="383" r:id="rId47"/>
    <p:sldId id="337" r:id="rId48"/>
    <p:sldId id="338" r:id="rId49"/>
    <p:sldId id="402" r:id="rId50"/>
    <p:sldId id="340" r:id="rId51"/>
    <p:sldId id="403" r:id="rId52"/>
    <p:sldId id="406" r:id="rId53"/>
    <p:sldId id="405" r:id="rId54"/>
    <p:sldId id="404" r:id="rId55"/>
    <p:sldId id="382" r:id="rId56"/>
    <p:sldId id="392" r:id="rId57"/>
    <p:sldId id="393" r:id="rId58"/>
  </p:sldIdLst>
  <p:sldSz cx="12192000" cy="6858000"/>
  <p:notesSz cx="6858000" cy="9144000"/>
  <p:defaultTextStyle>
    <a:defPPr>
      <a:defRPr lang="et-EE"/>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22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is Grünberg" initials="LG" lastIdx="1" clrIdx="0">
    <p:extLst>
      <p:ext uri="{19B8F6BF-5375-455C-9EA6-DF929625EA0E}">
        <p15:presenceInfo xmlns:p15="http://schemas.microsoft.com/office/powerpoint/2012/main" userId="6ddec8af903642b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1E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1647" autoAdjust="0"/>
    <p:restoredTop sz="86547"/>
  </p:normalViewPr>
  <p:slideViewPr>
    <p:cSldViewPr snapToGrid="0">
      <p:cViewPr varScale="1">
        <p:scale>
          <a:sx n="74" d="100"/>
          <a:sy n="74" d="100"/>
        </p:scale>
        <p:origin x="1618" y="72"/>
      </p:cViewPr>
      <p:guideLst>
        <p:guide orient="horz" pos="2160"/>
        <p:guide pos="3840"/>
        <p:guide orient="horz" pos="2260"/>
      </p:guideLst>
    </p:cSldViewPr>
  </p:slideViewPr>
  <p:outlineViewPr>
    <p:cViewPr>
      <p:scale>
        <a:sx n="33" d="100"/>
        <a:sy n="33" d="100"/>
      </p:scale>
      <p:origin x="0" y="-9664"/>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oleObject" Target="file:///\\Users\liis\Documents\TUAS\Transpordiamet\10%20Laste%20liiklusohutus%20-%20OB\2021%2010%20LLO\2021%2010%20Lapsed%20joonised.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Users\liis\Documents\TUAS\Transpordiamet\10%20Laste%20liiklusohutus%20-%20OB\2021%2010%20LLO\2021%2010%20Lapsed%20joonise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1" i="0" u="none" strike="noStrike" kern="1200" spc="0" baseline="0">
                <a:solidFill>
                  <a:schemeClr val="tx1"/>
                </a:solidFill>
                <a:latin typeface="Helvetica" pitchFamily="2" charset="0"/>
                <a:ea typeface="+mn-ea"/>
                <a:cs typeface="+mn-cs"/>
              </a:defRPr>
            </a:pPr>
            <a:r>
              <a:rPr lang="en-US" sz="1100"/>
              <a:t>Kui sageli kannab pimeda ajal väljas olles helkurit EMA?</a:t>
            </a:r>
          </a:p>
          <a:p>
            <a:pPr>
              <a:defRPr sz="1100" b="1" i="0" u="none" strike="noStrike" kern="1200" spc="0" baseline="0">
                <a:solidFill>
                  <a:schemeClr val="tx1"/>
                </a:solidFill>
                <a:latin typeface="Helvetica" pitchFamily="2" charset="0"/>
                <a:ea typeface="+mn-ea"/>
                <a:cs typeface="+mn-cs"/>
              </a:defRPr>
            </a:pPr>
            <a:r>
              <a:rPr lang="en-US" sz="1100"/>
              <a:t>n=kõik, %</a:t>
            </a:r>
          </a:p>
        </c:rich>
      </c:tx>
      <c:overlay val="0"/>
      <c:spPr>
        <a:noFill/>
        <a:ln>
          <a:noFill/>
        </a:ln>
        <a:effectLst/>
      </c:spPr>
    </c:title>
    <c:autoTitleDeleted val="0"/>
    <c:plotArea>
      <c:layout/>
      <c:barChart>
        <c:barDir val="bar"/>
        <c:grouping val="percentStacked"/>
        <c:varyColors val="0"/>
        <c:ser>
          <c:idx val="0"/>
          <c:order val="0"/>
          <c:tx>
            <c:strRef>
              <c:f>data!$B$51</c:f>
              <c:strCache>
                <c:ptCount val="1"/>
                <c:pt idx="0">
                  <c:v>Alati</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Helvetica" pitchFamily="2" charset="0"/>
                    <a:ea typeface="+mn-ea"/>
                    <a:cs typeface="+mn-cs"/>
                  </a:defRPr>
                </a:pPr>
                <a:endParaRPr lang="et-E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data!$C$50:$H$50</c:f>
              <c:strCache>
                <c:ptCount val="6"/>
                <c:pt idx="0">
                  <c:v>2021, n=300</c:v>
                </c:pt>
                <c:pt idx="1">
                  <c:v>2020, n=456</c:v>
                </c:pt>
                <c:pt idx="2">
                  <c:v>2019, n=306</c:v>
                </c:pt>
                <c:pt idx="3">
                  <c:v>2018, n=453</c:v>
                </c:pt>
                <c:pt idx="4">
                  <c:v>2017, n=306</c:v>
                </c:pt>
                <c:pt idx="5">
                  <c:v>2016, n=303</c:v>
                </c:pt>
              </c:strCache>
            </c:strRef>
          </c:cat>
          <c:val>
            <c:numRef>
              <c:f>data!$C$51:$H$51</c:f>
              <c:numCache>
                <c:formatCode>0</c:formatCode>
                <c:ptCount val="6"/>
                <c:pt idx="0">
                  <c:v>42.549467001923489</c:v>
                </c:pt>
                <c:pt idx="1">
                  <c:v>58.105343241430788</c:v>
                </c:pt>
                <c:pt idx="2">
                  <c:v>49.703050717677506</c:v>
                </c:pt>
                <c:pt idx="3">
                  <c:v>60.713152010181695</c:v>
                </c:pt>
                <c:pt idx="4">
                  <c:v>46.92296476145048</c:v>
                </c:pt>
                <c:pt idx="5">
                  <c:v>53.759768220306206</c:v>
                </c:pt>
              </c:numCache>
            </c:numRef>
          </c:val>
          <c:extLst>
            <c:ext xmlns:c16="http://schemas.microsoft.com/office/drawing/2014/chart" uri="{C3380CC4-5D6E-409C-BE32-E72D297353CC}">
              <c16:uniqueId val="{00000000-40B3-BF44-B5C0-A34C9E1A0A7A}"/>
            </c:ext>
          </c:extLst>
        </c:ser>
        <c:ser>
          <c:idx val="1"/>
          <c:order val="1"/>
          <c:tx>
            <c:strRef>
              <c:f>data!$B$52</c:f>
              <c:strCache>
                <c:ptCount val="1"/>
                <c:pt idx="0">
                  <c:v>Sageli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Helvetica" pitchFamily="2" charset="0"/>
                    <a:ea typeface="+mn-ea"/>
                    <a:cs typeface="+mn-cs"/>
                  </a:defRPr>
                </a:pPr>
                <a:endParaRPr lang="et-E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data!$C$50:$H$50</c:f>
              <c:strCache>
                <c:ptCount val="6"/>
                <c:pt idx="0">
                  <c:v>2021, n=300</c:v>
                </c:pt>
                <c:pt idx="1">
                  <c:v>2020, n=456</c:v>
                </c:pt>
                <c:pt idx="2">
                  <c:v>2019, n=306</c:v>
                </c:pt>
                <c:pt idx="3">
                  <c:v>2018, n=453</c:v>
                </c:pt>
                <c:pt idx="4">
                  <c:v>2017, n=306</c:v>
                </c:pt>
                <c:pt idx="5">
                  <c:v>2016, n=303</c:v>
                </c:pt>
              </c:strCache>
            </c:strRef>
          </c:cat>
          <c:val>
            <c:numRef>
              <c:f>data!$C$52:$H$52</c:f>
              <c:numCache>
                <c:formatCode>0</c:formatCode>
                <c:ptCount val="6"/>
                <c:pt idx="0">
                  <c:v>35.727179938779805</c:v>
                </c:pt>
                <c:pt idx="1">
                  <c:v>17.772722724273894</c:v>
                </c:pt>
                <c:pt idx="2">
                  <c:v>16.993572371956368</c:v>
                </c:pt>
                <c:pt idx="3">
                  <c:v>17.621927683889989</c:v>
                </c:pt>
                <c:pt idx="4">
                  <c:v>21.158951246021108</c:v>
                </c:pt>
                <c:pt idx="5">
                  <c:v>17.686153987689476</c:v>
                </c:pt>
              </c:numCache>
            </c:numRef>
          </c:val>
          <c:extLst>
            <c:ext xmlns:c16="http://schemas.microsoft.com/office/drawing/2014/chart" uri="{C3380CC4-5D6E-409C-BE32-E72D297353CC}">
              <c16:uniqueId val="{00000001-40B3-BF44-B5C0-A34C9E1A0A7A}"/>
            </c:ext>
          </c:extLst>
        </c:ser>
        <c:ser>
          <c:idx val="4"/>
          <c:order val="2"/>
          <c:tx>
            <c:strRef>
              <c:f>data!$B$53</c:f>
              <c:strCache>
                <c:ptCount val="1"/>
                <c:pt idx="0">
                  <c:v>Mõnikord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Helvetica" pitchFamily="2" charset="0"/>
                    <a:ea typeface="+mn-ea"/>
                    <a:cs typeface="+mn-cs"/>
                  </a:defRPr>
                </a:pPr>
                <a:endParaRPr lang="et-E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data!$C$50:$H$50</c:f>
              <c:strCache>
                <c:ptCount val="6"/>
                <c:pt idx="0">
                  <c:v>2021, n=300</c:v>
                </c:pt>
                <c:pt idx="1">
                  <c:v>2020, n=456</c:v>
                </c:pt>
                <c:pt idx="2">
                  <c:v>2019, n=306</c:v>
                </c:pt>
                <c:pt idx="3">
                  <c:v>2018, n=453</c:v>
                </c:pt>
                <c:pt idx="4">
                  <c:v>2017, n=306</c:v>
                </c:pt>
                <c:pt idx="5">
                  <c:v>2016, n=303</c:v>
                </c:pt>
              </c:strCache>
            </c:strRef>
          </c:cat>
          <c:val>
            <c:numRef>
              <c:f>data!$C$53:$H$53</c:f>
              <c:numCache>
                <c:formatCode>0</c:formatCode>
                <c:ptCount val="6"/>
                <c:pt idx="0">
                  <c:v>12.867931680499748</c:v>
                </c:pt>
                <c:pt idx="1">
                  <c:v>11.197784031106565</c:v>
                </c:pt>
                <c:pt idx="2">
                  <c:v>15.351877444961914</c:v>
                </c:pt>
                <c:pt idx="3">
                  <c:v>7.5063733537405248</c:v>
                </c:pt>
                <c:pt idx="4">
                  <c:v>11.984611209808644</c:v>
                </c:pt>
                <c:pt idx="5">
                  <c:v>11.600313944185213</c:v>
                </c:pt>
              </c:numCache>
            </c:numRef>
          </c:val>
          <c:extLst>
            <c:ext xmlns:c16="http://schemas.microsoft.com/office/drawing/2014/chart" uri="{C3380CC4-5D6E-409C-BE32-E72D297353CC}">
              <c16:uniqueId val="{00000002-40B3-BF44-B5C0-A34C9E1A0A7A}"/>
            </c:ext>
          </c:extLst>
        </c:ser>
        <c:ser>
          <c:idx val="2"/>
          <c:order val="3"/>
          <c:tx>
            <c:strRef>
              <c:f>data!$B$54</c:f>
              <c:strCache>
                <c:ptCount val="1"/>
                <c:pt idx="0">
                  <c:v>Üldse mitte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Helvetica" pitchFamily="2" charset="0"/>
                    <a:ea typeface="+mn-ea"/>
                    <a:cs typeface="+mn-cs"/>
                  </a:defRPr>
                </a:pPr>
                <a:endParaRPr lang="et-E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data!$C$50:$H$50</c:f>
              <c:strCache>
                <c:ptCount val="6"/>
                <c:pt idx="0">
                  <c:v>2021, n=300</c:v>
                </c:pt>
                <c:pt idx="1">
                  <c:v>2020, n=456</c:v>
                </c:pt>
                <c:pt idx="2">
                  <c:v>2019, n=306</c:v>
                </c:pt>
                <c:pt idx="3">
                  <c:v>2018, n=453</c:v>
                </c:pt>
                <c:pt idx="4">
                  <c:v>2017, n=306</c:v>
                </c:pt>
                <c:pt idx="5">
                  <c:v>2016, n=303</c:v>
                </c:pt>
              </c:strCache>
            </c:strRef>
          </c:cat>
          <c:val>
            <c:numRef>
              <c:f>data!$C$54:$H$54</c:f>
              <c:numCache>
                <c:formatCode>0</c:formatCode>
                <c:ptCount val="6"/>
                <c:pt idx="0">
                  <c:v>2.2007257077319884</c:v>
                </c:pt>
                <c:pt idx="1">
                  <c:v>3.0585725861659792</c:v>
                </c:pt>
                <c:pt idx="2">
                  <c:v>3.6189933931618312</c:v>
                </c:pt>
                <c:pt idx="3">
                  <c:v>4.5090412445263421</c:v>
                </c:pt>
                <c:pt idx="4">
                  <c:v>5.0294867718827572</c:v>
                </c:pt>
                <c:pt idx="5">
                  <c:v>5.7169633355035252</c:v>
                </c:pt>
              </c:numCache>
            </c:numRef>
          </c:val>
          <c:extLst>
            <c:ext xmlns:c16="http://schemas.microsoft.com/office/drawing/2014/chart" uri="{C3380CC4-5D6E-409C-BE32-E72D297353CC}">
              <c16:uniqueId val="{00000003-40B3-BF44-B5C0-A34C9E1A0A7A}"/>
            </c:ext>
          </c:extLst>
        </c:ser>
        <c:ser>
          <c:idx val="3"/>
          <c:order val="4"/>
          <c:tx>
            <c:strRef>
              <c:f>data!$B$55</c:f>
              <c:strCache>
                <c:ptCount val="1"/>
                <c:pt idx="0">
                  <c:v>Vastamata</c:v>
                </c:pt>
              </c:strCache>
            </c:strRef>
          </c:tx>
          <c:spPr>
            <a:solidFill>
              <a:srgbClr val="FFFFFF">
                <a:lumMod val="8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Helvetica" pitchFamily="2" charset="0"/>
                    <a:ea typeface="+mn-ea"/>
                    <a:cs typeface="+mn-cs"/>
                  </a:defRPr>
                </a:pPr>
                <a:endParaRPr lang="et-E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data!$C$50:$H$50</c:f>
              <c:strCache>
                <c:ptCount val="6"/>
                <c:pt idx="0">
                  <c:v>2021, n=300</c:v>
                </c:pt>
                <c:pt idx="1">
                  <c:v>2020, n=456</c:v>
                </c:pt>
                <c:pt idx="2">
                  <c:v>2019, n=306</c:v>
                </c:pt>
                <c:pt idx="3">
                  <c:v>2018, n=453</c:v>
                </c:pt>
                <c:pt idx="4">
                  <c:v>2017, n=306</c:v>
                </c:pt>
                <c:pt idx="5">
                  <c:v>2016, n=303</c:v>
                </c:pt>
              </c:strCache>
            </c:strRef>
          </c:cat>
          <c:val>
            <c:numRef>
              <c:f>data!$C$55:$H$55</c:f>
              <c:numCache>
                <c:formatCode>0</c:formatCode>
                <c:ptCount val="6"/>
                <c:pt idx="0">
                  <c:v>6.6546956710647818</c:v>
                </c:pt>
                <c:pt idx="1">
                  <c:v>9.865577417022795</c:v>
                </c:pt>
                <c:pt idx="2">
                  <c:v>14.332506072242488</c:v>
                </c:pt>
                <c:pt idx="3">
                  <c:v>9.6495057076613726</c:v>
                </c:pt>
                <c:pt idx="4">
                  <c:v>14.90398601083702</c:v>
                </c:pt>
                <c:pt idx="5">
                  <c:v>11.236800512315584</c:v>
                </c:pt>
              </c:numCache>
            </c:numRef>
          </c:val>
          <c:extLst>
            <c:ext xmlns:c16="http://schemas.microsoft.com/office/drawing/2014/chart" uri="{C3380CC4-5D6E-409C-BE32-E72D297353CC}">
              <c16:uniqueId val="{00000004-40B3-BF44-B5C0-A34C9E1A0A7A}"/>
            </c:ext>
          </c:extLst>
        </c:ser>
        <c:dLbls>
          <c:showLegendKey val="0"/>
          <c:showVal val="0"/>
          <c:showCatName val="0"/>
          <c:showSerName val="0"/>
          <c:showPercent val="0"/>
          <c:showBubbleSize val="0"/>
        </c:dLbls>
        <c:gapWidth val="50"/>
        <c:overlap val="100"/>
        <c:axId val="1721745104"/>
        <c:axId val="1721746736"/>
      </c:barChart>
      <c:catAx>
        <c:axId val="172174510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Helvetica" pitchFamily="2" charset="0"/>
                <a:ea typeface="+mn-ea"/>
                <a:cs typeface="+mn-cs"/>
              </a:defRPr>
            </a:pPr>
            <a:endParaRPr lang="et-EE"/>
          </a:p>
        </c:txPr>
        <c:crossAx val="1721746736"/>
        <c:crosses val="autoZero"/>
        <c:auto val="1"/>
        <c:lblAlgn val="ctr"/>
        <c:lblOffset val="100"/>
        <c:noMultiLvlLbl val="0"/>
      </c:catAx>
      <c:valAx>
        <c:axId val="1721746736"/>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Helvetica" pitchFamily="2" charset="0"/>
                <a:ea typeface="+mn-ea"/>
                <a:cs typeface="+mn-cs"/>
              </a:defRPr>
            </a:pPr>
            <a:endParaRPr lang="et-EE"/>
          </a:p>
        </c:txPr>
        <c:crossAx val="1721745104"/>
        <c:crosses val="autoZero"/>
        <c:crossBetween val="between"/>
        <c:majorUnit val="0.25"/>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Helvetica" pitchFamily="2" charset="0"/>
              <a:ea typeface="+mn-ea"/>
              <a:cs typeface="+mn-cs"/>
            </a:defRPr>
          </a:pPr>
          <a:endParaRPr lang="et-EE"/>
        </a:p>
      </c:txPr>
    </c:legend>
    <c:plotVisOnly val="1"/>
    <c:dispBlanksAs val="gap"/>
    <c:showDLblsOverMax val="0"/>
    <c:extLst/>
  </c:chart>
  <c:spPr>
    <a:solidFill>
      <a:schemeClr val="bg1"/>
    </a:solidFill>
    <a:ln w="9525" cap="flat" cmpd="sng" algn="ctr">
      <a:noFill/>
      <a:round/>
    </a:ln>
    <a:effectLst/>
  </c:spPr>
  <c:txPr>
    <a:bodyPr/>
    <a:lstStyle/>
    <a:p>
      <a:pPr>
        <a:defRPr sz="1100">
          <a:solidFill>
            <a:schemeClr val="tx1"/>
          </a:solidFill>
          <a:latin typeface="Helvetica" pitchFamily="2" charset="0"/>
        </a:defRPr>
      </a:pPr>
      <a:endParaRPr lang="et-EE"/>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00">
                <a:solidFill>
                  <a:schemeClr val="tx2"/>
                </a:solidFill>
              </a:defRPr>
            </a:pPr>
            <a:r>
              <a:rPr lang="en-US" sz="1100">
                <a:solidFill>
                  <a:schemeClr val="tx2"/>
                </a:solidFill>
              </a:rPr>
              <a:t>Kõrvalised tegevused jalakäijana ja </a:t>
            </a:r>
          </a:p>
          <a:p>
            <a:pPr>
              <a:defRPr sz="1100">
                <a:solidFill>
                  <a:schemeClr val="tx2"/>
                </a:solidFill>
              </a:defRPr>
            </a:pPr>
            <a:r>
              <a:rPr lang="en-US" sz="1100">
                <a:solidFill>
                  <a:schemeClr val="tx2"/>
                </a:solidFill>
              </a:rPr>
              <a:t>ohtlikku olukorda sattumine nende tõttu</a:t>
            </a:r>
          </a:p>
          <a:p>
            <a:pPr>
              <a:defRPr sz="1100">
                <a:solidFill>
                  <a:schemeClr val="tx2"/>
                </a:solidFill>
              </a:defRPr>
            </a:pPr>
            <a:r>
              <a:rPr lang="en-US" sz="1100">
                <a:solidFill>
                  <a:schemeClr val="tx2"/>
                </a:solidFill>
              </a:rPr>
              <a:t>n=10-14-aastased</a:t>
            </a:r>
            <a:r>
              <a:rPr lang="en-US" sz="1100" baseline="0">
                <a:solidFill>
                  <a:schemeClr val="tx2"/>
                </a:solidFill>
              </a:rPr>
              <a:t>, </a:t>
            </a:r>
            <a:r>
              <a:rPr lang="en-US" sz="1100">
                <a:solidFill>
                  <a:schemeClr val="tx2"/>
                </a:solidFill>
              </a:rPr>
              <a:t>%</a:t>
            </a:r>
          </a:p>
        </c:rich>
      </c:tx>
      <c:overlay val="0"/>
    </c:title>
    <c:autoTitleDeleted val="0"/>
    <c:plotArea>
      <c:layout>
        <c:manualLayout>
          <c:layoutTarget val="inner"/>
          <c:xMode val="edge"/>
          <c:yMode val="edge"/>
          <c:x val="4.1599989518112897E-2"/>
          <c:y val="0.22355226064578185"/>
          <c:w val="0.91621343843440917"/>
          <c:h val="0.66678659319631828"/>
        </c:manualLayout>
      </c:layout>
      <c:lineChart>
        <c:grouping val="standard"/>
        <c:varyColors val="0"/>
        <c:ser>
          <c:idx val="2"/>
          <c:order val="0"/>
          <c:tx>
            <c:strRef>
              <c:f>data!$B$381</c:f>
              <c:strCache>
                <c:ptCount val="1"/>
                <c:pt idx="0">
                  <c:v>On tegelenud</c:v>
                </c:pt>
              </c:strCache>
            </c:strRef>
          </c:tx>
          <c:spPr>
            <a:ln w="31750"/>
          </c:spPr>
          <c:marker>
            <c:symbol val="none"/>
          </c:marker>
          <c:dLbls>
            <c:spPr>
              <a:noFill/>
              <a:ln>
                <a:noFill/>
              </a:ln>
              <a:effectLst/>
            </c:spPr>
            <c:txPr>
              <a:bodyPr wrap="square" lIns="38100" tIns="19050" rIns="38100" bIns="19050" anchor="ctr">
                <a:spAutoFit/>
              </a:bodyPr>
              <a:lstStyle/>
              <a:p>
                <a:pPr>
                  <a:defRPr>
                    <a:solidFill>
                      <a:schemeClr val="tx2"/>
                    </a:solidFill>
                  </a:defRPr>
                </a:pPr>
                <a:endParaRPr lang="et-E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data!$C$380:$G$380</c:f>
              <c:strCache>
                <c:ptCount val="5"/>
                <c:pt idx="0">
                  <c:v>2021, n=160</c:v>
                </c:pt>
                <c:pt idx="1">
                  <c:v>2020, n=272</c:v>
                </c:pt>
                <c:pt idx="2">
                  <c:v>2019, n=172</c:v>
                </c:pt>
                <c:pt idx="3">
                  <c:v>2018, n=254</c:v>
                </c:pt>
                <c:pt idx="4">
                  <c:v>2017, n=180</c:v>
                </c:pt>
              </c:strCache>
            </c:strRef>
          </c:cat>
          <c:val>
            <c:numRef>
              <c:f>data!$C$381:$G$381</c:f>
              <c:numCache>
                <c:formatCode>0</c:formatCode>
                <c:ptCount val="5"/>
                <c:pt idx="0">
                  <c:v>87.981364943480457</c:v>
                </c:pt>
                <c:pt idx="1">
                  <c:v>76.642174998048318</c:v>
                </c:pt>
                <c:pt idx="2">
                  <c:v>72.205042276391737</c:v>
                </c:pt>
                <c:pt idx="3">
                  <c:v>75.554871399303067</c:v>
                </c:pt>
                <c:pt idx="4">
                  <c:v>79.249278975860804</c:v>
                </c:pt>
              </c:numCache>
            </c:numRef>
          </c:val>
          <c:smooth val="0"/>
          <c:extLst>
            <c:ext xmlns:c16="http://schemas.microsoft.com/office/drawing/2014/chart" uri="{C3380CC4-5D6E-409C-BE32-E72D297353CC}">
              <c16:uniqueId val="{00000000-2272-284E-86A8-F66EC4D91F86}"/>
            </c:ext>
          </c:extLst>
        </c:ser>
        <c:ser>
          <c:idx val="0"/>
          <c:order val="1"/>
          <c:tx>
            <c:strRef>
              <c:f>data!$B$382</c:f>
              <c:strCache>
                <c:ptCount val="1"/>
                <c:pt idx="0">
                  <c:v>On ohtu sattunud</c:v>
                </c:pt>
              </c:strCache>
            </c:strRef>
          </c:tx>
          <c:spPr>
            <a:ln w="31750"/>
          </c:spPr>
          <c:marker>
            <c:symbol val="none"/>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data!$C$380:$G$380</c:f>
              <c:strCache>
                <c:ptCount val="5"/>
                <c:pt idx="0">
                  <c:v>2021, n=160</c:v>
                </c:pt>
                <c:pt idx="1">
                  <c:v>2020, n=272</c:v>
                </c:pt>
                <c:pt idx="2">
                  <c:v>2019, n=172</c:v>
                </c:pt>
                <c:pt idx="3">
                  <c:v>2018, n=254</c:v>
                </c:pt>
                <c:pt idx="4">
                  <c:v>2017, n=180</c:v>
                </c:pt>
              </c:strCache>
            </c:strRef>
          </c:cat>
          <c:val>
            <c:numRef>
              <c:f>data!$C$382:$G$382</c:f>
              <c:numCache>
                <c:formatCode>0</c:formatCode>
                <c:ptCount val="5"/>
                <c:pt idx="0">
                  <c:v>20.288637413273079</c:v>
                </c:pt>
                <c:pt idx="1">
                  <c:v>16.050769922882594</c:v>
                </c:pt>
                <c:pt idx="2">
                  <c:v>15.055331679847484</c:v>
                </c:pt>
                <c:pt idx="3">
                  <c:v>21.031758793393522</c:v>
                </c:pt>
                <c:pt idx="4">
                  <c:v>21.800350221794197</c:v>
                </c:pt>
              </c:numCache>
            </c:numRef>
          </c:val>
          <c:smooth val="0"/>
          <c:extLst>
            <c:ext xmlns:c16="http://schemas.microsoft.com/office/drawing/2014/chart" uri="{C3380CC4-5D6E-409C-BE32-E72D297353CC}">
              <c16:uniqueId val="{00000001-2272-284E-86A8-F66EC4D91F86}"/>
            </c:ext>
          </c:extLst>
        </c:ser>
        <c:dLbls>
          <c:dLblPos val="t"/>
          <c:showLegendKey val="0"/>
          <c:showVal val="1"/>
          <c:showCatName val="0"/>
          <c:showSerName val="0"/>
          <c:showPercent val="0"/>
          <c:showBubbleSize val="0"/>
        </c:dLbls>
        <c:smooth val="0"/>
        <c:axId val="-543555104"/>
        <c:axId val="-543552784"/>
      </c:lineChart>
      <c:catAx>
        <c:axId val="-543555104"/>
        <c:scaling>
          <c:orientation val="maxMin"/>
        </c:scaling>
        <c:delete val="0"/>
        <c:axPos val="b"/>
        <c:numFmt formatCode="General" sourceLinked="0"/>
        <c:majorTickMark val="none"/>
        <c:minorTickMark val="none"/>
        <c:tickLblPos val="nextTo"/>
        <c:crossAx val="-543552784"/>
        <c:crosses val="autoZero"/>
        <c:auto val="1"/>
        <c:lblAlgn val="ctr"/>
        <c:lblOffset val="100"/>
        <c:noMultiLvlLbl val="0"/>
      </c:catAx>
      <c:valAx>
        <c:axId val="-543552784"/>
        <c:scaling>
          <c:orientation val="minMax"/>
          <c:max val="100"/>
          <c:min val="0"/>
        </c:scaling>
        <c:delete val="1"/>
        <c:axPos val="r"/>
        <c:majorGridlines/>
        <c:numFmt formatCode="0" sourceLinked="1"/>
        <c:majorTickMark val="out"/>
        <c:minorTickMark val="none"/>
        <c:tickLblPos val="nextTo"/>
        <c:crossAx val="-543555104"/>
        <c:crosses val="autoZero"/>
        <c:crossBetween val="between"/>
        <c:majorUnit val="25"/>
      </c:valAx>
    </c:plotArea>
    <c:legend>
      <c:legendPos val="t"/>
      <c:overlay val="0"/>
    </c:legend>
    <c:plotVisOnly val="1"/>
    <c:dispBlanksAs val="gap"/>
    <c:showDLblsOverMax val="0"/>
  </c:chart>
  <c:spPr>
    <a:ln>
      <a:noFill/>
    </a:ln>
  </c:spPr>
  <c:txPr>
    <a:bodyPr/>
    <a:lstStyle/>
    <a:p>
      <a:pPr>
        <a:defRPr sz="1100">
          <a:solidFill>
            <a:sysClr val="windowText" lastClr="000000"/>
          </a:solidFill>
          <a:latin typeface="Helvetica" pitchFamily="2" charset="0"/>
          <a:ea typeface="Verdana" pitchFamily="34" charset="0"/>
          <a:cs typeface="Verdana" pitchFamily="34" charset="0"/>
        </a:defRPr>
      </a:pPr>
      <a:endParaRPr lang="et-EE"/>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12AD5E-C75F-F842-BE74-607062F85ECE}" type="datetimeFigureOut">
              <a:rPr lang="et-EE" smtClean="0"/>
              <a:t>02.11.2021</a:t>
            </a:fld>
            <a:endParaRPr lang="et-E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t-E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F94939-B342-9643-9851-91D4B974B06B}" type="slidenum">
              <a:rPr lang="et-EE" smtClean="0"/>
              <a:t>‹#›</a:t>
            </a:fld>
            <a:endParaRPr lang="et-EE"/>
          </a:p>
        </p:txBody>
      </p:sp>
    </p:spTree>
    <p:extLst>
      <p:ext uri="{BB962C8B-B14F-4D97-AF65-F5344CB8AC3E}">
        <p14:creationId xmlns:p14="http://schemas.microsoft.com/office/powerpoint/2010/main" val="59726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fld id="{28F94939-B342-9643-9851-91D4B974B06B}" type="slidenum">
              <a:rPr lang="et-EE" smtClean="0"/>
              <a:t>2</a:t>
            </a:fld>
            <a:endParaRPr lang="et-EE"/>
          </a:p>
        </p:txBody>
      </p:sp>
    </p:spTree>
    <p:extLst>
      <p:ext uri="{BB962C8B-B14F-4D97-AF65-F5344CB8AC3E}">
        <p14:creationId xmlns:p14="http://schemas.microsoft.com/office/powerpoint/2010/main" val="267358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fld id="{28F94939-B342-9643-9851-91D4B974B06B}" type="slidenum">
              <a:rPr lang="et-EE" smtClean="0"/>
              <a:t>42</a:t>
            </a:fld>
            <a:endParaRPr lang="et-EE"/>
          </a:p>
        </p:txBody>
      </p:sp>
    </p:spTree>
    <p:extLst>
      <p:ext uri="{BB962C8B-B14F-4D97-AF65-F5344CB8AC3E}">
        <p14:creationId xmlns:p14="http://schemas.microsoft.com/office/powerpoint/2010/main" val="3898454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fld id="{28F94939-B342-9643-9851-91D4B974B06B}" type="slidenum">
              <a:rPr lang="et-EE" smtClean="0"/>
              <a:t>44</a:t>
            </a:fld>
            <a:endParaRPr lang="et-EE"/>
          </a:p>
        </p:txBody>
      </p:sp>
    </p:spTree>
    <p:extLst>
      <p:ext uri="{BB962C8B-B14F-4D97-AF65-F5344CB8AC3E}">
        <p14:creationId xmlns:p14="http://schemas.microsoft.com/office/powerpoint/2010/main" val="1963627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fld id="{28F94939-B342-9643-9851-91D4B974B06B}" type="slidenum">
              <a:rPr lang="et-EE" smtClean="0"/>
              <a:t>50</a:t>
            </a:fld>
            <a:endParaRPr lang="et-EE"/>
          </a:p>
        </p:txBody>
      </p:sp>
    </p:spTree>
    <p:extLst>
      <p:ext uri="{BB962C8B-B14F-4D97-AF65-F5344CB8AC3E}">
        <p14:creationId xmlns:p14="http://schemas.microsoft.com/office/powerpoint/2010/main" val="741141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fld id="{28F94939-B342-9643-9851-91D4B974B06B}" type="slidenum">
              <a:rPr lang="et-EE" smtClean="0"/>
              <a:t>51</a:t>
            </a:fld>
            <a:endParaRPr lang="et-EE"/>
          </a:p>
        </p:txBody>
      </p:sp>
    </p:spTree>
    <p:extLst>
      <p:ext uri="{BB962C8B-B14F-4D97-AF65-F5344CB8AC3E}">
        <p14:creationId xmlns:p14="http://schemas.microsoft.com/office/powerpoint/2010/main" val="2240967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fld id="{28F94939-B342-9643-9851-91D4B974B06B}" type="slidenum">
              <a:rPr lang="et-EE" smtClean="0"/>
              <a:t>3</a:t>
            </a:fld>
            <a:endParaRPr lang="et-EE"/>
          </a:p>
        </p:txBody>
      </p:sp>
    </p:spTree>
    <p:extLst>
      <p:ext uri="{BB962C8B-B14F-4D97-AF65-F5344CB8AC3E}">
        <p14:creationId xmlns:p14="http://schemas.microsoft.com/office/powerpoint/2010/main" val="3624520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fld id="{28F94939-B342-9643-9851-91D4B974B06B}" type="slidenum">
              <a:rPr lang="et-EE" smtClean="0"/>
              <a:t>4</a:t>
            </a:fld>
            <a:endParaRPr lang="et-EE"/>
          </a:p>
        </p:txBody>
      </p:sp>
    </p:spTree>
    <p:extLst>
      <p:ext uri="{BB962C8B-B14F-4D97-AF65-F5344CB8AC3E}">
        <p14:creationId xmlns:p14="http://schemas.microsoft.com/office/powerpoint/2010/main" val="3949307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fld id="{28F94939-B342-9643-9851-91D4B974B06B}" type="slidenum">
              <a:rPr lang="et-EE" smtClean="0"/>
              <a:t>11</a:t>
            </a:fld>
            <a:endParaRPr lang="et-EE"/>
          </a:p>
        </p:txBody>
      </p:sp>
    </p:spTree>
    <p:extLst>
      <p:ext uri="{BB962C8B-B14F-4D97-AF65-F5344CB8AC3E}">
        <p14:creationId xmlns:p14="http://schemas.microsoft.com/office/powerpoint/2010/main" val="185302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fld id="{28F94939-B342-9643-9851-91D4B974B06B}" type="slidenum">
              <a:rPr lang="et-EE" smtClean="0"/>
              <a:t>15</a:t>
            </a:fld>
            <a:endParaRPr lang="et-EE"/>
          </a:p>
        </p:txBody>
      </p:sp>
    </p:spTree>
    <p:extLst>
      <p:ext uri="{BB962C8B-B14F-4D97-AF65-F5344CB8AC3E}">
        <p14:creationId xmlns:p14="http://schemas.microsoft.com/office/powerpoint/2010/main" val="1306356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fld id="{28F94939-B342-9643-9851-91D4B974B06B}" type="slidenum">
              <a:rPr lang="et-EE" smtClean="0"/>
              <a:t>16</a:t>
            </a:fld>
            <a:endParaRPr lang="et-EE"/>
          </a:p>
        </p:txBody>
      </p:sp>
    </p:spTree>
    <p:extLst>
      <p:ext uri="{BB962C8B-B14F-4D97-AF65-F5344CB8AC3E}">
        <p14:creationId xmlns:p14="http://schemas.microsoft.com/office/powerpoint/2010/main" val="672972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fld id="{28F94939-B342-9643-9851-91D4B974B06B}" type="slidenum">
              <a:rPr lang="et-EE" smtClean="0"/>
              <a:t>19</a:t>
            </a:fld>
            <a:endParaRPr lang="et-EE"/>
          </a:p>
        </p:txBody>
      </p:sp>
    </p:spTree>
    <p:extLst>
      <p:ext uri="{BB962C8B-B14F-4D97-AF65-F5344CB8AC3E}">
        <p14:creationId xmlns:p14="http://schemas.microsoft.com/office/powerpoint/2010/main" val="202762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n-US" dirty="0"/>
          </a:p>
        </p:txBody>
      </p:sp>
      <p:sp>
        <p:nvSpPr>
          <p:cNvPr id="4" name="Slaidinumbri kohatäide 3"/>
          <p:cNvSpPr>
            <a:spLocks noGrp="1"/>
          </p:cNvSpPr>
          <p:nvPr>
            <p:ph type="sldNum" sz="quarter" idx="5"/>
          </p:nvPr>
        </p:nvSpPr>
        <p:spPr/>
        <p:txBody>
          <a:bodyPr/>
          <a:lstStyle/>
          <a:p>
            <a:fld id="{28F94939-B342-9643-9851-91D4B974B06B}" type="slidenum">
              <a:rPr lang="et-EE" smtClean="0"/>
              <a:t>23</a:t>
            </a:fld>
            <a:endParaRPr lang="et-EE"/>
          </a:p>
        </p:txBody>
      </p:sp>
    </p:spTree>
    <p:extLst>
      <p:ext uri="{BB962C8B-B14F-4D97-AF65-F5344CB8AC3E}">
        <p14:creationId xmlns:p14="http://schemas.microsoft.com/office/powerpoint/2010/main" val="4073252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fld id="{28F94939-B342-9643-9851-91D4B974B06B}" type="slidenum">
              <a:rPr lang="et-EE" smtClean="0"/>
              <a:t>39</a:t>
            </a:fld>
            <a:endParaRPr lang="et-EE"/>
          </a:p>
        </p:txBody>
      </p:sp>
    </p:spTree>
    <p:extLst>
      <p:ext uri="{BB962C8B-B14F-4D97-AF65-F5344CB8AC3E}">
        <p14:creationId xmlns:p14="http://schemas.microsoft.com/office/powerpoint/2010/main" val="34912895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itel Pilt vasakul">
    <p:bg>
      <p:bgPr>
        <a:solidFill>
          <a:schemeClr val="bg1"/>
        </a:solidFill>
        <a:effectLst/>
      </p:bgPr>
    </p:bg>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575999" y="0"/>
            <a:ext cx="4408923" cy="6858000"/>
          </a:xfrm>
          <a:custGeom>
            <a:avLst/>
            <a:gdLst>
              <a:gd name="connsiteX0" fmla="*/ 0 w 4408923"/>
              <a:gd name="connsiteY0" fmla="*/ 0 h 6858000"/>
              <a:gd name="connsiteX1" fmla="*/ 4408923 w 4408923"/>
              <a:gd name="connsiteY1" fmla="*/ 0 h 6858000"/>
              <a:gd name="connsiteX2" fmla="*/ 4408923 w 4408923"/>
              <a:gd name="connsiteY2" fmla="*/ 6858000 h 6858000"/>
              <a:gd name="connsiteX3" fmla="*/ 0 w 4408923"/>
              <a:gd name="connsiteY3" fmla="*/ 6858000 h 6858000"/>
              <a:gd name="connsiteX4" fmla="*/ 0 w 4408923"/>
              <a:gd name="connsiteY4" fmla="*/ 6034725 h 6858000"/>
              <a:gd name="connsiteX5" fmla="*/ 208 w 4408923"/>
              <a:gd name="connsiteY5" fmla="*/ 6034804 h 6858000"/>
              <a:gd name="connsiteX6" fmla="*/ 376702 w 4408923"/>
              <a:gd name="connsiteY6" fmla="*/ 6098185 h 6858000"/>
              <a:gd name="connsiteX7" fmla="*/ 1681141 w 4408923"/>
              <a:gd name="connsiteY7" fmla="*/ 4860459 h 6858000"/>
              <a:gd name="connsiteX8" fmla="*/ 460294 w 4408923"/>
              <a:gd name="connsiteY8" fmla="*/ 3540207 h 6858000"/>
              <a:gd name="connsiteX9" fmla="*/ 387188 w 4408923"/>
              <a:gd name="connsiteY9" fmla="*/ 3538866 h 6858000"/>
              <a:gd name="connsiteX10" fmla="*/ 10193 w 4408923"/>
              <a:gd name="connsiteY10" fmla="*/ 3599167 h 6858000"/>
              <a:gd name="connsiteX11" fmla="*/ 0 w 4408923"/>
              <a:gd name="connsiteY11" fmla="*/ 36029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08923" h="6858000">
                <a:moveTo>
                  <a:pt x="0" y="0"/>
                </a:moveTo>
                <a:lnTo>
                  <a:pt x="4408923" y="0"/>
                </a:lnTo>
                <a:lnTo>
                  <a:pt x="4408923" y="6858000"/>
                </a:lnTo>
                <a:lnTo>
                  <a:pt x="0" y="6858000"/>
                </a:lnTo>
                <a:lnTo>
                  <a:pt x="0" y="6034725"/>
                </a:lnTo>
                <a:lnTo>
                  <a:pt x="208" y="6034804"/>
                </a:lnTo>
                <a:cubicBezTo>
                  <a:pt x="118918" y="6073701"/>
                  <a:pt x="245346" y="6095777"/>
                  <a:pt x="376702" y="6098185"/>
                </a:cubicBezTo>
                <a:cubicBezTo>
                  <a:pt x="1077218" y="6111027"/>
                  <a:pt x="1658225" y="5559734"/>
                  <a:pt x="1681141" y="4860459"/>
                </a:cubicBezTo>
                <a:cubicBezTo>
                  <a:pt x="1704060" y="4161093"/>
                  <a:pt x="1160249" y="3573003"/>
                  <a:pt x="460294" y="3540207"/>
                </a:cubicBezTo>
                <a:lnTo>
                  <a:pt x="387188" y="3538866"/>
                </a:lnTo>
                <a:cubicBezTo>
                  <a:pt x="255819" y="3540201"/>
                  <a:pt x="129216" y="3561243"/>
                  <a:pt x="10193" y="3599167"/>
                </a:cubicBezTo>
                <a:lnTo>
                  <a:pt x="0" y="3602972"/>
                </a:lnTo>
                <a:close/>
              </a:path>
            </a:pathLst>
          </a:custGeom>
          <a:pattFill prst="pct5">
            <a:fgClr>
              <a:schemeClr val="accent1"/>
            </a:fgClr>
            <a:bgClr>
              <a:schemeClr val="bg1"/>
            </a:bgClr>
          </a:pattFill>
        </p:spPr>
        <p:txBody>
          <a:bodyPr wrap="square">
            <a:noAutofit/>
          </a:bodyPr>
          <a:lstStyle/>
          <a:p>
            <a:r>
              <a:rPr lang="en-US"/>
              <a:t>Click icon to add picture</a:t>
            </a:r>
            <a:endParaRPr lang="en-GB"/>
          </a:p>
        </p:txBody>
      </p:sp>
      <p:sp>
        <p:nvSpPr>
          <p:cNvPr id="2" name="Title 1"/>
          <p:cNvSpPr>
            <a:spLocks noGrp="1"/>
          </p:cNvSpPr>
          <p:nvPr>
            <p:ph type="ctrTitle"/>
          </p:nvPr>
        </p:nvSpPr>
        <p:spPr>
          <a:xfrm>
            <a:off x="5736841" y="2533153"/>
            <a:ext cx="6121239" cy="2387600"/>
          </a:xfrm>
        </p:spPr>
        <p:txBody>
          <a:bodyPr anchor="b"/>
          <a:lstStyle>
            <a:lvl1pPr algn="l">
              <a:defRPr lang="en-GB" sz="6000" b="1" i="0" u="none" strike="noStrike" baseline="0" smtClean="0"/>
            </a:lvl1pPr>
          </a:lstStyle>
          <a:p>
            <a:r>
              <a:rPr lang="en-US"/>
              <a:t>Click to edit Master title style</a:t>
            </a:r>
            <a:endParaRPr lang="et-EE" dirty="0"/>
          </a:p>
        </p:txBody>
      </p:sp>
      <p:sp>
        <p:nvSpPr>
          <p:cNvPr id="6" name="Slide Number Placeholder 5"/>
          <p:cNvSpPr>
            <a:spLocks noGrp="1"/>
          </p:cNvSpPr>
          <p:nvPr>
            <p:ph type="sldNum" sz="quarter" idx="12"/>
          </p:nvPr>
        </p:nvSpPr>
        <p:spPr/>
        <p:txBody>
          <a:bodyPr/>
          <a:lstStyle/>
          <a:p>
            <a:fld id="{9C3A84B4-50EE-4E03-B6D7-AB5456BA3390}" type="slidenum">
              <a:rPr lang="et-EE" smtClean="0"/>
              <a:t>‹#›</a:t>
            </a:fld>
            <a:endParaRPr lang="et-EE"/>
          </a:p>
        </p:txBody>
      </p:sp>
      <p:sp>
        <p:nvSpPr>
          <p:cNvPr id="8" name="Subtitle 2"/>
          <p:cNvSpPr>
            <a:spLocks noGrp="1"/>
          </p:cNvSpPr>
          <p:nvPr>
            <p:ph type="subTitle" idx="1"/>
          </p:nvPr>
        </p:nvSpPr>
        <p:spPr>
          <a:xfrm>
            <a:off x="5736839" y="5059254"/>
            <a:ext cx="6121239" cy="1559261"/>
          </a:xfrm>
        </p:spPr>
        <p:txBody>
          <a:bodyPr/>
          <a:lstStyle>
            <a:lvl1pPr marL="0" indent="0" algn="l">
              <a:buNone/>
              <a:defRPr sz="2400">
                <a:solidFill>
                  <a:srgbClr val="AA1E3C"/>
                </a:solidFill>
                <a:latin typeface="Helvetica" panose="020B0604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t-EE"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001" y="3538801"/>
            <a:ext cx="1974433" cy="2567689"/>
          </a:xfrm>
          <a:prstGeom prst="rect">
            <a:avLst/>
          </a:prstGeom>
        </p:spPr>
      </p:pic>
    </p:spTree>
    <p:extLst>
      <p:ext uri="{BB962C8B-B14F-4D97-AF65-F5344CB8AC3E}">
        <p14:creationId xmlns:p14="http://schemas.microsoft.com/office/powerpoint/2010/main" val="847376207"/>
      </p:ext>
    </p:extLst>
  </p:cSld>
  <p:clrMapOvr>
    <a:masterClrMapping/>
  </p:clrMapOvr>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itel pilt paremal">
    <p:bg>
      <p:bgPr>
        <a:solidFill>
          <a:schemeClr val="bg1"/>
        </a:solidFill>
        <a:effectLst/>
      </p:bgPr>
    </p:bg>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7783513" y="0"/>
            <a:ext cx="4408487" cy="6867525"/>
          </a:xfrm>
          <a:custGeom>
            <a:avLst/>
            <a:gdLst>
              <a:gd name="connsiteX0" fmla="*/ 0 w 4408487"/>
              <a:gd name="connsiteY0" fmla="*/ 0 h 6867525"/>
              <a:gd name="connsiteX1" fmla="*/ 4408487 w 4408487"/>
              <a:gd name="connsiteY1" fmla="*/ 0 h 6867525"/>
              <a:gd name="connsiteX2" fmla="*/ 4408487 w 4408487"/>
              <a:gd name="connsiteY2" fmla="*/ 6867525 h 6867525"/>
              <a:gd name="connsiteX3" fmla="*/ 0 w 4408487"/>
              <a:gd name="connsiteY3" fmla="*/ 6867525 h 6867525"/>
              <a:gd name="connsiteX4" fmla="*/ 0 w 4408487"/>
              <a:gd name="connsiteY4" fmla="*/ 6032186 h 6867525"/>
              <a:gd name="connsiteX5" fmla="*/ 108414 w 4408487"/>
              <a:gd name="connsiteY5" fmla="*/ 6062418 h 6867525"/>
              <a:gd name="connsiteX6" fmla="*/ 365715 w 4408487"/>
              <a:gd name="connsiteY6" fmla="*/ 6094106 h 6867525"/>
              <a:gd name="connsiteX7" fmla="*/ 1685089 w 4408487"/>
              <a:gd name="connsiteY7" fmla="*/ 4855586 h 6867525"/>
              <a:gd name="connsiteX8" fmla="*/ 456140 w 4408487"/>
              <a:gd name="connsiteY8" fmla="*/ 3527283 h 6867525"/>
              <a:gd name="connsiteX9" fmla="*/ 395862 w 4408487"/>
              <a:gd name="connsiteY9" fmla="*/ 3525881 h 6867525"/>
              <a:gd name="connsiteX10" fmla="*/ 15171 w 4408487"/>
              <a:gd name="connsiteY10" fmla="*/ 3582733 h 6867525"/>
              <a:gd name="connsiteX11" fmla="*/ 0 w 4408487"/>
              <a:gd name="connsiteY11" fmla="*/ 3588214 h 686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08487" h="6867525">
                <a:moveTo>
                  <a:pt x="0" y="0"/>
                </a:moveTo>
                <a:lnTo>
                  <a:pt x="4408487" y="0"/>
                </a:lnTo>
                <a:lnTo>
                  <a:pt x="4408487" y="6867525"/>
                </a:lnTo>
                <a:lnTo>
                  <a:pt x="0" y="6867525"/>
                </a:lnTo>
                <a:lnTo>
                  <a:pt x="0" y="6032186"/>
                </a:lnTo>
                <a:lnTo>
                  <a:pt x="108414" y="6062418"/>
                </a:lnTo>
                <a:cubicBezTo>
                  <a:pt x="191366" y="6081203"/>
                  <a:pt x="277410" y="6092051"/>
                  <a:pt x="365715" y="6094106"/>
                </a:cubicBezTo>
                <a:cubicBezTo>
                  <a:pt x="1071950" y="6110541"/>
                  <a:pt x="1660107" y="5558428"/>
                  <a:pt x="1685089" y="4855586"/>
                </a:cubicBezTo>
                <a:cubicBezTo>
                  <a:pt x="1710082" y="4152430"/>
                  <a:pt x="1162112" y="3560159"/>
                  <a:pt x="456140" y="3527283"/>
                </a:cubicBezTo>
                <a:lnTo>
                  <a:pt x="395862" y="3525881"/>
                </a:lnTo>
                <a:cubicBezTo>
                  <a:pt x="263387" y="3525881"/>
                  <a:pt x="135534" y="3545773"/>
                  <a:pt x="15171" y="3582733"/>
                </a:cubicBezTo>
                <a:lnTo>
                  <a:pt x="0" y="3588214"/>
                </a:lnTo>
                <a:close/>
              </a:path>
            </a:pathLst>
          </a:custGeom>
          <a:pattFill prst="pct5">
            <a:fgClr>
              <a:schemeClr val="accent1"/>
            </a:fgClr>
            <a:bgClr>
              <a:schemeClr val="bg1"/>
            </a:bgClr>
          </a:pattFill>
        </p:spPr>
        <p:txBody>
          <a:bodyPr wrap="square">
            <a:noAutofit/>
          </a:bodyPr>
          <a:lstStyle/>
          <a:p>
            <a:r>
              <a:rPr lang="en-US"/>
              <a:t>Click icon to add picture</a:t>
            </a:r>
            <a:endParaRPr lang="en-GB"/>
          </a:p>
        </p:txBody>
      </p:sp>
      <p:sp>
        <p:nvSpPr>
          <p:cNvPr id="2" name="Title 1"/>
          <p:cNvSpPr>
            <a:spLocks noGrp="1"/>
          </p:cNvSpPr>
          <p:nvPr>
            <p:ph type="ctrTitle"/>
          </p:nvPr>
        </p:nvSpPr>
        <p:spPr>
          <a:xfrm>
            <a:off x="1033103" y="2432434"/>
            <a:ext cx="6121239" cy="2387600"/>
          </a:xfrm>
        </p:spPr>
        <p:txBody>
          <a:bodyPr anchor="b"/>
          <a:lstStyle>
            <a:lvl1pPr algn="l">
              <a:defRPr lang="en-GB" sz="6000" b="1" i="0" u="none" strike="noStrike" baseline="0" smtClean="0"/>
            </a:lvl1pPr>
          </a:lstStyle>
          <a:p>
            <a:r>
              <a:rPr lang="en-US"/>
              <a:t>Click to edit Master title style</a:t>
            </a:r>
            <a:endParaRPr lang="et-EE" dirty="0"/>
          </a:p>
        </p:txBody>
      </p:sp>
      <p:sp>
        <p:nvSpPr>
          <p:cNvPr id="6" name="Slide Number Placeholder 5"/>
          <p:cNvSpPr>
            <a:spLocks noGrp="1"/>
          </p:cNvSpPr>
          <p:nvPr>
            <p:ph type="sldNum" sz="quarter" idx="12"/>
          </p:nvPr>
        </p:nvSpPr>
        <p:spPr/>
        <p:txBody>
          <a:bodyPr/>
          <a:lstStyle/>
          <a:p>
            <a:fld id="{9C3A84B4-50EE-4E03-B6D7-AB5456BA3390}" type="slidenum">
              <a:rPr lang="et-EE" smtClean="0"/>
              <a:t>‹#›</a:t>
            </a:fld>
            <a:endParaRPr lang="et-EE"/>
          </a:p>
        </p:txBody>
      </p:sp>
      <p:sp>
        <p:nvSpPr>
          <p:cNvPr id="8" name="Subtitle 2"/>
          <p:cNvSpPr>
            <a:spLocks noGrp="1"/>
          </p:cNvSpPr>
          <p:nvPr>
            <p:ph type="subTitle" idx="1"/>
          </p:nvPr>
        </p:nvSpPr>
        <p:spPr>
          <a:xfrm>
            <a:off x="1033103" y="4989511"/>
            <a:ext cx="6121239" cy="1559261"/>
          </a:xfrm>
        </p:spPr>
        <p:txBody>
          <a:bodyPr/>
          <a:lstStyle>
            <a:lvl1pPr marL="0" indent="0" algn="l">
              <a:buNone/>
              <a:defRPr sz="2400">
                <a:solidFill>
                  <a:srgbClr val="AA1E3C"/>
                </a:solidFill>
                <a:latin typeface="Helvetica" panose="020B0604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t-EE"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87355" y="3521459"/>
            <a:ext cx="1982054" cy="2577600"/>
          </a:xfrm>
          <a:prstGeom prst="rect">
            <a:avLst/>
          </a:prstGeom>
        </p:spPr>
      </p:pic>
    </p:spTree>
    <p:extLst>
      <p:ext uri="{BB962C8B-B14F-4D97-AF65-F5344CB8AC3E}">
        <p14:creationId xmlns:p14="http://schemas.microsoft.com/office/powerpoint/2010/main" val="46334863"/>
      </p:ext>
    </p:extLst>
  </p:cSld>
  <p:clrMapOvr>
    <a:masterClrMapping/>
  </p:clrMapOvr>
  <p:hf sldNum="0" hdr="0" ft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itel pilttaust tekst vasak">
    <p:bg>
      <p:bgPr>
        <a:solidFill>
          <a:schemeClr val="bg1"/>
        </a:solidFill>
        <a:effectLst/>
      </p:bgPr>
    </p:bg>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576000" y="0"/>
            <a:ext cx="11615999" cy="6858000"/>
          </a:xfrm>
          <a:custGeom>
            <a:avLst/>
            <a:gdLst>
              <a:gd name="connsiteX0" fmla="*/ 0 w 11615999"/>
              <a:gd name="connsiteY0" fmla="*/ 0 h 6858000"/>
              <a:gd name="connsiteX1" fmla="*/ 11615999 w 11615999"/>
              <a:gd name="connsiteY1" fmla="*/ 0 h 6858000"/>
              <a:gd name="connsiteX2" fmla="*/ 11615999 w 11615999"/>
              <a:gd name="connsiteY2" fmla="*/ 6858000 h 6858000"/>
              <a:gd name="connsiteX3" fmla="*/ 0 w 11615999"/>
              <a:gd name="connsiteY3" fmla="*/ 6858000 h 6858000"/>
              <a:gd name="connsiteX4" fmla="*/ 0 w 11615999"/>
              <a:gd name="connsiteY4" fmla="*/ 1594962 h 6858000"/>
              <a:gd name="connsiteX5" fmla="*/ 82764 w 11615999"/>
              <a:gd name="connsiteY5" fmla="*/ 1588262 h 6858000"/>
              <a:gd name="connsiteX6" fmla="*/ 509299 w 11615999"/>
              <a:gd name="connsiteY6" fmla="*/ 1095208 h 6858000"/>
              <a:gd name="connsiteX7" fmla="*/ 12380 w 11615999"/>
              <a:gd name="connsiteY7" fmla="*/ 560124 h 6858000"/>
              <a:gd name="connsiteX8" fmla="*/ 0 w 11615999"/>
              <a:gd name="connsiteY8" fmla="*/ 5598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5999" h="6858000">
                <a:moveTo>
                  <a:pt x="0" y="0"/>
                </a:moveTo>
                <a:lnTo>
                  <a:pt x="11615999" y="0"/>
                </a:lnTo>
                <a:lnTo>
                  <a:pt x="11615999" y="6858000"/>
                </a:lnTo>
                <a:lnTo>
                  <a:pt x="0" y="6858000"/>
                </a:lnTo>
                <a:lnTo>
                  <a:pt x="0" y="1594962"/>
                </a:lnTo>
                <a:lnTo>
                  <a:pt x="82764" y="1588262"/>
                </a:lnTo>
                <a:cubicBezTo>
                  <a:pt x="319087" y="1545109"/>
                  <a:pt x="501107" y="1343116"/>
                  <a:pt x="509299" y="1095208"/>
                </a:cubicBezTo>
                <a:cubicBezTo>
                  <a:pt x="518668" y="811736"/>
                  <a:pt x="297295" y="573361"/>
                  <a:pt x="12380" y="560124"/>
                </a:cubicBezTo>
                <a:lnTo>
                  <a:pt x="0" y="559899"/>
                </a:lnTo>
                <a:close/>
              </a:path>
            </a:pathLst>
          </a:custGeom>
          <a:pattFill prst="pct5">
            <a:fgClr>
              <a:schemeClr val="accent1"/>
            </a:fgClr>
            <a:bgClr>
              <a:schemeClr val="bg1"/>
            </a:bgClr>
          </a:pattFill>
        </p:spPr>
        <p:txBody>
          <a:bodyPr wrap="square">
            <a:noAutofit/>
          </a:bodyPr>
          <a:lstStyle>
            <a:lvl1pPr marL="0" indent="0">
              <a:buNone/>
              <a:defRPr/>
            </a:lvl1pPr>
          </a:lstStyle>
          <a:p>
            <a:r>
              <a:rPr lang="en-US"/>
              <a:t>Click icon to add picture</a:t>
            </a: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000" y="559559"/>
            <a:ext cx="797581" cy="1037230"/>
          </a:xfrm>
          <a:prstGeom prst="rect">
            <a:avLst/>
          </a:prstGeom>
        </p:spPr>
      </p:pic>
      <p:sp>
        <p:nvSpPr>
          <p:cNvPr id="4" name="Rectangle 3"/>
          <p:cNvSpPr/>
          <p:nvPr/>
        </p:nvSpPr>
        <p:spPr>
          <a:xfrm>
            <a:off x="11000284" y="6179439"/>
            <a:ext cx="880369" cy="308418"/>
          </a:xfrm>
          <a:prstGeom prst="rect">
            <a:avLst/>
          </a:prstGeom>
        </p:spPr>
        <p:txBody>
          <a:bodyPr wrap="none">
            <a:spAutoFit/>
          </a:bodyPr>
          <a:lstStyle/>
          <a:p>
            <a:fld id="{17CE275A-E327-4030-B2D3-F354B9DDFA2B}" type="datetime3">
              <a:rPr lang="et-EE" sz="1404" smtClean="0">
                <a:solidFill>
                  <a:schemeClr val="bg2">
                    <a:lumMod val="95000"/>
                  </a:schemeClr>
                </a:solidFill>
              </a:rPr>
              <a:pPr/>
              <a:t>02/11/21</a:t>
            </a:fld>
            <a:endParaRPr lang="en-GB" sz="1404">
              <a:solidFill>
                <a:schemeClr val="bg2">
                  <a:lumMod val="95000"/>
                </a:schemeClr>
              </a:solidFill>
            </a:endParaRPr>
          </a:p>
        </p:txBody>
      </p:sp>
      <p:sp>
        <p:nvSpPr>
          <p:cNvPr id="2" name="Title 1"/>
          <p:cNvSpPr>
            <a:spLocks noGrp="1"/>
          </p:cNvSpPr>
          <p:nvPr>
            <p:ph type="ctrTitle"/>
          </p:nvPr>
        </p:nvSpPr>
        <p:spPr>
          <a:xfrm>
            <a:off x="1033103" y="2327659"/>
            <a:ext cx="6121239" cy="2387600"/>
          </a:xfrm>
        </p:spPr>
        <p:txBody>
          <a:bodyPr anchor="b"/>
          <a:lstStyle>
            <a:lvl1pPr algn="l">
              <a:defRPr lang="en-GB" sz="6000" b="1" i="0" u="none" strike="noStrike" baseline="0" smtClean="0">
                <a:solidFill>
                  <a:schemeClr val="bg2">
                    <a:lumMod val="95000"/>
                  </a:schemeClr>
                </a:solidFill>
              </a:defRPr>
            </a:lvl1pPr>
          </a:lstStyle>
          <a:p>
            <a:r>
              <a:rPr lang="en-US"/>
              <a:t>Click to edit Master title style</a:t>
            </a:r>
            <a:endParaRPr lang="et-EE" dirty="0"/>
          </a:p>
        </p:txBody>
      </p:sp>
      <p:sp>
        <p:nvSpPr>
          <p:cNvPr id="8" name="Subtitle 2"/>
          <p:cNvSpPr>
            <a:spLocks noGrp="1"/>
          </p:cNvSpPr>
          <p:nvPr>
            <p:ph type="subTitle" idx="1"/>
          </p:nvPr>
        </p:nvSpPr>
        <p:spPr>
          <a:xfrm>
            <a:off x="1033103" y="4989511"/>
            <a:ext cx="6121239" cy="1559261"/>
          </a:xfrm>
        </p:spPr>
        <p:txBody>
          <a:bodyPr/>
          <a:lstStyle>
            <a:lvl1pPr marL="0" indent="0" algn="l">
              <a:buNone/>
              <a:defRPr sz="2400">
                <a:solidFill>
                  <a:schemeClr val="bg2">
                    <a:lumMod val="95000"/>
                  </a:schemeClr>
                </a:solidFill>
                <a:latin typeface="Helvetica" panose="020B0604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t-EE" dirty="0"/>
          </a:p>
        </p:txBody>
      </p:sp>
    </p:spTree>
    <p:extLst>
      <p:ext uri="{BB962C8B-B14F-4D97-AF65-F5344CB8AC3E}">
        <p14:creationId xmlns:p14="http://schemas.microsoft.com/office/powerpoint/2010/main" val="3794240691"/>
      </p:ext>
    </p:extLst>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itel pilttaust tekst parem">
    <p:bg>
      <p:bgPr>
        <a:solidFill>
          <a:schemeClr val="bg1"/>
        </a:solid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576000" y="0"/>
            <a:ext cx="11615999" cy="6858000"/>
          </a:xfrm>
          <a:custGeom>
            <a:avLst/>
            <a:gdLst>
              <a:gd name="connsiteX0" fmla="*/ 0 w 11615999"/>
              <a:gd name="connsiteY0" fmla="*/ 0 h 6858000"/>
              <a:gd name="connsiteX1" fmla="*/ 11615999 w 11615999"/>
              <a:gd name="connsiteY1" fmla="*/ 0 h 6858000"/>
              <a:gd name="connsiteX2" fmla="*/ 11615999 w 11615999"/>
              <a:gd name="connsiteY2" fmla="*/ 6858000 h 6858000"/>
              <a:gd name="connsiteX3" fmla="*/ 0 w 11615999"/>
              <a:gd name="connsiteY3" fmla="*/ 6858000 h 6858000"/>
              <a:gd name="connsiteX4" fmla="*/ 0 w 11615999"/>
              <a:gd name="connsiteY4" fmla="*/ 1594962 h 6858000"/>
              <a:gd name="connsiteX5" fmla="*/ 82764 w 11615999"/>
              <a:gd name="connsiteY5" fmla="*/ 1588262 h 6858000"/>
              <a:gd name="connsiteX6" fmla="*/ 509299 w 11615999"/>
              <a:gd name="connsiteY6" fmla="*/ 1095208 h 6858000"/>
              <a:gd name="connsiteX7" fmla="*/ 12380 w 11615999"/>
              <a:gd name="connsiteY7" fmla="*/ 560124 h 6858000"/>
              <a:gd name="connsiteX8" fmla="*/ 0 w 11615999"/>
              <a:gd name="connsiteY8" fmla="*/ 5598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5999" h="6858000">
                <a:moveTo>
                  <a:pt x="0" y="0"/>
                </a:moveTo>
                <a:lnTo>
                  <a:pt x="11615999" y="0"/>
                </a:lnTo>
                <a:lnTo>
                  <a:pt x="11615999" y="6858000"/>
                </a:lnTo>
                <a:lnTo>
                  <a:pt x="0" y="6858000"/>
                </a:lnTo>
                <a:lnTo>
                  <a:pt x="0" y="1594962"/>
                </a:lnTo>
                <a:lnTo>
                  <a:pt x="82764" y="1588262"/>
                </a:lnTo>
                <a:cubicBezTo>
                  <a:pt x="319087" y="1545109"/>
                  <a:pt x="501107" y="1343116"/>
                  <a:pt x="509299" y="1095208"/>
                </a:cubicBezTo>
                <a:cubicBezTo>
                  <a:pt x="518668" y="811736"/>
                  <a:pt x="297295" y="573361"/>
                  <a:pt x="12380" y="560124"/>
                </a:cubicBezTo>
                <a:lnTo>
                  <a:pt x="0" y="559899"/>
                </a:lnTo>
                <a:close/>
              </a:path>
            </a:pathLst>
          </a:custGeom>
          <a:pattFill prst="pct5">
            <a:fgClr>
              <a:schemeClr val="accent1"/>
            </a:fgClr>
            <a:bgClr>
              <a:schemeClr val="bg1"/>
            </a:bgClr>
          </a:pattFill>
        </p:spPr>
        <p:txBody>
          <a:bodyPr wrap="square">
            <a:noAutofit/>
          </a:bodyPr>
          <a:lstStyle>
            <a:lvl1pPr marL="0" indent="0">
              <a:buNone/>
              <a:defRPr/>
            </a:lvl1pPr>
          </a:lstStyle>
          <a:p>
            <a:r>
              <a:rPr lang="en-US"/>
              <a:t>Click icon to add picture</a:t>
            </a: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000" y="559559"/>
            <a:ext cx="797581" cy="1037230"/>
          </a:xfrm>
          <a:prstGeom prst="rect">
            <a:avLst/>
          </a:prstGeom>
        </p:spPr>
      </p:pic>
      <p:sp>
        <p:nvSpPr>
          <p:cNvPr id="4" name="Rectangle 3"/>
          <p:cNvSpPr/>
          <p:nvPr/>
        </p:nvSpPr>
        <p:spPr>
          <a:xfrm>
            <a:off x="686792" y="6179439"/>
            <a:ext cx="880369" cy="308418"/>
          </a:xfrm>
          <a:prstGeom prst="rect">
            <a:avLst/>
          </a:prstGeom>
        </p:spPr>
        <p:txBody>
          <a:bodyPr wrap="none">
            <a:spAutoFit/>
          </a:bodyPr>
          <a:lstStyle/>
          <a:p>
            <a:fld id="{17CE275A-E327-4030-B2D3-F354B9DDFA2B}" type="datetime3">
              <a:rPr lang="et-EE" sz="1404" smtClean="0">
                <a:solidFill>
                  <a:schemeClr val="bg2">
                    <a:lumMod val="95000"/>
                  </a:schemeClr>
                </a:solidFill>
              </a:rPr>
              <a:pPr/>
              <a:t>02/11/21</a:t>
            </a:fld>
            <a:endParaRPr lang="en-GB" sz="1404">
              <a:solidFill>
                <a:schemeClr val="bg2">
                  <a:lumMod val="95000"/>
                </a:schemeClr>
              </a:solidFill>
            </a:endParaRPr>
          </a:p>
        </p:txBody>
      </p:sp>
      <p:sp>
        <p:nvSpPr>
          <p:cNvPr id="2" name="Title 1"/>
          <p:cNvSpPr>
            <a:spLocks noGrp="1"/>
          </p:cNvSpPr>
          <p:nvPr>
            <p:ph type="ctrTitle"/>
          </p:nvPr>
        </p:nvSpPr>
        <p:spPr>
          <a:xfrm>
            <a:off x="5550513" y="2327659"/>
            <a:ext cx="6121239" cy="2387600"/>
          </a:xfrm>
        </p:spPr>
        <p:txBody>
          <a:bodyPr anchor="b"/>
          <a:lstStyle>
            <a:lvl1pPr algn="r">
              <a:defRPr lang="en-GB" sz="6000" b="1" i="0" u="none" strike="noStrike" baseline="0" smtClean="0">
                <a:solidFill>
                  <a:schemeClr val="bg2">
                    <a:lumMod val="95000"/>
                  </a:schemeClr>
                </a:solidFill>
              </a:defRPr>
            </a:lvl1pPr>
          </a:lstStyle>
          <a:p>
            <a:r>
              <a:rPr lang="en-US"/>
              <a:t>Click to edit Master title style</a:t>
            </a:r>
            <a:endParaRPr lang="et-EE" dirty="0"/>
          </a:p>
        </p:txBody>
      </p:sp>
      <p:sp>
        <p:nvSpPr>
          <p:cNvPr id="8" name="Subtitle 2"/>
          <p:cNvSpPr>
            <a:spLocks noGrp="1"/>
          </p:cNvSpPr>
          <p:nvPr>
            <p:ph type="subTitle" idx="1"/>
          </p:nvPr>
        </p:nvSpPr>
        <p:spPr>
          <a:xfrm>
            <a:off x="5550513" y="4989511"/>
            <a:ext cx="6121239" cy="1559261"/>
          </a:xfrm>
        </p:spPr>
        <p:txBody>
          <a:bodyPr/>
          <a:lstStyle>
            <a:lvl1pPr marL="0" indent="0" algn="r">
              <a:buNone/>
              <a:defRPr sz="2400">
                <a:solidFill>
                  <a:schemeClr val="bg2">
                    <a:lumMod val="95000"/>
                  </a:schemeClr>
                </a:solidFill>
                <a:latin typeface="Helvetica" panose="020B0604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t-EE" dirty="0"/>
          </a:p>
        </p:txBody>
      </p:sp>
    </p:spTree>
    <p:extLst>
      <p:ext uri="{BB962C8B-B14F-4D97-AF65-F5344CB8AC3E}">
        <p14:creationId xmlns:p14="http://schemas.microsoft.com/office/powerpoint/2010/main" val="2038704683"/>
      </p:ext>
    </p:extLst>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Tiitel vaheleh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20371" y="2573079"/>
            <a:ext cx="9051380" cy="861238"/>
          </a:xfrm>
        </p:spPr>
        <p:txBody>
          <a:bodyPr anchor="b"/>
          <a:lstStyle>
            <a:lvl1pPr algn="l">
              <a:defRPr lang="en-GB" sz="6000" b="1" i="0" u="none" strike="noStrike" baseline="0" smtClean="0">
                <a:solidFill>
                  <a:srgbClr val="AA1E3C"/>
                </a:solidFill>
                <a:latin typeface="Helvetica" panose="020B0604020202030204" pitchFamily="34" charset="0"/>
              </a:defRPr>
            </a:lvl1pPr>
          </a:lstStyle>
          <a:p>
            <a:r>
              <a:rPr lang="en-US"/>
              <a:t>Click to edit Master title style</a:t>
            </a:r>
            <a:endParaRPr lang="et-EE" dirty="0"/>
          </a:p>
        </p:txBody>
      </p:sp>
      <p:sp>
        <p:nvSpPr>
          <p:cNvPr id="8" name="Subtitle 2"/>
          <p:cNvSpPr>
            <a:spLocks noGrp="1"/>
          </p:cNvSpPr>
          <p:nvPr>
            <p:ph type="subTitle" idx="1"/>
          </p:nvPr>
        </p:nvSpPr>
        <p:spPr>
          <a:xfrm>
            <a:off x="2620371" y="3452844"/>
            <a:ext cx="9051380" cy="794602"/>
          </a:xfrm>
        </p:spPr>
        <p:txBody>
          <a:bodyPr>
            <a:normAutofit/>
          </a:bodyPr>
          <a:lstStyle>
            <a:lvl1pPr marL="0" indent="0" algn="l">
              <a:buNone/>
              <a:defRPr sz="6000">
                <a:solidFill>
                  <a:srgbClr val="AA1E3C"/>
                </a:solidFill>
                <a:latin typeface="Helvetica" panose="020B0604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t-EE"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162" y="2169001"/>
            <a:ext cx="1972111" cy="2567689"/>
          </a:xfrm>
          <a:prstGeom prst="rect">
            <a:avLst/>
          </a:prstGeom>
        </p:spPr>
      </p:pic>
    </p:spTree>
    <p:extLst>
      <p:ext uri="{BB962C8B-B14F-4D97-AF65-F5344CB8AC3E}">
        <p14:creationId xmlns:p14="http://schemas.microsoft.com/office/powerpoint/2010/main" val="1248446753"/>
      </p:ext>
    </p:extLst>
  </p:cSld>
  <p:clrMapOvr>
    <a:masterClrMapping/>
  </p:clrMapOvr>
  <p:hf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Slaid üks sisukast">
    <p:spTree>
      <p:nvGrpSpPr>
        <p:cNvPr id="1" name=""/>
        <p:cNvGrpSpPr/>
        <p:nvPr/>
      </p:nvGrpSpPr>
      <p:grpSpPr>
        <a:xfrm>
          <a:off x="0" y="0"/>
          <a:ext cx="0" cy="0"/>
          <a:chOff x="0" y="0"/>
          <a:chExt cx="0" cy="0"/>
        </a:xfrm>
      </p:grpSpPr>
      <p:sp>
        <p:nvSpPr>
          <p:cNvPr id="6" name="Slide Number Placeholder 5"/>
          <p:cNvSpPr txBox="1">
            <a:spLocks/>
          </p:cNvSpPr>
          <p:nvPr/>
        </p:nvSpPr>
        <p:spPr>
          <a:xfrm>
            <a:off x="186071" y="6031614"/>
            <a:ext cx="572387" cy="365125"/>
          </a:xfrm>
          <a:prstGeom prst="rect">
            <a:avLst/>
          </a:prstGeom>
        </p:spPr>
        <p:txBody>
          <a:bodyPr vert="horz" lIns="91440" tIns="45720" rIns="91440" bIns="45720" rtlCol="0" anchor="ctr"/>
          <a:lstStyle>
            <a:defPPr>
              <a:defRPr lang="et-EE"/>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3A84B4-50EE-4E03-B6D7-AB5456BA3390}" type="slidenum">
              <a:rPr lang="et-EE" sz="1200" smtClean="0"/>
              <a:pPr/>
              <a:t>‹#›</a:t>
            </a:fld>
            <a:endParaRPr lang="et-EE" sz="1200"/>
          </a:p>
        </p:txBody>
      </p:sp>
      <p:sp>
        <p:nvSpPr>
          <p:cNvPr id="9" name="Slide Number Placeholder 5"/>
          <p:cNvSpPr txBox="1">
            <a:spLocks/>
          </p:cNvSpPr>
          <p:nvPr/>
        </p:nvSpPr>
        <p:spPr>
          <a:xfrm>
            <a:off x="186071" y="6482245"/>
            <a:ext cx="572387" cy="365125"/>
          </a:xfrm>
          <a:prstGeom prst="rect">
            <a:avLst/>
          </a:prstGeom>
        </p:spPr>
        <p:txBody>
          <a:bodyPr vert="horz" lIns="91440" tIns="45720" rIns="91440" bIns="45720" rtlCol="0" anchor="ctr"/>
          <a:lstStyle>
            <a:defPPr>
              <a:defRPr lang="et-EE"/>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3A84B4-50EE-4E03-B6D7-AB5456BA3390}" type="slidenum">
              <a:rPr lang="et-EE" sz="1200" smtClean="0"/>
              <a:pPr/>
              <a:t>‹#›</a:t>
            </a:fld>
            <a:endParaRPr lang="et-EE" sz="1200"/>
          </a:p>
        </p:txBody>
      </p:sp>
      <p:sp>
        <p:nvSpPr>
          <p:cNvPr id="10" name="Content Placeholder 2"/>
          <p:cNvSpPr>
            <a:spLocks noGrp="1"/>
          </p:cNvSpPr>
          <p:nvPr>
            <p:ph sz="half" idx="1"/>
          </p:nvPr>
        </p:nvSpPr>
        <p:spPr>
          <a:xfrm>
            <a:off x="1302488" y="1499191"/>
            <a:ext cx="10051312" cy="4885901"/>
          </a:xfrm>
        </p:spPr>
        <p:txBody>
          <a:bodyPr>
            <a:normAutofit/>
          </a:bodyPr>
          <a:lstStyle>
            <a:lvl1pPr marL="228594" indent="-228594">
              <a:buFontTx/>
              <a:buBlip>
                <a:blip r:embed="rId2"/>
              </a:buBlip>
              <a:defRPr sz="1400" baseline="0">
                <a:solidFill>
                  <a:schemeClr val="tx2"/>
                </a:solidFill>
              </a:defRPr>
            </a:lvl1pPr>
            <a:lvl2pPr marL="685783" indent="-228594">
              <a:buFontTx/>
              <a:buBlip>
                <a:blip r:embed="rId2"/>
              </a:buBlip>
              <a:defRPr sz="1400" baseline="0">
                <a:solidFill>
                  <a:schemeClr val="tx2"/>
                </a:solidFill>
              </a:defRPr>
            </a:lvl2pPr>
            <a:lvl3pPr marL="1142971" indent="-228594">
              <a:buFontTx/>
              <a:buBlip>
                <a:blip r:embed="rId2"/>
              </a:buBlip>
              <a:defRPr sz="1400" baseline="0">
                <a:solidFill>
                  <a:schemeClr val="tx2"/>
                </a:solidFill>
              </a:defRPr>
            </a:lvl3pPr>
            <a:lvl4pPr marL="1600160" indent="-228594">
              <a:buFontTx/>
              <a:buBlip>
                <a:blip r:embed="rId2"/>
              </a:buBlip>
              <a:defRPr sz="1400" baseline="0">
                <a:solidFill>
                  <a:schemeClr val="tx2"/>
                </a:solidFill>
              </a:defRPr>
            </a:lvl4pPr>
            <a:lvl5pPr marL="2057349" indent="-228594">
              <a:buFontTx/>
              <a:buBlip>
                <a:blip r:embed="rId2"/>
              </a:buBlip>
              <a:defRPr sz="1400"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dirty="0"/>
          </a:p>
        </p:txBody>
      </p:sp>
      <p:sp>
        <p:nvSpPr>
          <p:cNvPr id="11" name="Title 1"/>
          <p:cNvSpPr>
            <a:spLocks noGrp="1"/>
          </p:cNvSpPr>
          <p:nvPr>
            <p:ph type="title"/>
          </p:nvPr>
        </p:nvSpPr>
        <p:spPr>
          <a:xfrm>
            <a:off x="1302488" y="457202"/>
            <a:ext cx="10051312" cy="425303"/>
          </a:xfrm>
        </p:spPr>
        <p:txBody>
          <a:bodyPr anchor="t">
            <a:noAutofit/>
          </a:bodyPr>
          <a:lstStyle>
            <a:lvl1pPr>
              <a:defRPr sz="3200">
                <a:solidFill>
                  <a:srgbClr val="A01E28"/>
                </a:solidFill>
                <a:latin typeface="Helvetica" panose="020B0604020202030204" pitchFamily="34" charset="0"/>
              </a:defRPr>
            </a:lvl1pPr>
          </a:lstStyle>
          <a:p>
            <a:r>
              <a:rPr lang="en-US"/>
              <a:t>Click to edit Master title style</a:t>
            </a:r>
            <a:endParaRPr lang="et-EE" dirty="0"/>
          </a:p>
        </p:txBody>
      </p:sp>
      <p:sp>
        <p:nvSpPr>
          <p:cNvPr id="12" name="Subtitle 2"/>
          <p:cNvSpPr>
            <a:spLocks noGrp="1"/>
          </p:cNvSpPr>
          <p:nvPr>
            <p:ph type="subTitle" idx="14"/>
          </p:nvPr>
        </p:nvSpPr>
        <p:spPr>
          <a:xfrm>
            <a:off x="1302488" y="940987"/>
            <a:ext cx="10051312" cy="435932"/>
          </a:xfrm>
        </p:spPr>
        <p:txBody>
          <a:bodyPr anchor="t">
            <a:normAutofit/>
          </a:bodyPr>
          <a:lstStyle>
            <a:lvl1pPr marL="0" indent="0" algn="l">
              <a:buNone/>
              <a:defRPr sz="1800">
                <a:solidFill>
                  <a:srgbClr val="AA1E3C"/>
                </a:solidFill>
                <a:latin typeface="Helvetica" panose="020B0604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t-EE" dirty="0"/>
          </a:p>
        </p:txBody>
      </p:sp>
    </p:spTree>
    <p:extLst>
      <p:ext uri="{BB962C8B-B14F-4D97-AF65-F5344CB8AC3E}">
        <p14:creationId xmlns:p14="http://schemas.microsoft.com/office/powerpoint/2010/main" val="3701399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Slaid kaks sisukasti">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02488" y="457202"/>
            <a:ext cx="10051312" cy="425303"/>
          </a:xfrm>
        </p:spPr>
        <p:txBody>
          <a:bodyPr anchor="t">
            <a:noAutofit/>
          </a:bodyPr>
          <a:lstStyle>
            <a:lvl1pPr>
              <a:defRPr sz="3200">
                <a:solidFill>
                  <a:srgbClr val="A01E28"/>
                </a:solidFill>
                <a:latin typeface="Helvetica" panose="020B0604020202030204" pitchFamily="34" charset="0"/>
              </a:defRPr>
            </a:lvl1pPr>
          </a:lstStyle>
          <a:p>
            <a:r>
              <a:rPr lang="et-EE" dirty="0" err="1"/>
              <a:t>kljahsdkljhalkjshd</a:t>
            </a:r>
            <a:endParaRPr lang="et-EE" dirty="0"/>
          </a:p>
        </p:txBody>
      </p:sp>
      <p:sp>
        <p:nvSpPr>
          <p:cNvPr id="3" name="Content Placeholder 2"/>
          <p:cNvSpPr>
            <a:spLocks noGrp="1"/>
          </p:cNvSpPr>
          <p:nvPr>
            <p:ph sz="half" idx="1"/>
          </p:nvPr>
        </p:nvSpPr>
        <p:spPr>
          <a:xfrm>
            <a:off x="1302488" y="1499191"/>
            <a:ext cx="4860000" cy="4885901"/>
          </a:xfrm>
        </p:spPr>
        <p:txBody>
          <a:bodyPr>
            <a:normAutofit/>
          </a:bodyPr>
          <a:lstStyle>
            <a:lvl1pPr marL="228594" indent="-228594">
              <a:buFontTx/>
              <a:buBlip>
                <a:blip r:embed="rId2"/>
              </a:buBlip>
              <a:defRPr sz="1400" baseline="0">
                <a:solidFill>
                  <a:schemeClr val="tx2"/>
                </a:solidFill>
              </a:defRPr>
            </a:lvl1pPr>
            <a:lvl2pPr marL="685783" indent="-228594">
              <a:buFontTx/>
              <a:buBlip>
                <a:blip r:embed="rId2"/>
              </a:buBlip>
              <a:defRPr sz="1400" baseline="0">
                <a:solidFill>
                  <a:schemeClr val="tx2"/>
                </a:solidFill>
              </a:defRPr>
            </a:lvl2pPr>
            <a:lvl3pPr marL="1142971" indent="-228594">
              <a:buFontTx/>
              <a:buBlip>
                <a:blip r:embed="rId2"/>
              </a:buBlip>
              <a:defRPr sz="1400" baseline="0">
                <a:solidFill>
                  <a:schemeClr val="tx2"/>
                </a:solidFill>
              </a:defRPr>
            </a:lvl3pPr>
            <a:lvl4pPr marL="1600160" indent="-228594">
              <a:buFontTx/>
              <a:buBlip>
                <a:blip r:embed="rId2"/>
              </a:buBlip>
              <a:defRPr sz="1400" baseline="0">
                <a:solidFill>
                  <a:schemeClr val="tx2"/>
                </a:solidFill>
              </a:defRPr>
            </a:lvl4pPr>
            <a:lvl5pPr marL="2057349" indent="-228594">
              <a:buFontTx/>
              <a:buBlip>
                <a:blip r:embed="rId2"/>
              </a:buBlip>
              <a:defRPr sz="1400"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dirty="0"/>
          </a:p>
        </p:txBody>
      </p:sp>
      <p:sp>
        <p:nvSpPr>
          <p:cNvPr id="6" name="Slide Number Placeholder 5"/>
          <p:cNvSpPr txBox="1">
            <a:spLocks/>
          </p:cNvSpPr>
          <p:nvPr/>
        </p:nvSpPr>
        <p:spPr>
          <a:xfrm>
            <a:off x="186071" y="6031614"/>
            <a:ext cx="572387" cy="365125"/>
          </a:xfrm>
          <a:prstGeom prst="rect">
            <a:avLst/>
          </a:prstGeom>
        </p:spPr>
        <p:txBody>
          <a:bodyPr vert="horz" lIns="91440" tIns="45720" rIns="91440" bIns="45720" rtlCol="0" anchor="ctr"/>
          <a:lstStyle>
            <a:defPPr>
              <a:defRPr lang="et-EE"/>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3A84B4-50EE-4E03-B6D7-AB5456BA3390}" type="slidenum">
              <a:rPr lang="et-EE" sz="1200" smtClean="0"/>
              <a:pPr/>
              <a:t>‹#›</a:t>
            </a:fld>
            <a:endParaRPr lang="et-EE" sz="1200"/>
          </a:p>
        </p:txBody>
      </p:sp>
      <p:sp>
        <p:nvSpPr>
          <p:cNvPr id="9" name="Slide Number Placeholder 5"/>
          <p:cNvSpPr txBox="1">
            <a:spLocks/>
          </p:cNvSpPr>
          <p:nvPr/>
        </p:nvSpPr>
        <p:spPr>
          <a:xfrm>
            <a:off x="186071" y="6482245"/>
            <a:ext cx="572387" cy="365125"/>
          </a:xfrm>
          <a:prstGeom prst="rect">
            <a:avLst/>
          </a:prstGeom>
        </p:spPr>
        <p:txBody>
          <a:bodyPr vert="horz" lIns="91440" tIns="45720" rIns="91440" bIns="45720" rtlCol="0" anchor="ctr"/>
          <a:lstStyle>
            <a:defPPr>
              <a:defRPr lang="et-EE"/>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3A84B4-50EE-4E03-B6D7-AB5456BA3390}" type="slidenum">
              <a:rPr lang="et-EE" sz="1200" smtClean="0"/>
              <a:pPr/>
              <a:t>‹#›</a:t>
            </a:fld>
            <a:endParaRPr lang="et-EE" sz="1200"/>
          </a:p>
        </p:txBody>
      </p:sp>
      <p:sp>
        <p:nvSpPr>
          <p:cNvPr id="11" name="Content Placeholder 2"/>
          <p:cNvSpPr>
            <a:spLocks noGrp="1"/>
          </p:cNvSpPr>
          <p:nvPr>
            <p:ph sz="half" idx="13"/>
          </p:nvPr>
        </p:nvSpPr>
        <p:spPr>
          <a:xfrm>
            <a:off x="6493800" y="1499191"/>
            <a:ext cx="4860000" cy="4885901"/>
          </a:xfrm>
        </p:spPr>
        <p:txBody>
          <a:bodyPr>
            <a:normAutofit/>
          </a:bodyPr>
          <a:lstStyle>
            <a:lvl1pPr marL="228594" indent="-228594">
              <a:buFontTx/>
              <a:buBlip>
                <a:blip r:embed="rId2"/>
              </a:buBlip>
              <a:defRPr sz="1400" baseline="0">
                <a:solidFill>
                  <a:schemeClr val="tx2"/>
                </a:solidFill>
              </a:defRPr>
            </a:lvl1pPr>
            <a:lvl2pPr marL="685783" indent="-228594">
              <a:buFontTx/>
              <a:buBlip>
                <a:blip r:embed="rId2"/>
              </a:buBlip>
              <a:defRPr sz="1400" baseline="0">
                <a:solidFill>
                  <a:schemeClr val="tx2"/>
                </a:solidFill>
              </a:defRPr>
            </a:lvl2pPr>
            <a:lvl3pPr marL="1142971" indent="-228594">
              <a:buFontTx/>
              <a:buBlip>
                <a:blip r:embed="rId2"/>
              </a:buBlip>
              <a:defRPr sz="1400" baseline="0">
                <a:solidFill>
                  <a:schemeClr val="tx2"/>
                </a:solidFill>
              </a:defRPr>
            </a:lvl3pPr>
            <a:lvl4pPr marL="1600160" indent="-228594">
              <a:buFontTx/>
              <a:buBlip>
                <a:blip r:embed="rId2"/>
              </a:buBlip>
              <a:defRPr sz="1400" baseline="0">
                <a:solidFill>
                  <a:schemeClr val="tx2"/>
                </a:solidFill>
              </a:defRPr>
            </a:lvl4pPr>
            <a:lvl5pPr marL="2057349" indent="-228594">
              <a:buFontTx/>
              <a:buBlip>
                <a:blip r:embed="rId2"/>
              </a:buBlip>
              <a:defRPr sz="1400"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dirty="0"/>
          </a:p>
        </p:txBody>
      </p:sp>
      <p:sp>
        <p:nvSpPr>
          <p:cNvPr id="14" name="Subtitle 2"/>
          <p:cNvSpPr>
            <a:spLocks noGrp="1"/>
          </p:cNvSpPr>
          <p:nvPr>
            <p:ph type="subTitle" idx="14"/>
          </p:nvPr>
        </p:nvSpPr>
        <p:spPr>
          <a:xfrm>
            <a:off x="1302488" y="940987"/>
            <a:ext cx="10051312" cy="435932"/>
          </a:xfrm>
        </p:spPr>
        <p:txBody>
          <a:bodyPr anchor="t">
            <a:normAutofit/>
          </a:bodyPr>
          <a:lstStyle>
            <a:lvl1pPr marL="0" indent="0" algn="l">
              <a:buNone/>
              <a:defRPr sz="1800">
                <a:solidFill>
                  <a:srgbClr val="AA1E3C"/>
                </a:solidFill>
                <a:latin typeface="Helvetica" panose="020B0604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t-EE" dirty="0"/>
          </a:p>
        </p:txBody>
      </p:sp>
    </p:spTree>
    <p:extLst>
      <p:ext uri="{BB962C8B-B14F-4D97-AF65-F5344CB8AC3E}">
        <p14:creationId xmlns:p14="http://schemas.microsoft.com/office/powerpoint/2010/main" val="3081868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Slaid kolm sisukasti">
    <p:spTree>
      <p:nvGrpSpPr>
        <p:cNvPr id="1" name=""/>
        <p:cNvGrpSpPr/>
        <p:nvPr/>
      </p:nvGrpSpPr>
      <p:grpSpPr>
        <a:xfrm>
          <a:off x="0" y="0"/>
          <a:ext cx="0" cy="0"/>
          <a:chOff x="0" y="0"/>
          <a:chExt cx="0" cy="0"/>
        </a:xfrm>
      </p:grpSpPr>
      <p:sp>
        <p:nvSpPr>
          <p:cNvPr id="6" name="Slide Number Placeholder 5"/>
          <p:cNvSpPr txBox="1">
            <a:spLocks/>
          </p:cNvSpPr>
          <p:nvPr/>
        </p:nvSpPr>
        <p:spPr>
          <a:xfrm>
            <a:off x="186071" y="6031614"/>
            <a:ext cx="572387" cy="365125"/>
          </a:xfrm>
          <a:prstGeom prst="rect">
            <a:avLst/>
          </a:prstGeom>
        </p:spPr>
        <p:txBody>
          <a:bodyPr vert="horz" lIns="91440" tIns="45720" rIns="91440" bIns="45720" rtlCol="0" anchor="ctr"/>
          <a:lstStyle>
            <a:defPPr>
              <a:defRPr lang="et-EE"/>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3A84B4-50EE-4E03-B6D7-AB5456BA3390}" type="slidenum">
              <a:rPr lang="et-EE" sz="1200" smtClean="0"/>
              <a:pPr/>
              <a:t>‹#›</a:t>
            </a:fld>
            <a:endParaRPr lang="et-EE" sz="1200"/>
          </a:p>
        </p:txBody>
      </p:sp>
      <p:sp>
        <p:nvSpPr>
          <p:cNvPr id="9" name="Slide Number Placeholder 5"/>
          <p:cNvSpPr txBox="1">
            <a:spLocks/>
          </p:cNvSpPr>
          <p:nvPr/>
        </p:nvSpPr>
        <p:spPr>
          <a:xfrm>
            <a:off x="186071" y="6482245"/>
            <a:ext cx="572387" cy="365125"/>
          </a:xfrm>
          <a:prstGeom prst="rect">
            <a:avLst/>
          </a:prstGeom>
        </p:spPr>
        <p:txBody>
          <a:bodyPr vert="horz" lIns="91440" tIns="45720" rIns="91440" bIns="45720" rtlCol="0" anchor="ctr"/>
          <a:lstStyle>
            <a:defPPr>
              <a:defRPr lang="et-EE"/>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3A84B4-50EE-4E03-B6D7-AB5456BA3390}" type="slidenum">
              <a:rPr lang="et-EE" sz="1200" smtClean="0"/>
              <a:pPr/>
              <a:t>‹#›</a:t>
            </a:fld>
            <a:endParaRPr lang="et-EE" sz="1200"/>
          </a:p>
        </p:txBody>
      </p:sp>
      <p:sp>
        <p:nvSpPr>
          <p:cNvPr id="11" name="Title 1"/>
          <p:cNvSpPr>
            <a:spLocks noGrp="1"/>
          </p:cNvSpPr>
          <p:nvPr>
            <p:ph type="title"/>
          </p:nvPr>
        </p:nvSpPr>
        <p:spPr>
          <a:xfrm>
            <a:off x="1302488" y="457202"/>
            <a:ext cx="10051312" cy="425303"/>
          </a:xfrm>
        </p:spPr>
        <p:txBody>
          <a:bodyPr anchor="t">
            <a:noAutofit/>
          </a:bodyPr>
          <a:lstStyle>
            <a:lvl1pPr>
              <a:defRPr sz="3200">
                <a:solidFill>
                  <a:srgbClr val="A01E28"/>
                </a:solidFill>
                <a:latin typeface="Helvetica" panose="020B0604020202030204" pitchFamily="34" charset="0"/>
              </a:defRPr>
            </a:lvl1pPr>
          </a:lstStyle>
          <a:p>
            <a:r>
              <a:rPr lang="en-US"/>
              <a:t>Click to edit Master title style</a:t>
            </a:r>
            <a:endParaRPr lang="et-EE" dirty="0"/>
          </a:p>
        </p:txBody>
      </p:sp>
      <p:sp>
        <p:nvSpPr>
          <p:cNvPr id="12" name="Subtitle 2"/>
          <p:cNvSpPr>
            <a:spLocks noGrp="1"/>
          </p:cNvSpPr>
          <p:nvPr>
            <p:ph type="subTitle" idx="14"/>
          </p:nvPr>
        </p:nvSpPr>
        <p:spPr>
          <a:xfrm>
            <a:off x="1302488" y="940987"/>
            <a:ext cx="10051312" cy="435932"/>
          </a:xfrm>
        </p:spPr>
        <p:txBody>
          <a:bodyPr anchor="t">
            <a:normAutofit/>
          </a:bodyPr>
          <a:lstStyle>
            <a:lvl1pPr marL="0" indent="0" algn="l">
              <a:buNone/>
              <a:defRPr sz="1800">
                <a:solidFill>
                  <a:srgbClr val="AA1E3C"/>
                </a:solidFill>
                <a:latin typeface="Helvetica" panose="020B0604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t-EE" dirty="0"/>
          </a:p>
        </p:txBody>
      </p:sp>
      <p:sp>
        <p:nvSpPr>
          <p:cNvPr id="7" name="Content Placeholder 2"/>
          <p:cNvSpPr>
            <a:spLocks noGrp="1"/>
          </p:cNvSpPr>
          <p:nvPr>
            <p:ph sz="half" idx="1"/>
          </p:nvPr>
        </p:nvSpPr>
        <p:spPr>
          <a:xfrm>
            <a:off x="1302487" y="1499191"/>
            <a:ext cx="3240000" cy="4885901"/>
          </a:xfrm>
        </p:spPr>
        <p:txBody>
          <a:bodyPr>
            <a:normAutofit/>
          </a:bodyPr>
          <a:lstStyle>
            <a:lvl1pPr marL="228594" indent="-228594">
              <a:buFontTx/>
              <a:buBlip>
                <a:blip r:embed="rId2"/>
              </a:buBlip>
              <a:defRPr sz="1400" baseline="0">
                <a:solidFill>
                  <a:schemeClr val="tx2"/>
                </a:solidFill>
              </a:defRPr>
            </a:lvl1pPr>
            <a:lvl2pPr marL="685783" indent="-228594">
              <a:buFontTx/>
              <a:buBlip>
                <a:blip r:embed="rId2"/>
              </a:buBlip>
              <a:defRPr sz="1400" baseline="0">
                <a:solidFill>
                  <a:schemeClr val="tx2"/>
                </a:solidFill>
              </a:defRPr>
            </a:lvl2pPr>
            <a:lvl3pPr marL="1142971" indent="-228594">
              <a:buFontTx/>
              <a:buBlip>
                <a:blip r:embed="rId2"/>
              </a:buBlip>
              <a:defRPr sz="1400" baseline="0">
                <a:solidFill>
                  <a:schemeClr val="tx2"/>
                </a:solidFill>
              </a:defRPr>
            </a:lvl3pPr>
            <a:lvl4pPr marL="1600160" indent="-228594">
              <a:buFontTx/>
              <a:buBlip>
                <a:blip r:embed="rId2"/>
              </a:buBlip>
              <a:defRPr sz="1400" baseline="0">
                <a:solidFill>
                  <a:schemeClr val="tx2"/>
                </a:solidFill>
              </a:defRPr>
            </a:lvl4pPr>
            <a:lvl5pPr marL="2057349" indent="-228594">
              <a:buFontTx/>
              <a:buBlip>
                <a:blip r:embed="rId2"/>
              </a:buBlip>
              <a:defRPr sz="1400"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dirty="0"/>
          </a:p>
        </p:txBody>
      </p:sp>
      <p:sp>
        <p:nvSpPr>
          <p:cNvPr id="13" name="Content Placeholder 2"/>
          <p:cNvSpPr>
            <a:spLocks noGrp="1"/>
          </p:cNvSpPr>
          <p:nvPr>
            <p:ph sz="half" idx="15"/>
          </p:nvPr>
        </p:nvSpPr>
        <p:spPr>
          <a:xfrm>
            <a:off x="4708144" y="1499190"/>
            <a:ext cx="3240000" cy="4885901"/>
          </a:xfrm>
        </p:spPr>
        <p:txBody>
          <a:bodyPr>
            <a:normAutofit/>
          </a:bodyPr>
          <a:lstStyle>
            <a:lvl1pPr marL="228594" indent="-228594">
              <a:buFontTx/>
              <a:buBlip>
                <a:blip r:embed="rId2"/>
              </a:buBlip>
              <a:defRPr sz="1400" baseline="0">
                <a:solidFill>
                  <a:schemeClr val="tx2"/>
                </a:solidFill>
              </a:defRPr>
            </a:lvl1pPr>
            <a:lvl2pPr marL="685783" indent="-228594">
              <a:buFontTx/>
              <a:buBlip>
                <a:blip r:embed="rId2"/>
              </a:buBlip>
              <a:defRPr sz="1400" baseline="0">
                <a:solidFill>
                  <a:schemeClr val="tx2"/>
                </a:solidFill>
              </a:defRPr>
            </a:lvl2pPr>
            <a:lvl3pPr marL="1142971" indent="-228594">
              <a:buFontTx/>
              <a:buBlip>
                <a:blip r:embed="rId2"/>
              </a:buBlip>
              <a:defRPr sz="1400" baseline="0">
                <a:solidFill>
                  <a:schemeClr val="tx2"/>
                </a:solidFill>
              </a:defRPr>
            </a:lvl3pPr>
            <a:lvl4pPr marL="1600160" indent="-228594">
              <a:buFontTx/>
              <a:buBlip>
                <a:blip r:embed="rId2"/>
              </a:buBlip>
              <a:defRPr sz="1400" baseline="0">
                <a:solidFill>
                  <a:schemeClr val="tx2"/>
                </a:solidFill>
              </a:defRPr>
            </a:lvl4pPr>
            <a:lvl5pPr marL="2057349" indent="-228594">
              <a:buFontTx/>
              <a:buBlip>
                <a:blip r:embed="rId2"/>
              </a:buBlip>
              <a:defRPr sz="1400"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dirty="0"/>
          </a:p>
        </p:txBody>
      </p:sp>
      <p:sp>
        <p:nvSpPr>
          <p:cNvPr id="14" name="Content Placeholder 2"/>
          <p:cNvSpPr>
            <a:spLocks noGrp="1"/>
          </p:cNvSpPr>
          <p:nvPr>
            <p:ph sz="half" idx="16"/>
          </p:nvPr>
        </p:nvSpPr>
        <p:spPr>
          <a:xfrm>
            <a:off x="8113801" y="1499189"/>
            <a:ext cx="3240000" cy="4885901"/>
          </a:xfrm>
        </p:spPr>
        <p:txBody>
          <a:bodyPr>
            <a:normAutofit/>
          </a:bodyPr>
          <a:lstStyle>
            <a:lvl1pPr marL="228594" indent="-228594">
              <a:buFontTx/>
              <a:buBlip>
                <a:blip r:embed="rId2"/>
              </a:buBlip>
              <a:defRPr sz="1400" baseline="0">
                <a:solidFill>
                  <a:schemeClr val="tx2"/>
                </a:solidFill>
              </a:defRPr>
            </a:lvl1pPr>
            <a:lvl2pPr marL="685783" indent="-228594">
              <a:buFontTx/>
              <a:buBlip>
                <a:blip r:embed="rId2"/>
              </a:buBlip>
              <a:defRPr sz="1400" baseline="0">
                <a:solidFill>
                  <a:schemeClr val="tx2"/>
                </a:solidFill>
              </a:defRPr>
            </a:lvl2pPr>
            <a:lvl3pPr marL="1142971" indent="-228594">
              <a:buFontTx/>
              <a:buBlip>
                <a:blip r:embed="rId2"/>
              </a:buBlip>
              <a:defRPr sz="1400" baseline="0">
                <a:solidFill>
                  <a:schemeClr val="tx2"/>
                </a:solidFill>
              </a:defRPr>
            </a:lvl3pPr>
            <a:lvl4pPr marL="1600160" indent="-228594">
              <a:buFontTx/>
              <a:buBlip>
                <a:blip r:embed="rId2"/>
              </a:buBlip>
              <a:defRPr sz="1400" baseline="0">
                <a:solidFill>
                  <a:schemeClr val="tx2"/>
                </a:solidFill>
              </a:defRPr>
            </a:lvl4pPr>
            <a:lvl5pPr marL="2057349" indent="-228594">
              <a:buFontTx/>
              <a:buBlip>
                <a:blip r:embed="rId2"/>
              </a:buBlip>
              <a:defRPr sz="1400"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dirty="0"/>
          </a:p>
        </p:txBody>
      </p:sp>
    </p:spTree>
    <p:extLst>
      <p:ext uri="{BB962C8B-B14F-4D97-AF65-F5344CB8AC3E}">
        <p14:creationId xmlns:p14="http://schemas.microsoft.com/office/powerpoint/2010/main" val="1206140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02488" y="365125"/>
            <a:ext cx="10051312" cy="1325563"/>
          </a:xfrm>
          <a:prstGeom prst="rect">
            <a:avLst/>
          </a:prstGeom>
        </p:spPr>
        <p:txBody>
          <a:bodyPr vert="horz" lIns="91440" tIns="45720" rIns="91440" bIns="45720" rtlCol="0" anchor="ctr">
            <a:normAutofit/>
          </a:bodyPr>
          <a:lstStyle/>
          <a:p>
            <a:r>
              <a:rPr lang="en-US"/>
              <a:t>Click to edit Master title style</a:t>
            </a:r>
            <a:endParaRPr lang="et-EE" dirty="0"/>
          </a:p>
        </p:txBody>
      </p:sp>
      <p:sp>
        <p:nvSpPr>
          <p:cNvPr id="3" name="Text Placeholder 2"/>
          <p:cNvSpPr>
            <a:spLocks noGrp="1"/>
          </p:cNvSpPr>
          <p:nvPr>
            <p:ph type="body" idx="1"/>
          </p:nvPr>
        </p:nvSpPr>
        <p:spPr>
          <a:xfrm>
            <a:off x="1302488" y="1825625"/>
            <a:ext cx="10051312"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p:txBody>
      </p:sp>
      <p:sp>
        <p:nvSpPr>
          <p:cNvPr id="6" name="Slide Number Placeholder 5"/>
          <p:cNvSpPr>
            <a:spLocks noGrp="1"/>
          </p:cNvSpPr>
          <p:nvPr>
            <p:ph type="sldNum" sz="quarter" idx="4"/>
          </p:nvPr>
        </p:nvSpPr>
        <p:spPr>
          <a:xfrm>
            <a:off x="186072" y="6031614"/>
            <a:ext cx="452104" cy="365125"/>
          </a:xfrm>
          <a:prstGeom prst="rect">
            <a:avLst/>
          </a:prstGeom>
        </p:spPr>
        <p:txBody>
          <a:bodyPr vert="horz" lIns="91440" tIns="45720" rIns="91440" bIns="45720" rtlCol="0" anchor="ctr"/>
          <a:lstStyle>
            <a:lvl1pPr algn="r">
              <a:defRPr sz="1200">
                <a:solidFill>
                  <a:schemeClr val="bg1"/>
                </a:solidFill>
              </a:defRPr>
            </a:lvl1pPr>
          </a:lstStyle>
          <a:p>
            <a:fld id="{9C3A84B4-50EE-4E03-B6D7-AB5456BA3390}" type="slidenum">
              <a:rPr lang="et-EE" smtClean="0"/>
              <a:pPr/>
              <a:t>‹#›</a:t>
            </a:fld>
            <a:endParaRPr lang="et-EE"/>
          </a:p>
        </p:txBody>
      </p:sp>
    </p:spTree>
    <p:extLst>
      <p:ext uri="{BB962C8B-B14F-4D97-AF65-F5344CB8AC3E}">
        <p14:creationId xmlns:p14="http://schemas.microsoft.com/office/powerpoint/2010/main" val="3582438058"/>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3" r:id="rId4"/>
    <p:sldLayoutId id="2147483664" r:id="rId5"/>
    <p:sldLayoutId id="2147483665" r:id="rId6"/>
    <p:sldLayoutId id="2147483652" r:id="rId7"/>
    <p:sldLayoutId id="2147483666" r:id="rId8"/>
  </p:sldLayoutIdLst>
  <p:hf hdr="0" ftr="0" dt="0"/>
  <p:txStyles>
    <p:titleStyle>
      <a:lvl1pPr algn="l" defTabSz="914377" rtl="0" eaLnBrk="1" latinLnBrk="0" hangingPunct="1">
        <a:lnSpc>
          <a:spcPct val="90000"/>
        </a:lnSpc>
        <a:spcBef>
          <a:spcPct val="0"/>
        </a:spcBef>
        <a:buNone/>
        <a:defRPr sz="5000" kern="1200">
          <a:solidFill>
            <a:srgbClr val="A01E28"/>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7.emf"/><Relationship Id="rId4" Type="http://schemas.openxmlformats.org/officeDocument/2006/relationships/image" Target="../media/image26.emf"/></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mailto:liis@turu-uuringute.ee"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8.xml"/><Relationship Id="rId4" Type="http://schemas.openxmlformats.org/officeDocument/2006/relationships/image" Target="../media/image41.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chart" Target="../charts/chart2.xml"/><Relationship Id="rId1" Type="http://schemas.openxmlformats.org/officeDocument/2006/relationships/slideLayout" Target="../slideLayouts/slideLayout8.xml"/><Relationship Id="rId4" Type="http://schemas.openxmlformats.org/officeDocument/2006/relationships/image" Target="../media/image43.emf"/></Relationships>
</file>

<file path=ppt/slides/_rels/slide3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9.emf"/></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itle 66"/>
          <p:cNvSpPr>
            <a:spLocks noGrp="1"/>
          </p:cNvSpPr>
          <p:nvPr>
            <p:ph type="ctrTitle"/>
          </p:nvPr>
        </p:nvSpPr>
        <p:spPr/>
        <p:txBody>
          <a:bodyPr>
            <a:normAutofit/>
          </a:bodyPr>
          <a:lstStyle/>
          <a:p>
            <a:r>
              <a:rPr lang="en-GB" sz="5400" dirty="0"/>
              <a:t>Laste liiklusohutus</a:t>
            </a:r>
          </a:p>
        </p:txBody>
      </p:sp>
      <p:sp>
        <p:nvSpPr>
          <p:cNvPr id="68" name="Subtitle 67"/>
          <p:cNvSpPr>
            <a:spLocks noGrp="1"/>
          </p:cNvSpPr>
          <p:nvPr>
            <p:ph type="subTitle" idx="1"/>
          </p:nvPr>
        </p:nvSpPr>
        <p:spPr/>
        <p:txBody>
          <a:bodyPr/>
          <a:lstStyle/>
          <a:p>
            <a:r>
              <a:rPr lang="en-GB" dirty="0"/>
              <a:t>Transpordiamet</a:t>
            </a:r>
          </a:p>
          <a:p>
            <a:r>
              <a:rPr lang="en-GB" dirty="0"/>
              <a:t>10/2021</a:t>
            </a:r>
          </a:p>
        </p:txBody>
      </p:sp>
      <p:pic>
        <p:nvPicPr>
          <p:cNvPr id="10" name="Picture Placeholder 9">
            <a:extLst>
              <a:ext uri="{FF2B5EF4-FFF2-40B4-BE49-F238E27FC236}">
                <a16:creationId xmlns:a16="http://schemas.microsoft.com/office/drawing/2014/main" id="{BA012BAB-54B7-1C46-9434-F34995A94242}"/>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33929" r="33929"/>
          <a:stretch>
            <a:fillRect/>
          </a:stretch>
        </p:blipFill>
        <p:spPr/>
      </p:pic>
    </p:spTree>
    <p:extLst>
      <p:ext uri="{BB962C8B-B14F-4D97-AF65-F5344CB8AC3E}">
        <p14:creationId xmlns:p14="http://schemas.microsoft.com/office/powerpoint/2010/main" val="2088540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89BD6-1019-B54C-8125-6E00C8C9EFF7}"/>
              </a:ext>
            </a:extLst>
          </p:cNvPr>
          <p:cNvSpPr>
            <a:spLocks noGrp="1"/>
          </p:cNvSpPr>
          <p:nvPr>
            <p:ph type="ctrTitle"/>
          </p:nvPr>
        </p:nvSpPr>
        <p:spPr>
          <a:xfrm>
            <a:off x="2491667" y="3306749"/>
            <a:ext cx="9051380" cy="861238"/>
          </a:xfrm>
        </p:spPr>
        <p:txBody>
          <a:bodyPr>
            <a:normAutofit fontScale="90000"/>
          </a:bodyPr>
          <a:lstStyle/>
          <a:p>
            <a:r>
              <a:rPr lang="en-GB" dirty="0"/>
              <a:t>Helkuri kandmine </a:t>
            </a:r>
            <a:br>
              <a:rPr lang="en-GB" dirty="0"/>
            </a:br>
            <a:r>
              <a:rPr lang="en-GB" dirty="0"/>
              <a:t>pimeda ajal</a:t>
            </a:r>
          </a:p>
        </p:txBody>
      </p:sp>
    </p:spTree>
    <p:extLst>
      <p:ext uri="{BB962C8B-B14F-4D97-AF65-F5344CB8AC3E}">
        <p14:creationId xmlns:p14="http://schemas.microsoft.com/office/powerpoint/2010/main" val="1578411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1487FE-DD67-6D45-BED4-D4E7F9641E11}"/>
              </a:ext>
            </a:extLst>
          </p:cNvPr>
          <p:cNvSpPr>
            <a:spLocks noGrp="1"/>
          </p:cNvSpPr>
          <p:nvPr>
            <p:ph sz="half" idx="1"/>
          </p:nvPr>
        </p:nvSpPr>
        <p:spPr/>
        <p:txBody>
          <a:bodyPr wrap="square">
            <a:noAutofit/>
          </a:bodyPr>
          <a:lstStyle/>
          <a:p>
            <a:r>
              <a:rPr lang="et-EE" dirty="0">
                <a:solidFill>
                  <a:srgbClr val="A01E28"/>
                </a:solidFill>
              </a:rPr>
              <a:t>6</a:t>
            </a:r>
            <a:r>
              <a:rPr lang="et-EE" dirty="0">
                <a:solidFill>
                  <a:schemeClr val="accent1"/>
                </a:solidFill>
              </a:rPr>
              <a:t>–</a:t>
            </a:r>
            <a:r>
              <a:rPr lang="et-EE" dirty="0">
                <a:solidFill>
                  <a:srgbClr val="A01E28"/>
                </a:solidFill>
              </a:rPr>
              <a:t>14-aastastest lastest (nende endi sõnul) kannab pimeda ajal väljas olles helkurit alati 55% ja sageli 34%, s.o kokku 88% ehk 111</a:t>
            </a:r>
            <a:r>
              <a:rPr lang="et-EE" dirty="0">
                <a:solidFill>
                  <a:schemeClr val="accent1"/>
                </a:solidFill>
              </a:rPr>
              <a:t>–</a:t>
            </a:r>
            <a:r>
              <a:rPr lang="et-EE" dirty="0">
                <a:solidFill>
                  <a:srgbClr val="A01E28"/>
                </a:solidFill>
              </a:rPr>
              <a:t>121 tuhat vastavas vanuses last. </a:t>
            </a:r>
            <a:r>
              <a:rPr lang="et-EE" dirty="0">
                <a:solidFill>
                  <a:schemeClr val="tx1"/>
                </a:solidFill>
              </a:rPr>
              <a:t>See näitaja pole eelnevate aastatega võrreldes oluliselt muutunud. Lisaks kannab 8% lastest helkurit mõnikord (Slaid 12).</a:t>
            </a:r>
          </a:p>
          <a:p>
            <a:r>
              <a:rPr lang="et-EE" dirty="0">
                <a:solidFill>
                  <a:schemeClr val="tx1"/>
                </a:solidFill>
              </a:rPr>
              <a:t>Nende laste osakaal, kes ei kanna helkurit mitte kunagi, on väga väike – 1%. Võrreldes 2020. aastaga on helkurikandjate üldosa jäänud endiseks, ent vähenenud nende osakaal, kes seda alati kannavad. </a:t>
            </a:r>
          </a:p>
          <a:p>
            <a:r>
              <a:rPr lang="et-EE" dirty="0">
                <a:solidFill>
                  <a:schemeClr val="tx1"/>
                </a:solidFill>
              </a:rPr>
              <a:t>Helkuri kandmine on keskmisest pisut tavalisem 10–14-aastaste ja Kesk-Eesti, maa- ja väikelinnade laste seas (Slaid 12).</a:t>
            </a:r>
          </a:p>
          <a:p>
            <a:pPr marL="0" indent="0">
              <a:buNone/>
            </a:pPr>
            <a:endParaRPr lang="et-EE" dirty="0">
              <a:solidFill>
                <a:schemeClr val="tx1"/>
              </a:solidFill>
            </a:endParaRPr>
          </a:p>
          <a:p>
            <a:r>
              <a:rPr lang="et-EE" dirty="0">
                <a:solidFill>
                  <a:srgbClr val="A01E28"/>
                </a:solidFill>
              </a:rPr>
              <a:t>Laste emadest kannab lapse sõnul pimeda ajal helkurit alati 43% ja sageli 36%, s.o kokku 78%, isadest aga vastavalt 29% ja 29%, s.o kokku 58% </a:t>
            </a:r>
            <a:r>
              <a:rPr lang="et-EE" dirty="0"/>
              <a:t>(Slaid 13). </a:t>
            </a:r>
            <a:r>
              <a:rPr lang="et-EE" dirty="0">
                <a:solidFill>
                  <a:schemeClr val="tx1"/>
                </a:solidFill>
              </a:rPr>
              <a:t>Helkuri nn juhukandjaid (mõnikord) on emade seas 13% ja isade seas 21%.</a:t>
            </a:r>
          </a:p>
          <a:p>
            <a:r>
              <a:rPr lang="et-EE" dirty="0">
                <a:solidFill>
                  <a:schemeClr val="tx1"/>
                </a:solidFill>
              </a:rPr>
              <a:t>Neid lapsevanemaid, kes ei kanna helkurit mitte kunagi, on emade seas vaid 2% ja isade seas 8%. Üsna suur osa lastest aga ei osanud öelda, kas nende vanemad kannavad helkureid (sh vastav vanem puudub, ei liigu pimedal ajal).</a:t>
            </a:r>
          </a:p>
          <a:p>
            <a:r>
              <a:rPr lang="et-EE" dirty="0">
                <a:solidFill>
                  <a:schemeClr val="tx1"/>
                </a:solidFill>
              </a:rPr>
              <a:t>Võrreldes eelmise aastaga on helkurit vähemalt mõnikord kandvate vanemate osakaal pisut tõusnud, ent vähenenud nende osakaal, kes (laste sõnul) seda alati teevad.</a:t>
            </a:r>
          </a:p>
          <a:p>
            <a:r>
              <a:rPr lang="et-EE" dirty="0">
                <a:solidFill>
                  <a:schemeClr val="tx1"/>
                </a:solidFill>
              </a:rPr>
              <a:t>Keskmisest tublimad helkurikandjad on nii emade kui isade seas eestlased, maal või Kesk-Eestis elavad vanemad. Emade puhul on madalaim tulemus Tartus. Muude taustaandmete lõikes olulised erinevused puuduvad.</a:t>
            </a:r>
          </a:p>
          <a:p>
            <a:pPr marL="0" indent="0">
              <a:buNone/>
            </a:pPr>
            <a:endParaRPr lang="et-EE" dirty="0"/>
          </a:p>
          <a:p>
            <a:endParaRPr lang="en-GB" dirty="0"/>
          </a:p>
          <a:p>
            <a:endParaRPr lang="en-GB" dirty="0"/>
          </a:p>
        </p:txBody>
      </p:sp>
      <p:sp>
        <p:nvSpPr>
          <p:cNvPr id="3" name="Title 2">
            <a:extLst>
              <a:ext uri="{FF2B5EF4-FFF2-40B4-BE49-F238E27FC236}">
                <a16:creationId xmlns:a16="http://schemas.microsoft.com/office/drawing/2014/main" id="{335AB03E-EB73-CF4A-9A67-A17D4DDEC2FF}"/>
              </a:ext>
            </a:extLst>
          </p:cNvPr>
          <p:cNvSpPr>
            <a:spLocks noGrp="1"/>
          </p:cNvSpPr>
          <p:nvPr>
            <p:ph type="title"/>
          </p:nvPr>
        </p:nvSpPr>
        <p:spPr/>
        <p:txBody>
          <a:bodyPr/>
          <a:lstStyle/>
          <a:p>
            <a:r>
              <a:rPr lang="en-GB" dirty="0"/>
              <a:t>Helkuri kandmine pimedal ajal</a:t>
            </a:r>
          </a:p>
        </p:txBody>
      </p:sp>
      <p:sp>
        <p:nvSpPr>
          <p:cNvPr id="4" name="Subtitle 6">
            <a:extLst>
              <a:ext uri="{FF2B5EF4-FFF2-40B4-BE49-F238E27FC236}">
                <a16:creationId xmlns:a16="http://schemas.microsoft.com/office/drawing/2014/main" id="{776F95FB-2B08-0346-A617-D8F1593023A5}"/>
              </a:ext>
            </a:extLst>
          </p:cNvPr>
          <p:cNvSpPr>
            <a:spLocks noGrp="1"/>
          </p:cNvSpPr>
          <p:nvPr>
            <p:ph type="subTitle" idx="14"/>
          </p:nvPr>
        </p:nvSpPr>
        <p:spPr>
          <a:xfrm>
            <a:off x="1302488" y="940987"/>
            <a:ext cx="10051312" cy="435932"/>
          </a:xfrm>
        </p:spPr>
        <p:txBody>
          <a:bodyPr/>
          <a:lstStyle/>
          <a:p>
            <a:r>
              <a:rPr lang="et-EE" dirty="0"/>
              <a:t>(Slaid 12</a:t>
            </a:r>
            <a:r>
              <a:rPr lang="et-EE" dirty="0">
                <a:solidFill>
                  <a:schemeClr val="accent1"/>
                </a:solidFill>
              </a:rPr>
              <a:t>–</a:t>
            </a:r>
            <a:r>
              <a:rPr lang="et-EE" dirty="0"/>
              <a:t>13)</a:t>
            </a:r>
          </a:p>
        </p:txBody>
      </p:sp>
    </p:spTree>
    <p:extLst>
      <p:ext uri="{BB962C8B-B14F-4D97-AF65-F5344CB8AC3E}">
        <p14:creationId xmlns:p14="http://schemas.microsoft.com/office/powerpoint/2010/main" val="1294662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024A1FF-29BE-3A45-B76E-293774D4E5FB}"/>
              </a:ext>
            </a:extLst>
          </p:cNvPr>
          <p:cNvPicPr>
            <a:picLocks noGrp="1" noChangeAspect="1"/>
          </p:cNvPicPr>
          <p:nvPr>
            <p:ph sz="half" idx="13"/>
          </p:nvPr>
        </p:nvPicPr>
        <p:blipFill>
          <a:blip r:embed="rId2"/>
          <a:stretch>
            <a:fillRect/>
          </a:stretch>
        </p:blipFill>
        <p:spPr>
          <a:xfrm>
            <a:off x="6579933" y="1498600"/>
            <a:ext cx="4688397" cy="4886325"/>
          </a:xfrm>
          <a:prstGeom prst="rect">
            <a:avLst/>
          </a:prstGeom>
        </p:spPr>
      </p:pic>
      <p:sp>
        <p:nvSpPr>
          <p:cNvPr id="2" name="Title 1">
            <a:extLst>
              <a:ext uri="{FF2B5EF4-FFF2-40B4-BE49-F238E27FC236}">
                <a16:creationId xmlns:a16="http://schemas.microsoft.com/office/drawing/2014/main" id="{EA58B2E0-0E97-364C-BA81-76242F18106B}"/>
              </a:ext>
            </a:extLst>
          </p:cNvPr>
          <p:cNvSpPr>
            <a:spLocks noGrp="1"/>
          </p:cNvSpPr>
          <p:nvPr>
            <p:ph type="title"/>
          </p:nvPr>
        </p:nvSpPr>
        <p:spPr/>
        <p:txBody>
          <a:bodyPr/>
          <a:lstStyle/>
          <a:p>
            <a:r>
              <a:rPr lang="en-GB" dirty="0"/>
              <a:t>Helkuri kandmine pimedal ajal</a:t>
            </a:r>
            <a:endParaRPr lang="et-EE" dirty="0"/>
          </a:p>
        </p:txBody>
      </p:sp>
      <p:sp>
        <p:nvSpPr>
          <p:cNvPr id="5" name="Subtitle 4">
            <a:extLst>
              <a:ext uri="{FF2B5EF4-FFF2-40B4-BE49-F238E27FC236}">
                <a16:creationId xmlns:a16="http://schemas.microsoft.com/office/drawing/2014/main" id="{68E1FE1E-307A-EB42-A2E5-3714EF493F4B}"/>
              </a:ext>
            </a:extLst>
          </p:cNvPr>
          <p:cNvSpPr>
            <a:spLocks noGrp="1"/>
          </p:cNvSpPr>
          <p:nvPr>
            <p:ph type="subTitle" idx="14"/>
          </p:nvPr>
        </p:nvSpPr>
        <p:spPr/>
        <p:txBody>
          <a:bodyPr/>
          <a:lstStyle/>
          <a:p>
            <a:r>
              <a:rPr lang="et-EE" dirty="0"/>
              <a:t>Laste helkuri kandmine</a:t>
            </a:r>
          </a:p>
          <a:p>
            <a:endParaRPr lang="et-EE" dirty="0"/>
          </a:p>
        </p:txBody>
      </p:sp>
      <p:cxnSp>
        <p:nvCxnSpPr>
          <p:cNvPr id="9" name="Straight Connector 8">
            <a:extLst>
              <a:ext uri="{FF2B5EF4-FFF2-40B4-BE49-F238E27FC236}">
                <a16:creationId xmlns:a16="http://schemas.microsoft.com/office/drawing/2014/main" id="{A11ADE9F-976B-3F46-81B6-51C83A5992A6}"/>
              </a:ext>
            </a:extLst>
          </p:cNvPr>
          <p:cNvCxnSpPr/>
          <p:nvPr/>
        </p:nvCxnSpPr>
        <p:spPr>
          <a:xfrm>
            <a:off x="10493523" y="2028258"/>
            <a:ext cx="0" cy="4355860"/>
          </a:xfrm>
          <a:prstGeom prst="line">
            <a:avLst/>
          </a:prstGeom>
          <a:ln w="12700">
            <a:prstDash val="lgDash"/>
          </a:ln>
        </p:spPr>
        <p:style>
          <a:lnRef idx="1">
            <a:schemeClr val="accent5"/>
          </a:lnRef>
          <a:fillRef idx="0">
            <a:schemeClr val="accent5"/>
          </a:fillRef>
          <a:effectRef idx="0">
            <a:schemeClr val="accent5"/>
          </a:effectRef>
          <a:fontRef idx="minor">
            <a:schemeClr val="tx1"/>
          </a:fontRef>
        </p:style>
      </p:cxnSp>
      <p:pic>
        <p:nvPicPr>
          <p:cNvPr id="12" name="Content Placeholder 14">
            <a:extLst>
              <a:ext uri="{FF2B5EF4-FFF2-40B4-BE49-F238E27FC236}">
                <a16:creationId xmlns:a16="http://schemas.microsoft.com/office/drawing/2014/main" id="{6B06EC46-C5C5-224B-8D8C-0668F9AC0AF6}"/>
              </a:ext>
            </a:extLst>
          </p:cNvPr>
          <p:cNvPicPr>
            <a:picLocks noGrp="1" noChangeAspect="1"/>
          </p:cNvPicPr>
          <p:nvPr>
            <p:ph sz="half" idx="1"/>
          </p:nvPr>
        </p:nvPicPr>
        <p:blipFill>
          <a:blip r:embed="rId3"/>
          <a:stretch>
            <a:fillRect/>
          </a:stretch>
        </p:blipFill>
        <p:spPr>
          <a:prstGeom prst="rect">
            <a:avLst/>
          </a:prstGeom>
        </p:spPr>
      </p:pic>
    </p:spTree>
    <p:extLst>
      <p:ext uri="{BB962C8B-B14F-4D97-AF65-F5344CB8AC3E}">
        <p14:creationId xmlns:p14="http://schemas.microsoft.com/office/powerpoint/2010/main" val="755301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8B2E0-0E97-364C-BA81-76242F18106B}"/>
              </a:ext>
            </a:extLst>
          </p:cNvPr>
          <p:cNvSpPr>
            <a:spLocks noGrp="1"/>
          </p:cNvSpPr>
          <p:nvPr>
            <p:ph type="title"/>
          </p:nvPr>
        </p:nvSpPr>
        <p:spPr/>
        <p:txBody>
          <a:bodyPr/>
          <a:lstStyle/>
          <a:p>
            <a:r>
              <a:rPr lang="en-GB" dirty="0"/>
              <a:t>Helkuri kandmine pimedal ajal</a:t>
            </a:r>
            <a:endParaRPr lang="et-EE" dirty="0"/>
          </a:p>
        </p:txBody>
      </p:sp>
      <p:sp>
        <p:nvSpPr>
          <p:cNvPr id="5" name="Subtitle 4">
            <a:extLst>
              <a:ext uri="{FF2B5EF4-FFF2-40B4-BE49-F238E27FC236}">
                <a16:creationId xmlns:a16="http://schemas.microsoft.com/office/drawing/2014/main" id="{68E1FE1E-307A-EB42-A2E5-3714EF493F4B}"/>
              </a:ext>
            </a:extLst>
          </p:cNvPr>
          <p:cNvSpPr>
            <a:spLocks noGrp="1"/>
          </p:cNvSpPr>
          <p:nvPr>
            <p:ph type="subTitle" idx="14"/>
          </p:nvPr>
        </p:nvSpPr>
        <p:spPr/>
        <p:txBody>
          <a:bodyPr/>
          <a:lstStyle/>
          <a:p>
            <a:r>
              <a:rPr lang="et-EE" dirty="0"/>
              <a:t>Vanemate helkuri kandmine</a:t>
            </a:r>
          </a:p>
          <a:p>
            <a:endParaRPr lang="et-EE" dirty="0"/>
          </a:p>
        </p:txBody>
      </p:sp>
      <p:graphicFrame>
        <p:nvGraphicFramePr>
          <p:cNvPr id="13" name="Content Placeholder 12">
            <a:extLst>
              <a:ext uri="{FF2B5EF4-FFF2-40B4-BE49-F238E27FC236}">
                <a16:creationId xmlns:a16="http://schemas.microsoft.com/office/drawing/2014/main" id="{00000000-0008-0000-0300-00000C000000}"/>
              </a:ext>
            </a:extLst>
          </p:cNvPr>
          <p:cNvGraphicFramePr>
            <a:graphicFrameLocks noGrp="1"/>
          </p:cNvGraphicFramePr>
          <p:nvPr>
            <p:ph sz="half" idx="1"/>
          </p:nvPr>
        </p:nvGraphicFramePr>
        <p:xfrm>
          <a:off x="1301750" y="1498600"/>
          <a:ext cx="4860925" cy="4886325"/>
        </p:xfrm>
        <a:graphic>
          <a:graphicData uri="http://schemas.openxmlformats.org/drawingml/2006/chart">
            <c:chart xmlns:c="http://schemas.openxmlformats.org/drawingml/2006/chart" xmlns:r="http://schemas.openxmlformats.org/officeDocument/2006/relationships" r:id="rId2"/>
          </a:graphicData>
        </a:graphic>
      </p:graphicFrame>
      <p:pic>
        <p:nvPicPr>
          <p:cNvPr id="17" name="Content Placeholder 16">
            <a:extLst>
              <a:ext uri="{FF2B5EF4-FFF2-40B4-BE49-F238E27FC236}">
                <a16:creationId xmlns:a16="http://schemas.microsoft.com/office/drawing/2014/main" id="{B2AA1DD3-CA35-3941-946F-05BDECBEDC05}"/>
              </a:ext>
            </a:extLst>
          </p:cNvPr>
          <p:cNvPicPr>
            <a:picLocks noGrp="1" noChangeAspect="1"/>
          </p:cNvPicPr>
          <p:nvPr>
            <p:ph sz="half" idx="13"/>
          </p:nvPr>
        </p:nvPicPr>
        <p:blipFill>
          <a:blip r:embed="rId3"/>
          <a:stretch>
            <a:fillRect/>
          </a:stretch>
        </p:blipFill>
        <p:spPr>
          <a:xfrm>
            <a:off x="6494463" y="1560366"/>
            <a:ext cx="4859337" cy="4884712"/>
          </a:xfrm>
          <a:prstGeom prst="rect">
            <a:avLst/>
          </a:prstGeom>
        </p:spPr>
      </p:pic>
    </p:spTree>
    <p:extLst>
      <p:ext uri="{BB962C8B-B14F-4D97-AF65-F5344CB8AC3E}">
        <p14:creationId xmlns:p14="http://schemas.microsoft.com/office/powerpoint/2010/main" val="154355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89BD6-1019-B54C-8125-6E00C8C9EFF7}"/>
              </a:ext>
            </a:extLst>
          </p:cNvPr>
          <p:cNvSpPr>
            <a:spLocks noGrp="1"/>
          </p:cNvSpPr>
          <p:nvPr>
            <p:ph type="ctrTitle"/>
          </p:nvPr>
        </p:nvSpPr>
        <p:spPr>
          <a:xfrm>
            <a:off x="2495361" y="3429000"/>
            <a:ext cx="9051380" cy="861238"/>
          </a:xfrm>
        </p:spPr>
        <p:txBody>
          <a:bodyPr>
            <a:normAutofit fontScale="90000"/>
          </a:bodyPr>
          <a:lstStyle/>
          <a:p>
            <a:r>
              <a:rPr lang="en-GB" dirty="0"/>
              <a:t>Elektritõukerattaga sõitmine</a:t>
            </a:r>
          </a:p>
        </p:txBody>
      </p:sp>
    </p:spTree>
    <p:extLst>
      <p:ext uri="{BB962C8B-B14F-4D97-AF65-F5344CB8AC3E}">
        <p14:creationId xmlns:p14="http://schemas.microsoft.com/office/powerpoint/2010/main" val="278753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1683D463-648E-9B49-8765-2ED4A80299F8}"/>
              </a:ext>
            </a:extLst>
          </p:cNvPr>
          <p:cNvPicPr>
            <a:picLocks noGrp="1" noChangeAspect="1"/>
          </p:cNvPicPr>
          <p:nvPr>
            <p:ph sz="half" idx="13"/>
          </p:nvPr>
        </p:nvPicPr>
        <p:blipFill>
          <a:blip r:embed="rId3"/>
          <a:stretch>
            <a:fillRect/>
          </a:stretch>
        </p:blipFill>
        <p:spPr>
          <a:xfrm>
            <a:off x="6579683" y="1498600"/>
            <a:ext cx="4688897" cy="4886325"/>
          </a:xfrm>
          <a:prstGeom prst="rect">
            <a:avLst/>
          </a:prstGeom>
        </p:spPr>
      </p:pic>
      <p:sp>
        <p:nvSpPr>
          <p:cNvPr id="2" name="Title 1">
            <a:extLst>
              <a:ext uri="{FF2B5EF4-FFF2-40B4-BE49-F238E27FC236}">
                <a16:creationId xmlns:a16="http://schemas.microsoft.com/office/drawing/2014/main" id="{16CC0A5E-BE7C-2B4C-AB7F-CCBB3D9A35BC}"/>
              </a:ext>
            </a:extLst>
          </p:cNvPr>
          <p:cNvSpPr>
            <a:spLocks noGrp="1"/>
          </p:cNvSpPr>
          <p:nvPr>
            <p:ph type="title"/>
          </p:nvPr>
        </p:nvSpPr>
        <p:spPr/>
        <p:txBody>
          <a:bodyPr/>
          <a:lstStyle/>
          <a:p>
            <a:r>
              <a:rPr lang="en-GB" dirty="0"/>
              <a:t>Elektritõukerattaga sõitmine</a:t>
            </a:r>
            <a:endParaRPr lang="et-EE" dirty="0"/>
          </a:p>
        </p:txBody>
      </p:sp>
      <p:cxnSp>
        <p:nvCxnSpPr>
          <p:cNvPr id="11" name="Straight Connector 10">
            <a:extLst>
              <a:ext uri="{FF2B5EF4-FFF2-40B4-BE49-F238E27FC236}">
                <a16:creationId xmlns:a16="http://schemas.microsoft.com/office/drawing/2014/main" id="{68423B3E-3295-8845-96C5-A2C2660BBC58}"/>
              </a:ext>
            </a:extLst>
          </p:cNvPr>
          <p:cNvCxnSpPr/>
          <p:nvPr/>
        </p:nvCxnSpPr>
        <p:spPr>
          <a:xfrm>
            <a:off x="8574206" y="2029065"/>
            <a:ext cx="0" cy="4355860"/>
          </a:xfrm>
          <a:prstGeom prst="line">
            <a:avLst/>
          </a:prstGeom>
          <a:ln w="12700">
            <a:prstDash val="lgDash"/>
          </a:ln>
        </p:spPr>
        <p:style>
          <a:lnRef idx="1">
            <a:schemeClr val="accent5"/>
          </a:lnRef>
          <a:fillRef idx="0">
            <a:schemeClr val="accent5"/>
          </a:fillRef>
          <a:effectRef idx="0">
            <a:schemeClr val="accent5"/>
          </a:effectRef>
          <a:fontRef idx="minor">
            <a:schemeClr val="tx1"/>
          </a:fontRef>
        </p:style>
      </p:cxnSp>
      <p:sp>
        <p:nvSpPr>
          <p:cNvPr id="4" name="Content Placeholder 3">
            <a:extLst>
              <a:ext uri="{FF2B5EF4-FFF2-40B4-BE49-F238E27FC236}">
                <a16:creationId xmlns:a16="http://schemas.microsoft.com/office/drawing/2014/main" id="{7A3EF071-D188-CC45-88EA-64A44F0876DD}"/>
              </a:ext>
            </a:extLst>
          </p:cNvPr>
          <p:cNvSpPr>
            <a:spLocks noGrp="1"/>
          </p:cNvSpPr>
          <p:nvPr>
            <p:ph sz="half" idx="1"/>
          </p:nvPr>
        </p:nvSpPr>
        <p:spPr/>
        <p:txBody>
          <a:bodyPr/>
          <a:lstStyle/>
          <a:p>
            <a:r>
              <a:rPr lang="et-EE" dirty="0">
                <a:solidFill>
                  <a:srgbClr val="A01E28"/>
                </a:solidFill>
              </a:rPr>
              <a:t>Elektritõukerattaga on viimase 12 kuu jooksul sõitnud 23% 6</a:t>
            </a:r>
            <a:r>
              <a:rPr lang="et-EE" dirty="0">
                <a:solidFill>
                  <a:schemeClr val="accent1"/>
                </a:solidFill>
              </a:rPr>
              <a:t>–</a:t>
            </a:r>
            <a:r>
              <a:rPr lang="et-EE" dirty="0">
                <a:solidFill>
                  <a:srgbClr val="A01E28"/>
                </a:solidFill>
              </a:rPr>
              <a:t>14-aastastest lastest, s.o 24</a:t>
            </a:r>
            <a:r>
              <a:rPr lang="et-EE" dirty="0">
                <a:solidFill>
                  <a:schemeClr val="accent1"/>
                </a:solidFill>
              </a:rPr>
              <a:t>–</a:t>
            </a:r>
            <a:r>
              <a:rPr lang="et-EE" dirty="0">
                <a:solidFill>
                  <a:srgbClr val="A01E28"/>
                </a:solidFill>
              </a:rPr>
              <a:t>37 tuhat last. </a:t>
            </a:r>
          </a:p>
          <a:p>
            <a:r>
              <a:rPr lang="et-EE" dirty="0">
                <a:solidFill>
                  <a:schemeClr val="tx1"/>
                </a:solidFill>
              </a:rPr>
              <a:t>Elektritõukerattaga sõidavad sagedamini 10–14-aastased lapsed (31%), kõige enam Tallinnas, Põhja- ja Kirde-Eestis, kõige vähem Kesk- ja Lõuna-Eestis. </a:t>
            </a:r>
            <a:endParaRPr lang="et-EE" dirty="0"/>
          </a:p>
        </p:txBody>
      </p:sp>
    </p:spTree>
    <p:extLst>
      <p:ext uri="{BB962C8B-B14F-4D97-AF65-F5344CB8AC3E}">
        <p14:creationId xmlns:p14="http://schemas.microsoft.com/office/powerpoint/2010/main" val="2448761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84AE28CB-3881-3A49-BB7E-29C8566D0744}"/>
              </a:ext>
            </a:extLst>
          </p:cNvPr>
          <p:cNvPicPr>
            <a:picLocks noGrp="1" noChangeAspect="1"/>
          </p:cNvPicPr>
          <p:nvPr>
            <p:ph sz="half" idx="13"/>
          </p:nvPr>
        </p:nvPicPr>
        <p:blipFill>
          <a:blip r:embed="rId3"/>
          <a:stretch>
            <a:fillRect/>
          </a:stretch>
        </p:blipFill>
        <p:spPr>
          <a:xfrm>
            <a:off x="6567562" y="1498600"/>
            <a:ext cx="4713138" cy="4886325"/>
          </a:xfrm>
          <a:prstGeom prst="rect">
            <a:avLst/>
          </a:prstGeom>
        </p:spPr>
      </p:pic>
      <p:sp>
        <p:nvSpPr>
          <p:cNvPr id="2" name="Title 1">
            <a:extLst>
              <a:ext uri="{FF2B5EF4-FFF2-40B4-BE49-F238E27FC236}">
                <a16:creationId xmlns:a16="http://schemas.microsoft.com/office/drawing/2014/main" id="{16CC0A5E-BE7C-2B4C-AB7F-CCBB3D9A35BC}"/>
              </a:ext>
            </a:extLst>
          </p:cNvPr>
          <p:cNvSpPr>
            <a:spLocks noGrp="1"/>
          </p:cNvSpPr>
          <p:nvPr>
            <p:ph type="title"/>
          </p:nvPr>
        </p:nvSpPr>
        <p:spPr/>
        <p:txBody>
          <a:bodyPr/>
          <a:lstStyle/>
          <a:p>
            <a:r>
              <a:rPr lang="en-GB" dirty="0"/>
              <a:t>Elektritõukerattaga sõitmine</a:t>
            </a:r>
            <a:endParaRPr lang="et-EE" dirty="0"/>
          </a:p>
        </p:txBody>
      </p:sp>
      <p:sp>
        <p:nvSpPr>
          <p:cNvPr id="5" name="Subtitle 4">
            <a:extLst>
              <a:ext uri="{FF2B5EF4-FFF2-40B4-BE49-F238E27FC236}">
                <a16:creationId xmlns:a16="http://schemas.microsoft.com/office/drawing/2014/main" id="{5FAD87CF-62EB-E24E-AAD8-2F9D12E9A7CC}"/>
              </a:ext>
            </a:extLst>
          </p:cNvPr>
          <p:cNvSpPr>
            <a:spLocks noGrp="1"/>
          </p:cNvSpPr>
          <p:nvPr>
            <p:ph type="subTitle" idx="14"/>
          </p:nvPr>
        </p:nvSpPr>
        <p:spPr/>
        <p:txBody>
          <a:bodyPr>
            <a:normAutofit/>
          </a:bodyPr>
          <a:lstStyle/>
          <a:p>
            <a:r>
              <a:rPr lang="et-EE" dirty="0"/>
              <a:t>Kiivri kandmine</a:t>
            </a:r>
          </a:p>
        </p:txBody>
      </p:sp>
      <p:cxnSp>
        <p:nvCxnSpPr>
          <p:cNvPr id="11" name="Straight Connector 10">
            <a:extLst>
              <a:ext uri="{FF2B5EF4-FFF2-40B4-BE49-F238E27FC236}">
                <a16:creationId xmlns:a16="http://schemas.microsoft.com/office/drawing/2014/main" id="{68423B3E-3295-8845-96C5-A2C2660BBC58}"/>
              </a:ext>
            </a:extLst>
          </p:cNvPr>
          <p:cNvCxnSpPr/>
          <p:nvPr/>
        </p:nvCxnSpPr>
        <p:spPr>
          <a:xfrm>
            <a:off x="9143166" y="2029065"/>
            <a:ext cx="0" cy="4355860"/>
          </a:xfrm>
          <a:prstGeom prst="line">
            <a:avLst/>
          </a:prstGeom>
          <a:ln w="12700">
            <a:prstDash val="lgDash"/>
          </a:ln>
        </p:spPr>
        <p:style>
          <a:lnRef idx="1">
            <a:schemeClr val="accent5"/>
          </a:lnRef>
          <a:fillRef idx="0">
            <a:schemeClr val="accent5"/>
          </a:fillRef>
          <a:effectRef idx="0">
            <a:schemeClr val="accent5"/>
          </a:effectRef>
          <a:fontRef idx="minor">
            <a:schemeClr val="tx1"/>
          </a:fontRef>
        </p:style>
      </p:cxnSp>
      <p:sp>
        <p:nvSpPr>
          <p:cNvPr id="4" name="Content Placeholder 3">
            <a:extLst>
              <a:ext uri="{FF2B5EF4-FFF2-40B4-BE49-F238E27FC236}">
                <a16:creationId xmlns:a16="http://schemas.microsoft.com/office/drawing/2014/main" id="{7A3EF071-D188-CC45-88EA-64A44F0876DD}"/>
              </a:ext>
            </a:extLst>
          </p:cNvPr>
          <p:cNvSpPr>
            <a:spLocks noGrp="1"/>
          </p:cNvSpPr>
          <p:nvPr>
            <p:ph sz="half" idx="1"/>
          </p:nvPr>
        </p:nvSpPr>
        <p:spPr/>
        <p:txBody>
          <a:bodyPr/>
          <a:lstStyle/>
          <a:p>
            <a:r>
              <a:rPr lang="et-EE" dirty="0">
                <a:solidFill>
                  <a:schemeClr val="accent1"/>
                </a:solidFill>
              </a:rPr>
              <a:t>6–14-aastastest elektritõukerattaga sõitvatest lastest kannab kiivrit kokku 53% </a:t>
            </a:r>
            <a:r>
              <a:rPr lang="et-EE" dirty="0"/>
              <a:t>(sh alati ja sageli kannab seda 46%), s.o 13</a:t>
            </a:r>
            <a:r>
              <a:rPr lang="et-EE" dirty="0">
                <a:solidFill>
                  <a:schemeClr val="tx1"/>
                </a:solidFill>
              </a:rPr>
              <a:t>–</a:t>
            </a:r>
            <a:r>
              <a:rPr lang="et-EE" dirty="0"/>
              <a:t>20 tuhat last.</a:t>
            </a:r>
          </a:p>
          <a:p>
            <a:r>
              <a:rPr lang="et-EE" dirty="0"/>
              <a:t>Kiivrit kannavad sagedamini 6</a:t>
            </a:r>
            <a:r>
              <a:rPr lang="et-EE" dirty="0">
                <a:solidFill>
                  <a:schemeClr val="tx1"/>
                </a:solidFill>
              </a:rPr>
              <a:t>–</a:t>
            </a:r>
            <a:r>
              <a:rPr lang="et-EE" dirty="0"/>
              <a:t>9-aastased, eestlased, maa- ja väiksemate linnade lapsed. Keskmisest tunduvalt vähem on kiivrikandjaid elektritõukerattaga sõitjate seas Kirde-Eestis ja Tallinnas.</a:t>
            </a:r>
          </a:p>
        </p:txBody>
      </p:sp>
      <p:pic>
        <p:nvPicPr>
          <p:cNvPr id="10" name="Picture 9">
            <a:extLst>
              <a:ext uri="{FF2B5EF4-FFF2-40B4-BE49-F238E27FC236}">
                <a16:creationId xmlns:a16="http://schemas.microsoft.com/office/drawing/2014/main" id="{48B1EF34-3FF7-2944-91EA-AEEC7C89F2B6}"/>
              </a:ext>
            </a:extLst>
          </p:cNvPr>
          <p:cNvPicPr>
            <a:picLocks noChangeAspect="1"/>
          </p:cNvPicPr>
          <p:nvPr/>
        </p:nvPicPr>
        <p:blipFill>
          <a:blip r:embed="rId4"/>
          <a:stretch>
            <a:fillRect/>
          </a:stretch>
        </p:blipFill>
        <p:spPr>
          <a:xfrm>
            <a:off x="1336488" y="4289030"/>
            <a:ext cx="4826000" cy="1968500"/>
          </a:xfrm>
          <a:prstGeom prst="rect">
            <a:avLst/>
          </a:prstGeom>
        </p:spPr>
      </p:pic>
    </p:spTree>
    <p:extLst>
      <p:ext uri="{BB962C8B-B14F-4D97-AF65-F5344CB8AC3E}">
        <p14:creationId xmlns:p14="http://schemas.microsoft.com/office/powerpoint/2010/main" val="509055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89BD6-1019-B54C-8125-6E00C8C9EFF7}"/>
              </a:ext>
            </a:extLst>
          </p:cNvPr>
          <p:cNvSpPr>
            <a:spLocks noGrp="1"/>
          </p:cNvSpPr>
          <p:nvPr>
            <p:ph type="ctrTitle"/>
          </p:nvPr>
        </p:nvSpPr>
        <p:spPr>
          <a:xfrm>
            <a:off x="2475041" y="3007491"/>
            <a:ext cx="9051380" cy="861238"/>
          </a:xfrm>
        </p:spPr>
        <p:txBody>
          <a:bodyPr>
            <a:normAutofit fontScale="90000"/>
          </a:bodyPr>
          <a:lstStyle/>
          <a:p>
            <a:r>
              <a:rPr lang="en-GB" dirty="0"/>
              <a:t>Jalgrattaga sõitmine</a:t>
            </a:r>
          </a:p>
        </p:txBody>
      </p:sp>
    </p:spTree>
    <p:extLst>
      <p:ext uri="{BB962C8B-B14F-4D97-AF65-F5344CB8AC3E}">
        <p14:creationId xmlns:p14="http://schemas.microsoft.com/office/powerpoint/2010/main" val="2126379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1487FE-DD67-6D45-BED4-D4E7F9641E11}"/>
              </a:ext>
            </a:extLst>
          </p:cNvPr>
          <p:cNvSpPr>
            <a:spLocks noGrp="1"/>
          </p:cNvSpPr>
          <p:nvPr>
            <p:ph sz="half" idx="1"/>
          </p:nvPr>
        </p:nvSpPr>
        <p:spPr>
          <a:xfrm>
            <a:off x="1302488" y="1499191"/>
            <a:ext cx="10051312" cy="5101114"/>
          </a:xfrm>
        </p:spPr>
        <p:txBody>
          <a:bodyPr wrap="square">
            <a:noAutofit/>
          </a:bodyPr>
          <a:lstStyle/>
          <a:p>
            <a:r>
              <a:rPr lang="et-EE" sz="1300" dirty="0">
                <a:solidFill>
                  <a:srgbClr val="A01E28"/>
                </a:solidFill>
              </a:rPr>
              <a:t>Jalgrattaga on viimase 12 kuu jooksul sõitnud 88% 6</a:t>
            </a:r>
            <a:r>
              <a:rPr lang="et-EE" sz="1200" dirty="0">
                <a:solidFill>
                  <a:schemeClr val="accent1"/>
                </a:solidFill>
              </a:rPr>
              <a:t>–</a:t>
            </a:r>
            <a:r>
              <a:rPr lang="et-EE" sz="1300" dirty="0">
                <a:solidFill>
                  <a:srgbClr val="A01E28"/>
                </a:solidFill>
              </a:rPr>
              <a:t>14-aastastest lastest, s.o 111–121 tuhat last. </a:t>
            </a:r>
            <a:r>
              <a:rPr lang="et-EE" sz="1300" dirty="0">
                <a:solidFill>
                  <a:schemeClr val="tx1"/>
                </a:solidFill>
              </a:rPr>
              <a:t>Võrreldes mitme viimase aastaga ilmutab jalgrattaga sõitjate osakaal taas kerget kasvutendentsi (Slaid 19).</a:t>
            </a:r>
            <a:endParaRPr lang="et-EE" sz="1300" dirty="0">
              <a:solidFill>
                <a:srgbClr val="A01E28"/>
              </a:solidFill>
            </a:endParaRPr>
          </a:p>
          <a:p>
            <a:r>
              <a:rPr lang="et-EE" sz="1300" dirty="0">
                <a:solidFill>
                  <a:schemeClr val="tx1"/>
                </a:solidFill>
              </a:rPr>
              <a:t>Jalgrattaga sõidetakse kõige enam maapiirkondades (97%), eriti Põhja- ja Lääne-Eestis, keskmisest harvemini aga muukeelsete ja Kirde-Eesti laste seas (Slaid 19).</a:t>
            </a:r>
          </a:p>
          <a:p>
            <a:r>
              <a:rPr lang="et-EE" sz="1300" dirty="0">
                <a:solidFill>
                  <a:srgbClr val="A01E28"/>
                </a:solidFill>
              </a:rPr>
              <a:t>Lastest, kes on viimase 12 kuu jooksul jalgrattaga sõitnud, on sõitnud pimeda ajal 36% (4% sageli ja 32% mõnikord</a:t>
            </a:r>
            <a:r>
              <a:rPr lang="et-EE" sz="1300" dirty="0">
                <a:solidFill>
                  <a:schemeClr val="accent1"/>
                </a:solidFill>
              </a:rPr>
              <a:t>),</a:t>
            </a:r>
            <a:r>
              <a:rPr lang="et-EE" sz="1300" dirty="0">
                <a:solidFill>
                  <a:srgbClr val="A01E28"/>
                </a:solidFill>
              </a:rPr>
              <a:t> s.o 34–48 tuhat last</a:t>
            </a:r>
            <a:r>
              <a:rPr lang="et-EE" sz="1300" dirty="0">
                <a:solidFill>
                  <a:schemeClr val="tx1"/>
                </a:solidFill>
              </a:rPr>
              <a:t>; sagedamini 10</a:t>
            </a:r>
            <a:r>
              <a:rPr lang="et-EE" sz="1200" dirty="0">
                <a:solidFill>
                  <a:schemeClr val="tx1"/>
                </a:solidFill>
              </a:rPr>
              <a:t>–</a:t>
            </a:r>
            <a:r>
              <a:rPr lang="et-EE" sz="1300" dirty="0">
                <a:solidFill>
                  <a:schemeClr val="tx1"/>
                </a:solidFill>
              </a:rPr>
              <a:t>14-aastased (44%) ja Tallinna (41%) lapsed; need, kes sõidavad jalgrattaga pea iga päev (64%) või aastaringselt (80%), peamiselt maanteede servas (51%) ja/või omavad jalgratturi juhiluba (57%). Keskmisest harvemini sõidavad pimeda ajal 6</a:t>
            </a:r>
            <a:r>
              <a:rPr lang="et-EE" sz="1200" dirty="0">
                <a:solidFill>
                  <a:schemeClr val="tx1"/>
                </a:solidFill>
              </a:rPr>
              <a:t>–</a:t>
            </a:r>
            <a:r>
              <a:rPr lang="et-EE" sz="1300" dirty="0">
                <a:solidFill>
                  <a:schemeClr val="tx1"/>
                </a:solidFill>
              </a:rPr>
              <a:t>9-aastased (27%) ja Kirde-Eesti jalgratturid. Eelmisel aastal oli pimedal ajal jalgrattaga sõitjate osakaal peaaegu sama (Slaid 19).</a:t>
            </a:r>
          </a:p>
          <a:p>
            <a:r>
              <a:rPr lang="et-EE" sz="1300" dirty="0">
                <a:solidFill>
                  <a:schemeClr val="accent1"/>
                </a:solidFill>
              </a:rPr>
              <a:t>89% jalgrattaga sõitvatest lastest sõidab hooajaliselt, ülejäänud aastaringselt. </a:t>
            </a:r>
            <a:r>
              <a:rPr lang="et-EE" sz="1300" dirty="0">
                <a:solidFill>
                  <a:schemeClr val="tx1"/>
                </a:solidFill>
              </a:rPr>
              <a:t>Hooajalisi jalgrattureid on enam tüdrukute (92%), muukeelsete, piirkonniti Lääne-, Kirde- ja Lõuna-Eesti laste seas. Aastaringselt sõitvaid jalgrattureid on enam poiste (12%) ja 10</a:t>
            </a:r>
            <a:r>
              <a:rPr lang="et-EE" sz="1200" dirty="0">
                <a:solidFill>
                  <a:schemeClr val="tx1"/>
                </a:solidFill>
              </a:rPr>
              <a:t>–</a:t>
            </a:r>
            <a:r>
              <a:rPr lang="et-EE" sz="1300" dirty="0">
                <a:solidFill>
                  <a:schemeClr val="tx1"/>
                </a:solidFill>
              </a:rPr>
              <a:t>14-aastaste (11%) ning maapiirkondade (16%) laste seas. </a:t>
            </a:r>
          </a:p>
          <a:p>
            <a:r>
              <a:rPr lang="et-EE" sz="1300" dirty="0">
                <a:solidFill>
                  <a:srgbClr val="A01E28"/>
                </a:solidFill>
              </a:rPr>
              <a:t>Jalgrattaga sõitvatest lastest 18% sõidavad igapäevaselt ja 47% vähemalt kord nädalas, harvemini sõitjad on ligikaudu kolmandik. </a:t>
            </a:r>
            <a:r>
              <a:rPr lang="et-EE" sz="1300" dirty="0"/>
              <a:t>Võrreldes möödunud aastaga on jalgrattaga sõitmine harvemaks jäänud, eriti on vähenenud igapäevaste sõitjate osakaal (Slaid 20). </a:t>
            </a:r>
          </a:p>
          <a:p>
            <a:r>
              <a:rPr lang="et-EE" sz="1300" dirty="0"/>
              <a:t>Igapäevane rattaga sõitmine on tavalisem Põhja-Eestis (30%) ja maapiirkondades (24%). </a:t>
            </a:r>
          </a:p>
          <a:p>
            <a:r>
              <a:rPr lang="et-EE" sz="1300" dirty="0">
                <a:solidFill>
                  <a:srgbClr val="A01E28"/>
                </a:solidFill>
              </a:rPr>
              <a:t>Enamus jalgrattaga sõitvaid lapsi (61%) sõidab kõige enam kõnni- või jalgrattateel, paljud ka kodutänaval ning hoovis (47%, 46%); peaaegu sama paljud sõidavad muudelgi tänavatel (43%) ja 18% maantee servas </a:t>
            </a:r>
            <a:r>
              <a:rPr lang="et-EE" sz="1300" dirty="0"/>
              <a:t>(Slaid 20).</a:t>
            </a:r>
          </a:p>
          <a:p>
            <a:r>
              <a:rPr lang="et-EE" sz="1300" dirty="0">
                <a:solidFill>
                  <a:schemeClr val="tx1"/>
                </a:solidFill>
              </a:rPr>
              <a:t>Kui kõnni- ja jalgrattateel ning kodutänaval on 6</a:t>
            </a:r>
            <a:r>
              <a:rPr lang="et-EE" sz="1200" dirty="0">
                <a:solidFill>
                  <a:schemeClr val="tx1"/>
                </a:solidFill>
              </a:rPr>
              <a:t>–</a:t>
            </a:r>
            <a:r>
              <a:rPr lang="et-EE" sz="1300" dirty="0">
                <a:solidFill>
                  <a:schemeClr val="tx1"/>
                </a:solidFill>
              </a:rPr>
              <a:t>9- ja 10</a:t>
            </a:r>
            <a:r>
              <a:rPr lang="et-EE" sz="1200" dirty="0">
                <a:solidFill>
                  <a:schemeClr val="tx1"/>
                </a:solidFill>
              </a:rPr>
              <a:t>–</a:t>
            </a:r>
            <a:r>
              <a:rPr lang="et-EE" sz="1300" dirty="0">
                <a:solidFill>
                  <a:schemeClr val="tx1"/>
                </a:solidFill>
              </a:rPr>
              <a:t>14-aastaste rattaga sõitjate osakaal ühesugune, siis 6</a:t>
            </a:r>
            <a:r>
              <a:rPr lang="et-EE" dirty="0">
                <a:solidFill>
                  <a:schemeClr val="tx1"/>
                </a:solidFill>
              </a:rPr>
              <a:t>–</a:t>
            </a:r>
            <a:r>
              <a:rPr lang="et-EE" sz="1300" dirty="0">
                <a:solidFill>
                  <a:schemeClr val="tx1"/>
                </a:solidFill>
              </a:rPr>
              <a:t>9-aastased liiklevad rattaga enam hoovis või õuealal, muudes kohtades aga oluliselt harvemini kui 10</a:t>
            </a:r>
            <a:r>
              <a:rPr lang="et-EE" sz="1200" dirty="0">
                <a:solidFill>
                  <a:schemeClr val="tx1"/>
                </a:solidFill>
              </a:rPr>
              <a:t>–</a:t>
            </a:r>
            <a:r>
              <a:rPr lang="et-EE" sz="1300" dirty="0">
                <a:solidFill>
                  <a:schemeClr val="tx1"/>
                </a:solidFill>
              </a:rPr>
              <a:t>14-aastased.</a:t>
            </a:r>
          </a:p>
          <a:p>
            <a:r>
              <a:rPr lang="et-EE" sz="1300" dirty="0">
                <a:solidFill>
                  <a:schemeClr val="tx1"/>
                </a:solidFill>
              </a:rPr>
              <a:t>Maapiirkondade lastel on linnades elavate lastega võrreldes harvem võimalik sõita kõnni- või jalgrattateedel (44% </a:t>
            </a:r>
            <a:r>
              <a:rPr lang="et-EE" sz="1300" i="1" dirty="0">
                <a:solidFill>
                  <a:schemeClr val="tx1"/>
                </a:solidFill>
              </a:rPr>
              <a:t>vs</a:t>
            </a:r>
            <a:r>
              <a:rPr lang="et-EE" sz="1300" dirty="0">
                <a:solidFill>
                  <a:schemeClr val="tx1"/>
                </a:solidFill>
              </a:rPr>
              <a:t> 63%), nad on sunnitud sagedamini sõitma maanteede servas (27% vs 7%).</a:t>
            </a:r>
            <a:endParaRPr lang="et-EE" sz="1300" dirty="0"/>
          </a:p>
          <a:p>
            <a:pPr marL="0" indent="0">
              <a:buNone/>
            </a:pPr>
            <a:endParaRPr lang="en-GB" dirty="0"/>
          </a:p>
          <a:p>
            <a:endParaRPr lang="en-GB" dirty="0"/>
          </a:p>
        </p:txBody>
      </p:sp>
      <p:sp>
        <p:nvSpPr>
          <p:cNvPr id="3" name="Title 2">
            <a:extLst>
              <a:ext uri="{FF2B5EF4-FFF2-40B4-BE49-F238E27FC236}">
                <a16:creationId xmlns:a16="http://schemas.microsoft.com/office/drawing/2014/main" id="{335AB03E-EB73-CF4A-9A67-A17D4DDEC2FF}"/>
              </a:ext>
            </a:extLst>
          </p:cNvPr>
          <p:cNvSpPr>
            <a:spLocks noGrp="1"/>
          </p:cNvSpPr>
          <p:nvPr>
            <p:ph type="title"/>
          </p:nvPr>
        </p:nvSpPr>
        <p:spPr/>
        <p:txBody>
          <a:bodyPr/>
          <a:lstStyle/>
          <a:p>
            <a:r>
              <a:rPr lang="en-GB" dirty="0"/>
              <a:t>Jalgrattaga sõitmine</a:t>
            </a:r>
          </a:p>
        </p:txBody>
      </p:sp>
      <p:sp>
        <p:nvSpPr>
          <p:cNvPr id="4" name="Subtitle 6">
            <a:extLst>
              <a:ext uri="{FF2B5EF4-FFF2-40B4-BE49-F238E27FC236}">
                <a16:creationId xmlns:a16="http://schemas.microsoft.com/office/drawing/2014/main" id="{776F95FB-2B08-0346-A617-D8F1593023A5}"/>
              </a:ext>
            </a:extLst>
          </p:cNvPr>
          <p:cNvSpPr>
            <a:spLocks noGrp="1"/>
          </p:cNvSpPr>
          <p:nvPr>
            <p:ph type="subTitle" idx="14"/>
          </p:nvPr>
        </p:nvSpPr>
        <p:spPr>
          <a:xfrm>
            <a:off x="1302488" y="940987"/>
            <a:ext cx="10051312" cy="435932"/>
          </a:xfrm>
        </p:spPr>
        <p:txBody>
          <a:bodyPr/>
          <a:lstStyle/>
          <a:p>
            <a:r>
              <a:rPr lang="et-EE" dirty="0"/>
              <a:t>(Slaid 16</a:t>
            </a:r>
            <a:r>
              <a:rPr lang="et-EE" dirty="0">
                <a:solidFill>
                  <a:schemeClr val="accent1"/>
                </a:solidFill>
              </a:rPr>
              <a:t>–</a:t>
            </a:r>
            <a:r>
              <a:rPr lang="et-EE" dirty="0"/>
              <a:t>17)</a:t>
            </a:r>
          </a:p>
        </p:txBody>
      </p:sp>
    </p:spTree>
    <p:extLst>
      <p:ext uri="{BB962C8B-B14F-4D97-AF65-F5344CB8AC3E}">
        <p14:creationId xmlns:p14="http://schemas.microsoft.com/office/powerpoint/2010/main" val="3530045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3BEE980-850A-7D48-83BC-91B9BCFCD392}"/>
              </a:ext>
            </a:extLst>
          </p:cNvPr>
          <p:cNvPicPr>
            <a:picLocks noGrp="1" noChangeAspect="1"/>
          </p:cNvPicPr>
          <p:nvPr>
            <p:ph sz="half" idx="13"/>
          </p:nvPr>
        </p:nvPicPr>
        <p:blipFill>
          <a:blip r:embed="rId3"/>
          <a:stretch>
            <a:fillRect/>
          </a:stretch>
        </p:blipFill>
        <p:spPr>
          <a:xfrm>
            <a:off x="6573513" y="1498600"/>
            <a:ext cx="4701236" cy="4886325"/>
          </a:xfrm>
          <a:prstGeom prst="rect">
            <a:avLst/>
          </a:prstGeom>
        </p:spPr>
      </p:pic>
      <p:sp>
        <p:nvSpPr>
          <p:cNvPr id="2" name="Title 1">
            <a:extLst>
              <a:ext uri="{FF2B5EF4-FFF2-40B4-BE49-F238E27FC236}">
                <a16:creationId xmlns:a16="http://schemas.microsoft.com/office/drawing/2014/main" id="{16CC0A5E-BE7C-2B4C-AB7F-CCBB3D9A35BC}"/>
              </a:ext>
            </a:extLst>
          </p:cNvPr>
          <p:cNvSpPr>
            <a:spLocks noGrp="1"/>
          </p:cNvSpPr>
          <p:nvPr>
            <p:ph type="title"/>
          </p:nvPr>
        </p:nvSpPr>
        <p:spPr/>
        <p:txBody>
          <a:bodyPr/>
          <a:lstStyle/>
          <a:p>
            <a:r>
              <a:rPr lang="en-GB" dirty="0"/>
              <a:t>Jalgrattaga sõitmine</a:t>
            </a:r>
            <a:endParaRPr lang="et-EE" dirty="0"/>
          </a:p>
        </p:txBody>
      </p:sp>
      <p:sp>
        <p:nvSpPr>
          <p:cNvPr id="5" name="Subtitle 4">
            <a:extLst>
              <a:ext uri="{FF2B5EF4-FFF2-40B4-BE49-F238E27FC236}">
                <a16:creationId xmlns:a16="http://schemas.microsoft.com/office/drawing/2014/main" id="{5FAD87CF-62EB-E24E-AAD8-2F9D12E9A7CC}"/>
              </a:ext>
            </a:extLst>
          </p:cNvPr>
          <p:cNvSpPr>
            <a:spLocks noGrp="1"/>
          </p:cNvSpPr>
          <p:nvPr>
            <p:ph type="subTitle" idx="14"/>
          </p:nvPr>
        </p:nvSpPr>
        <p:spPr/>
        <p:txBody>
          <a:bodyPr>
            <a:normAutofit/>
          </a:bodyPr>
          <a:lstStyle/>
          <a:p>
            <a:r>
              <a:rPr lang="et-EE" dirty="0"/>
              <a:t>On sõitnud jalgrattaga viimase 12 kuu jooksul</a:t>
            </a:r>
          </a:p>
        </p:txBody>
      </p:sp>
      <p:cxnSp>
        <p:nvCxnSpPr>
          <p:cNvPr id="11" name="Straight Connector 10">
            <a:extLst>
              <a:ext uri="{FF2B5EF4-FFF2-40B4-BE49-F238E27FC236}">
                <a16:creationId xmlns:a16="http://schemas.microsoft.com/office/drawing/2014/main" id="{68423B3E-3295-8845-96C5-A2C2660BBC58}"/>
              </a:ext>
            </a:extLst>
          </p:cNvPr>
          <p:cNvCxnSpPr/>
          <p:nvPr/>
        </p:nvCxnSpPr>
        <p:spPr>
          <a:xfrm>
            <a:off x="10443646" y="1961758"/>
            <a:ext cx="0" cy="4355860"/>
          </a:xfrm>
          <a:prstGeom prst="line">
            <a:avLst/>
          </a:prstGeom>
          <a:ln w="12700">
            <a:prstDash val="lgDash"/>
          </a:ln>
        </p:spPr>
        <p:style>
          <a:lnRef idx="1">
            <a:schemeClr val="accent5"/>
          </a:lnRef>
          <a:fillRef idx="0">
            <a:schemeClr val="accent5"/>
          </a:fillRef>
          <a:effectRef idx="0">
            <a:schemeClr val="accent5"/>
          </a:effectRef>
          <a:fontRef idx="minor">
            <a:schemeClr val="tx1"/>
          </a:fontRef>
        </p:style>
      </p:cxnSp>
      <p:pic>
        <p:nvPicPr>
          <p:cNvPr id="14" name="Content Placeholder 13">
            <a:extLst>
              <a:ext uri="{FF2B5EF4-FFF2-40B4-BE49-F238E27FC236}">
                <a16:creationId xmlns:a16="http://schemas.microsoft.com/office/drawing/2014/main" id="{E5D9FB73-D418-BA4C-8BA0-6FEF3CF632C2}"/>
              </a:ext>
            </a:extLst>
          </p:cNvPr>
          <p:cNvPicPr>
            <a:picLocks noGrp="1" noChangeAspect="1"/>
          </p:cNvPicPr>
          <p:nvPr>
            <p:ph sz="half" idx="1"/>
          </p:nvPr>
        </p:nvPicPr>
        <p:blipFill>
          <a:blip r:embed="rId4"/>
          <a:stretch>
            <a:fillRect/>
          </a:stretch>
        </p:blipFill>
        <p:spPr>
          <a:prstGeom prst="rect">
            <a:avLst/>
          </a:prstGeom>
        </p:spPr>
      </p:pic>
    </p:spTree>
    <p:extLst>
      <p:ext uri="{BB962C8B-B14F-4D97-AF65-F5344CB8AC3E}">
        <p14:creationId xmlns:p14="http://schemas.microsoft.com/office/powerpoint/2010/main" val="1246708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D85DF5-79FD-BF4E-B4FD-E65DCD9AD4DE}"/>
              </a:ext>
            </a:extLst>
          </p:cNvPr>
          <p:cNvSpPr>
            <a:spLocks noGrp="1"/>
          </p:cNvSpPr>
          <p:nvPr>
            <p:ph sz="half" idx="1"/>
          </p:nvPr>
        </p:nvSpPr>
        <p:spPr>
          <a:xfrm>
            <a:off x="1302488" y="1363974"/>
            <a:ext cx="10051312" cy="5020890"/>
          </a:xfrm>
        </p:spPr>
        <p:txBody>
          <a:bodyPr>
            <a:normAutofit lnSpcReduction="10000"/>
          </a:bodyPr>
          <a:lstStyle/>
          <a:p>
            <a:pPr marL="0" indent="0">
              <a:buNone/>
            </a:pPr>
            <a:r>
              <a:rPr lang="et-EE" dirty="0">
                <a:solidFill>
                  <a:srgbClr val="A01E28"/>
                </a:solidFill>
              </a:rPr>
              <a:t>TURVAVÖÖ KINNITAMINE SÕIDUKIS </a:t>
            </a:r>
            <a:r>
              <a:rPr lang="et-EE" dirty="0"/>
              <a:t>(küsimused 1-4)</a:t>
            </a:r>
          </a:p>
          <a:p>
            <a:pPr marL="0" indent="0">
              <a:buNone/>
            </a:pPr>
            <a:r>
              <a:rPr lang="et-EE" dirty="0">
                <a:solidFill>
                  <a:srgbClr val="A01E28"/>
                </a:solidFill>
              </a:rPr>
              <a:t>HELKURI KANDMINE PIMEDAL AJAL </a:t>
            </a:r>
            <a:r>
              <a:rPr lang="et-EE" dirty="0"/>
              <a:t>(küsimused 5-7)</a:t>
            </a:r>
          </a:p>
          <a:p>
            <a:pPr marL="0" indent="0">
              <a:buNone/>
            </a:pPr>
            <a:r>
              <a:rPr lang="et-EE" dirty="0">
                <a:solidFill>
                  <a:srgbClr val="A01E28"/>
                </a:solidFill>
              </a:rPr>
              <a:t>ELEKTRITÕUKERATTAGA SÕITMINE </a:t>
            </a:r>
            <a:r>
              <a:rPr lang="et-EE" dirty="0"/>
              <a:t>(küsimused 34-35)</a:t>
            </a:r>
          </a:p>
          <a:p>
            <a:pPr marL="0" indent="0">
              <a:buNone/>
            </a:pPr>
            <a:r>
              <a:rPr lang="et-EE" dirty="0">
                <a:solidFill>
                  <a:srgbClr val="A01E28"/>
                </a:solidFill>
              </a:rPr>
              <a:t>JALGRATTAGA SÕITMINE</a:t>
            </a:r>
          </a:p>
          <a:p>
            <a:pPr lvl="1"/>
            <a:r>
              <a:rPr lang="et-EE" dirty="0">
                <a:solidFill>
                  <a:schemeClr val="tx1"/>
                </a:solidFill>
              </a:rPr>
              <a:t>Jalgrattaga sõitmine (küsimused 8-11, 15)</a:t>
            </a:r>
          </a:p>
          <a:p>
            <a:pPr lvl="1"/>
            <a:r>
              <a:rPr lang="et-EE" dirty="0">
                <a:solidFill>
                  <a:schemeClr val="tx1"/>
                </a:solidFill>
              </a:rPr>
              <a:t>Jalgratta ohutusvarustus (küsimused 12-16)</a:t>
            </a:r>
          </a:p>
          <a:p>
            <a:pPr lvl="1"/>
            <a:r>
              <a:rPr lang="et-EE" dirty="0"/>
              <a:t>Kõrvalised tegevused jalgratturina (küsimused 17-18) *</a:t>
            </a:r>
          </a:p>
          <a:p>
            <a:pPr lvl="1"/>
            <a:r>
              <a:rPr lang="et-EE" dirty="0"/>
              <a:t>Teadlikkus – ülekäiguraja ja raudtee ületamine (küsimused 19-20) *</a:t>
            </a:r>
          </a:p>
          <a:p>
            <a:pPr lvl="1"/>
            <a:r>
              <a:rPr lang="et-EE" dirty="0"/>
              <a:t>Jalgratturi koolituse läbimine ja jalgratturi juhiluba (küsimused 21-22) *</a:t>
            </a:r>
          </a:p>
          <a:p>
            <a:pPr marL="0" indent="0">
              <a:buNone/>
            </a:pPr>
            <a:r>
              <a:rPr lang="et-EE" dirty="0">
                <a:solidFill>
                  <a:srgbClr val="A01E28"/>
                </a:solidFill>
              </a:rPr>
              <a:t>KÕRVALISED TEGEVUSED JALAKÄIJANA</a:t>
            </a:r>
            <a:r>
              <a:rPr lang="et-EE" dirty="0"/>
              <a:t> (küsimused 31-32) *</a:t>
            </a:r>
          </a:p>
          <a:p>
            <a:pPr marL="0" indent="0">
              <a:buNone/>
            </a:pPr>
            <a:r>
              <a:rPr lang="et-EE" dirty="0">
                <a:solidFill>
                  <a:schemeClr val="accent1"/>
                </a:solidFill>
              </a:rPr>
              <a:t>TEEÜLETUS</a:t>
            </a:r>
            <a:endParaRPr lang="et-EE" dirty="0"/>
          </a:p>
          <a:p>
            <a:pPr lvl="1"/>
            <a:r>
              <a:rPr lang="et-EE" dirty="0">
                <a:solidFill>
                  <a:schemeClr val="tx1"/>
                </a:solidFill>
              </a:rPr>
              <a:t>Ohtlikku olukorda sattumine reguleerimata ülekäigurajal (küsimused 27-28) *</a:t>
            </a:r>
          </a:p>
          <a:p>
            <a:pPr lvl="1"/>
            <a:r>
              <a:rPr lang="et-EE" dirty="0">
                <a:solidFill>
                  <a:schemeClr val="tx1"/>
                </a:solidFill>
              </a:rPr>
              <a:t>Vales kohas tee ületamine (küsimused 29-30) *</a:t>
            </a:r>
          </a:p>
          <a:p>
            <a:pPr marL="0" indent="0">
              <a:buNone/>
            </a:pPr>
            <a:r>
              <a:rPr lang="et-EE" dirty="0">
                <a:solidFill>
                  <a:srgbClr val="A01E28"/>
                </a:solidFill>
              </a:rPr>
              <a:t>OHUTU LIIKLEMISE ÕPETUS</a:t>
            </a:r>
          </a:p>
          <a:p>
            <a:pPr lvl="1"/>
            <a:r>
              <a:rPr lang="et-EE" dirty="0"/>
              <a:t>“Peatu, vaata, veendu“ sõnumi märkamine kõnniteel (küsimus 25)</a:t>
            </a:r>
          </a:p>
          <a:p>
            <a:pPr lvl="1"/>
            <a:r>
              <a:rPr lang="et-EE" dirty="0"/>
              <a:t>Liiklusaabitsa kasutamine (küsimus 26)</a:t>
            </a:r>
          </a:p>
          <a:p>
            <a:pPr lvl="1"/>
            <a:r>
              <a:rPr lang="et-EE" dirty="0"/>
              <a:t>Kuidas oleks huvitav liiklust õppida (küsimus 33) *</a:t>
            </a:r>
          </a:p>
          <a:p>
            <a:pPr lvl="1"/>
            <a:r>
              <a:rPr lang="et-EE" dirty="0"/>
              <a:t>Kes on õpetanud, kuidas liikluses käituda (küsimus 23)</a:t>
            </a:r>
            <a:endParaRPr lang="et-EE" dirty="0">
              <a:solidFill>
                <a:schemeClr val="tx1"/>
              </a:solidFill>
            </a:endParaRPr>
          </a:p>
          <a:p>
            <a:pPr lvl="1"/>
            <a:r>
              <a:rPr lang="et-EE" dirty="0"/>
              <a:t>Mida on sõidutee ületamise kohta õpetatud </a:t>
            </a:r>
            <a:r>
              <a:rPr lang="et-EE" dirty="0">
                <a:solidFill>
                  <a:schemeClr val="tx1"/>
                </a:solidFill>
              </a:rPr>
              <a:t>(küsimus 24)</a:t>
            </a:r>
            <a:endParaRPr lang="et-EE" dirty="0"/>
          </a:p>
          <a:p>
            <a:pPr lvl="2"/>
            <a:endParaRPr lang="et-EE" sz="1500" dirty="0">
              <a:solidFill>
                <a:schemeClr val="tx1"/>
              </a:solidFill>
            </a:endParaRPr>
          </a:p>
          <a:p>
            <a:pPr lvl="1"/>
            <a:endParaRPr lang="et-EE" sz="1500" dirty="0">
              <a:solidFill>
                <a:srgbClr val="A01E28"/>
              </a:solidFill>
            </a:endParaRPr>
          </a:p>
        </p:txBody>
      </p:sp>
      <p:sp>
        <p:nvSpPr>
          <p:cNvPr id="3" name="Title 2">
            <a:extLst>
              <a:ext uri="{FF2B5EF4-FFF2-40B4-BE49-F238E27FC236}">
                <a16:creationId xmlns:a16="http://schemas.microsoft.com/office/drawing/2014/main" id="{B956A5F8-3261-6C4A-A2CF-CE6DC5657C5C}"/>
              </a:ext>
            </a:extLst>
          </p:cNvPr>
          <p:cNvSpPr>
            <a:spLocks noGrp="1"/>
          </p:cNvSpPr>
          <p:nvPr>
            <p:ph type="title"/>
          </p:nvPr>
        </p:nvSpPr>
        <p:spPr/>
        <p:txBody>
          <a:bodyPr/>
          <a:lstStyle/>
          <a:p>
            <a:r>
              <a:rPr lang="et-EE" dirty="0"/>
              <a:t>Uuringu teemad</a:t>
            </a:r>
          </a:p>
        </p:txBody>
      </p:sp>
      <p:sp>
        <p:nvSpPr>
          <p:cNvPr id="4" name="TextBox 3">
            <a:extLst>
              <a:ext uri="{FF2B5EF4-FFF2-40B4-BE49-F238E27FC236}">
                <a16:creationId xmlns:a16="http://schemas.microsoft.com/office/drawing/2014/main" id="{E2FE8CFF-0A8B-B549-9AF9-3D88F5E9DC5E}"/>
              </a:ext>
            </a:extLst>
          </p:cNvPr>
          <p:cNvSpPr txBox="1"/>
          <p:nvPr/>
        </p:nvSpPr>
        <p:spPr>
          <a:xfrm>
            <a:off x="1302488" y="6384864"/>
            <a:ext cx="4976038" cy="215444"/>
          </a:xfrm>
          <a:prstGeom prst="rect">
            <a:avLst/>
          </a:prstGeom>
          <a:noFill/>
        </p:spPr>
        <p:txBody>
          <a:bodyPr wrap="square" rtlCol="0">
            <a:spAutoFit/>
          </a:bodyPr>
          <a:lstStyle/>
          <a:p>
            <a:r>
              <a:rPr lang="et-EE" sz="800" dirty="0"/>
              <a:t>* Sihtgrupp 10-14-aastased, ülejäänud juhtudel 6-14-aastased</a:t>
            </a:r>
          </a:p>
        </p:txBody>
      </p:sp>
    </p:spTree>
    <p:extLst>
      <p:ext uri="{BB962C8B-B14F-4D97-AF65-F5344CB8AC3E}">
        <p14:creationId xmlns:p14="http://schemas.microsoft.com/office/powerpoint/2010/main" val="2285682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C0A5E-BE7C-2B4C-AB7F-CCBB3D9A35BC}"/>
              </a:ext>
            </a:extLst>
          </p:cNvPr>
          <p:cNvSpPr>
            <a:spLocks noGrp="1"/>
          </p:cNvSpPr>
          <p:nvPr>
            <p:ph type="title"/>
          </p:nvPr>
        </p:nvSpPr>
        <p:spPr/>
        <p:txBody>
          <a:bodyPr/>
          <a:lstStyle/>
          <a:p>
            <a:r>
              <a:rPr lang="en-GB" dirty="0"/>
              <a:t>Jalgrattaga sõitmine</a:t>
            </a:r>
            <a:endParaRPr lang="et-EE" dirty="0"/>
          </a:p>
        </p:txBody>
      </p:sp>
      <p:sp>
        <p:nvSpPr>
          <p:cNvPr id="5" name="Subtitle 4">
            <a:extLst>
              <a:ext uri="{FF2B5EF4-FFF2-40B4-BE49-F238E27FC236}">
                <a16:creationId xmlns:a16="http://schemas.microsoft.com/office/drawing/2014/main" id="{5FAD87CF-62EB-E24E-AAD8-2F9D12E9A7CC}"/>
              </a:ext>
            </a:extLst>
          </p:cNvPr>
          <p:cNvSpPr>
            <a:spLocks noGrp="1"/>
          </p:cNvSpPr>
          <p:nvPr>
            <p:ph type="subTitle" idx="14"/>
          </p:nvPr>
        </p:nvSpPr>
        <p:spPr/>
        <p:txBody>
          <a:bodyPr>
            <a:normAutofit/>
          </a:bodyPr>
          <a:lstStyle/>
          <a:p>
            <a:r>
              <a:rPr lang="et-EE" dirty="0"/>
              <a:t>Jalgrattaga sõitmine – sagedus ja koht</a:t>
            </a:r>
          </a:p>
        </p:txBody>
      </p:sp>
      <p:pic>
        <p:nvPicPr>
          <p:cNvPr id="13" name="Content Placeholder 12">
            <a:extLst>
              <a:ext uri="{FF2B5EF4-FFF2-40B4-BE49-F238E27FC236}">
                <a16:creationId xmlns:a16="http://schemas.microsoft.com/office/drawing/2014/main" id="{535744EF-617F-EB4F-96B0-E0C423248ACA}"/>
              </a:ext>
            </a:extLst>
          </p:cNvPr>
          <p:cNvPicPr>
            <a:picLocks noGrp="1" noChangeAspect="1"/>
          </p:cNvPicPr>
          <p:nvPr>
            <p:ph sz="half" idx="1"/>
          </p:nvPr>
        </p:nvPicPr>
        <p:blipFill>
          <a:blip r:embed="rId2"/>
          <a:stretch>
            <a:fillRect/>
          </a:stretch>
        </p:blipFill>
        <p:spPr>
          <a:prstGeom prst="rect">
            <a:avLst/>
          </a:prstGeom>
        </p:spPr>
      </p:pic>
      <p:pic>
        <p:nvPicPr>
          <p:cNvPr id="26" name="Content Placeholder 25">
            <a:extLst>
              <a:ext uri="{FF2B5EF4-FFF2-40B4-BE49-F238E27FC236}">
                <a16:creationId xmlns:a16="http://schemas.microsoft.com/office/drawing/2014/main" id="{3CE48F9D-626E-1A48-A607-14EE378DE6EE}"/>
              </a:ext>
            </a:extLst>
          </p:cNvPr>
          <p:cNvPicPr>
            <a:picLocks noGrp="1" noChangeAspect="1"/>
          </p:cNvPicPr>
          <p:nvPr>
            <p:ph sz="half" idx="13"/>
          </p:nvPr>
        </p:nvPicPr>
        <p:blipFill>
          <a:blip r:embed="rId3"/>
          <a:stretch>
            <a:fillRect/>
          </a:stretch>
        </p:blipFill>
        <p:spPr>
          <a:xfrm>
            <a:off x="6530181" y="1522412"/>
            <a:ext cx="4787900" cy="4838700"/>
          </a:xfrm>
          <a:prstGeom prst="rect">
            <a:avLst/>
          </a:prstGeom>
        </p:spPr>
      </p:pic>
    </p:spTree>
    <p:extLst>
      <p:ext uri="{BB962C8B-B14F-4D97-AF65-F5344CB8AC3E}">
        <p14:creationId xmlns:p14="http://schemas.microsoft.com/office/powerpoint/2010/main" val="2273974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1487FE-DD67-6D45-BED4-D4E7F9641E11}"/>
              </a:ext>
            </a:extLst>
          </p:cNvPr>
          <p:cNvSpPr>
            <a:spLocks noGrp="1"/>
          </p:cNvSpPr>
          <p:nvPr>
            <p:ph sz="half" idx="1"/>
          </p:nvPr>
        </p:nvSpPr>
        <p:spPr>
          <a:xfrm>
            <a:off x="1302488" y="1499191"/>
            <a:ext cx="10398100" cy="4996859"/>
          </a:xfrm>
        </p:spPr>
        <p:txBody>
          <a:bodyPr wrap="square">
            <a:noAutofit/>
          </a:bodyPr>
          <a:lstStyle/>
          <a:p>
            <a:pPr>
              <a:spcBef>
                <a:spcPts val="0"/>
              </a:spcBef>
            </a:pPr>
            <a:r>
              <a:rPr lang="et-EE" dirty="0"/>
              <a:t>6</a:t>
            </a:r>
            <a:r>
              <a:rPr lang="et-EE" dirty="0">
                <a:solidFill>
                  <a:schemeClr val="tx1"/>
                </a:solidFill>
              </a:rPr>
              <a:t>–</a:t>
            </a:r>
            <a:r>
              <a:rPr lang="et-EE" dirty="0"/>
              <a:t>14-aastastest rattaga sõitvatest lastest kannab (Slaid 22):</a:t>
            </a:r>
          </a:p>
          <a:p>
            <a:pPr lvl="1">
              <a:spcBef>
                <a:spcPts val="0"/>
              </a:spcBef>
            </a:pPr>
            <a:r>
              <a:rPr lang="et-EE" dirty="0"/>
              <a:t>jalgrattakiivrit kokku 89% (sh alati ja sageli kannab seda 79%), s.o 98</a:t>
            </a:r>
            <a:r>
              <a:rPr lang="et-EE" dirty="0">
                <a:solidFill>
                  <a:schemeClr val="tx1"/>
                </a:solidFill>
              </a:rPr>
              <a:t>–</a:t>
            </a:r>
            <a:r>
              <a:rPr lang="et-EE" dirty="0"/>
              <a:t>107 tuhat last;</a:t>
            </a:r>
          </a:p>
          <a:p>
            <a:pPr lvl="1">
              <a:spcBef>
                <a:spcPts val="0"/>
              </a:spcBef>
            </a:pPr>
            <a:r>
              <a:rPr lang="et-EE" dirty="0"/>
              <a:t>ohutus- ehk helkurvesti kokku 17% (sh alati ja sageli kannab seda 7%), s.o 14</a:t>
            </a:r>
            <a:r>
              <a:rPr lang="et-EE" dirty="0">
                <a:solidFill>
                  <a:schemeClr val="tx1"/>
                </a:solidFill>
              </a:rPr>
              <a:t>–</a:t>
            </a:r>
            <a:r>
              <a:rPr lang="et-EE" dirty="0"/>
              <a:t>24 tuhat last;</a:t>
            </a:r>
          </a:p>
          <a:p>
            <a:pPr lvl="1">
              <a:spcBef>
                <a:spcPts val="0"/>
              </a:spcBef>
            </a:pPr>
            <a:r>
              <a:rPr lang="et-EE" dirty="0"/>
              <a:t>muid eredaid riideid kokku 74% (sh alati ja sageli kannab seda 36%), s.o 79 200</a:t>
            </a:r>
            <a:r>
              <a:rPr lang="et-EE" dirty="0">
                <a:solidFill>
                  <a:schemeClr val="tx1"/>
                </a:solidFill>
              </a:rPr>
              <a:t>–</a:t>
            </a:r>
            <a:r>
              <a:rPr lang="et-EE" dirty="0"/>
              <a:t>91 400 last.</a:t>
            </a:r>
          </a:p>
          <a:p>
            <a:pPr marL="457189" lvl="1" indent="0">
              <a:spcBef>
                <a:spcPts val="0"/>
              </a:spcBef>
              <a:buNone/>
            </a:pPr>
            <a:endParaRPr lang="et-EE" dirty="0"/>
          </a:p>
          <a:p>
            <a:pPr>
              <a:spcBef>
                <a:spcPts val="0"/>
              </a:spcBef>
            </a:pPr>
            <a:r>
              <a:rPr lang="et-EE" dirty="0">
                <a:solidFill>
                  <a:schemeClr val="tx1"/>
                </a:solidFill>
              </a:rPr>
              <a:t>Kiivrit kandvate laste osakaal kokku on samal tasemel, mis 2020. aastal, kuid kiivrit alati ja sageli kandvate laste osakaal on kõigi vaadeldud aastate kõrgeimal tasemel (Slaid 22). Helkurvesti kandmine jalgrattaga sõites on järsult langenud, eredavärviliste riiete kandjaid on kokkuvõttes veidi rohkem kui varasematel kolmel aastal, ent neid ei kanta kuigi sageli ning sagedustendents on languses.</a:t>
            </a:r>
          </a:p>
          <a:p>
            <a:r>
              <a:rPr lang="et-EE" dirty="0">
                <a:solidFill>
                  <a:schemeClr val="tx1"/>
                </a:solidFill>
              </a:rPr>
              <a:t>Kõikide ohutusvarustusliikide kandjaid on keskmisest vähem Tallinna jalgratturite seas, kiivrite osas ka Kirde-Eestis (Slaid 23). Keskmisest tublimad ohutusvarustuse kandjad (alati + sageli) on Põhja-Eesti ning väiksemate linnaliste piirkondade ja maalapsed. Helkurvesti kantakse maal märksa enam kui linnades (26%). Kõiki turvavahendeid, eriti kiivrit ja eredavärvilisi riideid, kasutatakse mitte-eestlaste seas tunduvalt vähem kui eestlaste seas (Slaid 23). Ohutusvarustuse kandmine ei erine sõltuvalt sellest, kus jalgrattaga sõidetakse, küll aga sõitmise sagedusest: kiivrid ja kirkad värvid on kõige sagedasemad vähemalt kord kuus sõitjate puhul, vestid on olemas igapäevastel sõitjatel sagedamini kui harvematel.</a:t>
            </a:r>
          </a:p>
          <a:p>
            <a:r>
              <a:rPr lang="et-EE" dirty="0">
                <a:solidFill>
                  <a:schemeClr val="accent1"/>
                </a:solidFill>
              </a:rPr>
              <a:t>Pimeda ajal </a:t>
            </a:r>
            <a:r>
              <a:rPr lang="et-EE" dirty="0">
                <a:solidFill>
                  <a:schemeClr val="tx1"/>
                </a:solidFill>
              </a:rPr>
              <a:t>sõitvatest jalgratturitest kannab ohutus- ehk helkurvesti kokku 20% ning enam kui 3/4-l on kasutusel ka rattatuled, sealjuures eelisseisus on valge esitule kasutus. Helkurvesti kasutus on võrreldes varasemaga oluliselt langenud (Slaid 24).</a:t>
            </a:r>
            <a:endParaRPr lang="et-EE" dirty="0">
              <a:solidFill>
                <a:srgbClr val="A01E28"/>
              </a:solidFill>
            </a:endParaRPr>
          </a:p>
          <a:p>
            <a:r>
              <a:rPr lang="et-EE" dirty="0">
                <a:solidFill>
                  <a:srgbClr val="A01E28"/>
                </a:solidFill>
              </a:rPr>
              <a:t>Jalgrataste varustatus erinevate helkuritega on samuti üsna hea </a:t>
            </a:r>
            <a:r>
              <a:rPr lang="et-EE" dirty="0">
                <a:solidFill>
                  <a:schemeClr val="tx1"/>
                </a:solidFill>
              </a:rPr>
              <a:t>– taga punane helkur on olemas 90%-l, ees valge helkur 88%-l ja kodarahelkurid 84%-l laste ratastel. Signaalkell on kasutusel 76%-l laste ratastel (Slaid 25). Aastatega on paranenud laste jalgrataste varustatus eeskätt kodarhelkurite ja signaalkellaga. </a:t>
            </a:r>
          </a:p>
          <a:p>
            <a:r>
              <a:rPr lang="et-EE" dirty="0">
                <a:solidFill>
                  <a:srgbClr val="A01E28"/>
                </a:solidFill>
              </a:rPr>
              <a:t>Ka jalgrataste varustatus töökorras piduritega on üsna hea </a:t>
            </a:r>
            <a:r>
              <a:rPr lang="et-EE" dirty="0">
                <a:solidFill>
                  <a:schemeClr val="tx1"/>
                </a:solidFill>
              </a:rPr>
              <a:t>– töötav esi- kui ka tagapidur on olemas 94%-l laste jalgratastel, emb-kumb töötav pidur puudub alla 1%-l, ülejäänutel töötab vähemalt üks piduritest, sagedamini on selleks tagapidur. Jalgratta varustatus piduritega on aastaga kasvanud (Slaid 25). </a:t>
            </a:r>
          </a:p>
          <a:p>
            <a:pPr marL="0" indent="0">
              <a:buNone/>
            </a:pPr>
            <a:endParaRPr lang="en-GB" dirty="0"/>
          </a:p>
          <a:p>
            <a:endParaRPr lang="en-GB" dirty="0"/>
          </a:p>
        </p:txBody>
      </p:sp>
      <p:sp>
        <p:nvSpPr>
          <p:cNvPr id="3" name="Title 2">
            <a:extLst>
              <a:ext uri="{FF2B5EF4-FFF2-40B4-BE49-F238E27FC236}">
                <a16:creationId xmlns:a16="http://schemas.microsoft.com/office/drawing/2014/main" id="{335AB03E-EB73-CF4A-9A67-A17D4DDEC2FF}"/>
              </a:ext>
            </a:extLst>
          </p:cNvPr>
          <p:cNvSpPr>
            <a:spLocks noGrp="1"/>
          </p:cNvSpPr>
          <p:nvPr>
            <p:ph type="title"/>
          </p:nvPr>
        </p:nvSpPr>
        <p:spPr/>
        <p:txBody>
          <a:bodyPr/>
          <a:lstStyle/>
          <a:p>
            <a:r>
              <a:rPr lang="en-GB" dirty="0"/>
              <a:t>Jalgrattaga sõitmine</a:t>
            </a:r>
          </a:p>
        </p:txBody>
      </p:sp>
      <p:sp>
        <p:nvSpPr>
          <p:cNvPr id="4" name="Subtitle 6">
            <a:extLst>
              <a:ext uri="{FF2B5EF4-FFF2-40B4-BE49-F238E27FC236}">
                <a16:creationId xmlns:a16="http://schemas.microsoft.com/office/drawing/2014/main" id="{776F95FB-2B08-0346-A617-D8F1593023A5}"/>
              </a:ext>
            </a:extLst>
          </p:cNvPr>
          <p:cNvSpPr>
            <a:spLocks noGrp="1"/>
          </p:cNvSpPr>
          <p:nvPr>
            <p:ph type="subTitle" idx="14"/>
          </p:nvPr>
        </p:nvSpPr>
        <p:spPr>
          <a:xfrm>
            <a:off x="1302488" y="940987"/>
            <a:ext cx="10051312" cy="435932"/>
          </a:xfrm>
        </p:spPr>
        <p:txBody>
          <a:bodyPr/>
          <a:lstStyle/>
          <a:p>
            <a:r>
              <a:rPr lang="et-EE" dirty="0"/>
              <a:t>Jalgratturi ohutusvarustus (Slaid 22</a:t>
            </a:r>
            <a:r>
              <a:rPr lang="et-EE" dirty="0">
                <a:solidFill>
                  <a:schemeClr val="accent1"/>
                </a:solidFill>
              </a:rPr>
              <a:t>–</a:t>
            </a:r>
            <a:r>
              <a:rPr lang="et-EE" dirty="0"/>
              <a:t>25)</a:t>
            </a:r>
          </a:p>
        </p:txBody>
      </p:sp>
    </p:spTree>
    <p:extLst>
      <p:ext uri="{BB962C8B-B14F-4D97-AF65-F5344CB8AC3E}">
        <p14:creationId xmlns:p14="http://schemas.microsoft.com/office/powerpoint/2010/main" val="3818691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C0A5E-BE7C-2B4C-AB7F-CCBB3D9A35BC}"/>
              </a:ext>
            </a:extLst>
          </p:cNvPr>
          <p:cNvSpPr>
            <a:spLocks noGrp="1"/>
          </p:cNvSpPr>
          <p:nvPr>
            <p:ph type="title"/>
          </p:nvPr>
        </p:nvSpPr>
        <p:spPr/>
        <p:txBody>
          <a:bodyPr/>
          <a:lstStyle/>
          <a:p>
            <a:r>
              <a:rPr lang="en-GB" dirty="0"/>
              <a:t>Jalgrattaga sõitmine</a:t>
            </a:r>
            <a:endParaRPr lang="et-EE" dirty="0"/>
          </a:p>
        </p:txBody>
      </p:sp>
      <p:sp>
        <p:nvSpPr>
          <p:cNvPr id="5" name="Subtitle 4">
            <a:extLst>
              <a:ext uri="{FF2B5EF4-FFF2-40B4-BE49-F238E27FC236}">
                <a16:creationId xmlns:a16="http://schemas.microsoft.com/office/drawing/2014/main" id="{5FAD87CF-62EB-E24E-AAD8-2F9D12E9A7CC}"/>
              </a:ext>
            </a:extLst>
          </p:cNvPr>
          <p:cNvSpPr>
            <a:spLocks noGrp="1"/>
          </p:cNvSpPr>
          <p:nvPr>
            <p:ph type="subTitle" idx="14"/>
          </p:nvPr>
        </p:nvSpPr>
        <p:spPr/>
        <p:txBody>
          <a:bodyPr>
            <a:normAutofit/>
          </a:bodyPr>
          <a:lstStyle/>
          <a:p>
            <a:r>
              <a:rPr lang="et-EE" dirty="0"/>
              <a:t>Jalgratturi ohutusvarustus – kasutamise sagedus</a:t>
            </a:r>
          </a:p>
        </p:txBody>
      </p:sp>
      <p:pic>
        <p:nvPicPr>
          <p:cNvPr id="9" name="Content Placeholder 8">
            <a:extLst>
              <a:ext uri="{FF2B5EF4-FFF2-40B4-BE49-F238E27FC236}">
                <a16:creationId xmlns:a16="http://schemas.microsoft.com/office/drawing/2014/main" id="{B5D20E56-73BC-7A44-B2E1-C12E26E12E8D}"/>
              </a:ext>
            </a:extLst>
          </p:cNvPr>
          <p:cNvPicPr>
            <a:picLocks noGrp="1" noChangeAspect="1"/>
          </p:cNvPicPr>
          <p:nvPr>
            <p:ph sz="half" idx="1"/>
          </p:nvPr>
        </p:nvPicPr>
        <p:blipFill>
          <a:blip r:embed="rId2"/>
          <a:stretch>
            <a:fillRect/>
          </a:stretch>
        </p:blipFill>
        <p:spPr>
          <a:xfrm>
            <a:off x="1301750" y="1523959"/>
            <a:ext cx="4860925" cy="4835607"/>
          </a:xfrm>
          <a:prstGeom prst="rect">
            <a:avLst/>
          </a:prstGeom>
        </p:spPr>
      </p:pic>
      <p:pic>
        <p:nvPicPr>
          <p:cNvPr id="8" name="Content Placeholder 7">
            <a:extLst>
              <a:ext uri="{FF2B5EF4-FFF2-40B4-BE49-F238E27FC236}">
                <a16:creationId xmlns:a16="http://schemas.microsoft.com/office/drawing/2014/main" id="{90F59D7E-4125-144D-A21B-3295261088E1}"/>
              </a:ext>
            </a:extLst>
          </p:cNvPr>
          <p:cNvPicPr>
            <a:picLocks noGrp="1" noChangeAspect="1"/>
          </p:cNvPicPr>
          <p:nvPr>
            <p:ph sz="half" idx="13"/>
          </p:nvPr>
        </p:nvPicPr>
        <p:blipFill>
          <a:blip r:embed="rId3"/>
          <a:stretch>
            <a:fillRect/>
          </a:stretch>
        </p:blipFill>
        <p:spPr>
          <a:xfrm>
            <a:off x="6580945" y="1498600"/>
            <a:ext cx="4686373" cy="4886325"/>
          </a:xfrm>
          <a:prstGeom prst="rect">
            <a:avLst/>
          </a:prstGeom>
        </p:spPr>
      </p:pic>
    </p:spTree>
    <p:extLst>
      <p:ext uri="{BB962C8B-B14F-4D97-AF65-F5344CB8AC3E}">
        <p14:creationId xmlns:p14="http://schemas.microsoft.com/office/powerpoint/2010/main" val="1335775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EA21C1E2-FD46-6B41-B3A8-AFBBF7568B42}"/>
              </a:ext>
            </a:extLst>
          </p:cNvPr>
          <p:cNvPicPr>
            <a:picLocks noGrp="1" noChangeAspect="1"/>
          </p:cNvPicPr>
          <p:nvPr>
            <p:ph sz="half" idx="1"/>
          </p:nvPr>
        </p:nvPicPr>
        <p:blipFill>
          <a:blip r:embed="rId3"/>
          <a:stretch>
            <a:fillRect/>
          </a:stretch>
        </p:blipFill>
        <p:spPr>
          <a:xfrm>
            <a:off x="1303595" y="1498600"/>
            <a:ext cx="3236397" cy="4886325"/>
          </a:xfrm>
          <a:prstGeom prst="rect">
            <a:avLst/>
          </a:prstGeom>
        </p:spPr>
      </p:pic>
      <p:pic>
        <p:nvPicPr>
          <p:cNvPr id="19" name="Content Placeholder 18">
            <a:extLst>
              <a:ext uri="{FF2B5EF4-FFF2-40B4-BE49-F238E27FC236}">
                <a16:creationId xmlns:a16="http://schemas.microsoft.com/office/drawing/2014/main" id="{097F8D07-79B8-9842-92E0-95FD7AF5F20B}"/>
              </a:ext>
            </a:extLst>
          </p:cNvPr>
          <p:cNvPicPr>
            <a:picLocks noGrp="1" noChangeAspect="1"/>
          </p:cNvPicPr>
          <p:nvPr>
            <p:ph sz="half" idx="15"/>
          </p:nvPr>
        </p:nvPicPr>
        <p:blipFill>
          <a:blip r:embed="rId4"/>
          <a:stretch>
            <a:fillRect/>
          </a:stretch>
        </p:blipFill>
        <p:spPr>
          <a:xfrm>
            <a:off x="4710370" y="1498600"/>
            <a:ext cx="3236397" cy="4886325"/>
          </a:xfrm>
          <a:prstGeom prst="rect">
            <a:avLst/>
          </a:prstGeom>
        </p:spPr>
      </p:pic>
      <p:sp>
        <p:nvSpPr>
          <p:cNvPr id="2" name="Title 1">
            <a:extLst>
              <a:ext uri="{FF2B5EF4-FFF2-40B4-BE49-F238E27FC236}">
                <a16:creationId xmlns:a16="http://schemas.microsoft.com/office/drawing/2014/main" id="{49C1D49B-5551-8E47-992A-DFF78B9EA12D}"/>
              </a:ext>
            </a:extLst>
          </p:cNvPr>
          <p:cNvSpPr>
            <a:spLocks noGrp="1"/>
          </p:cNvSpPr>
          <p:nvPr>
            <p:ph type="title"/>
          </p:nvPr>
        </p:nvSpPr>
        <p:spPr/>
        <p:txBody>
          <a:bodyPr/>
          <a:lstStyle/>
          <a:p>
            <a:r>
              <a:rPr lang="en-GB" dirty="0"/>
              <a:t>Jalgrattaga sõitmine</a:t>
            </a:r>
            <a:endParaRPr lang="et-EE" dirty="0"/>
          </a:p>
        </p:txBody>
      </p:sp>
      <p:sp>
        <p:nvSpPr>
          <p:cNvPr id="3" name="Subtitle 2">
            <a:extLst>
              <a:ext uri="{FF2B5EF4-FFF2-40B4-BE49-F238E27FC236}">
                <a16:creationId xmlns:a16="http://schemas.microsoft.com/office/drawing/2014/main" id="{B4F80E04-897A-0F48-9643-3E8E5A80497A}"/>
              </a:ext>
            </a:extLst>
          </p:cNvPr>
          <p:cNvSpPr>
            <a:spLocks noGrp="1"/>
          </p:cNvSpPr>
          <p:nvPr>
            <p:ph type="subTitle" idx="14"/>
          </p:nvPr>
        </p:nvSpPr>
        <p:spPr/>
        <p:txBody>
          <a:bodyPr/>
          <a:lstStyle/>
          <a:p>
            <a:r>
              <a:rPr lang="et-EE" dirty="0"/>
              <a:t>Jalgratturi ohutusvarustus – ohutusvarustuse kasutajad, n=265 (jalgratturid), %</a:t>
            </a:r>
          </a:p>
        </p:txBody>
      </p:sp>
      <p:cxnSp>
        <p:nvCxnSpPr>
          <p:cNvPr id="32" name="Straight Connector 31">
            <a:extLst>
              <a:ext uri="{FF2B5EF4-FFF2-40B4-BE49-F238E27FC236}">
                <a16:creationId xmlns:a16="http://schemas.microsoft.com/office/drawing/2014/main" id="{05C6D126-9BC6-A74A-8B03-146586146EA7}"/>
              </a:ext>
            </a:extLst>
          </p:cNvPr>
          <p:cNvCxnSpPr/>
          <p:nvPr/>
        </p:nvCxnSpPr>
        <p:spPr>
          <a:xfrm>
            <a:off x="3798674" y="2049385"/>
            <a:ext cx="0" cy="4355860"/>
          </a:xfrm>
          <a:prstGeom prst="line">
            <a:avLst/>
          </a:prstGeom>
          <a:ln w="12700">
            <a:prstDash val="lgDash"/>
          </a:ln>
        </p:spPr>
        <p:style>
          <a:lnRef idx="1">
            <a:schemeClr val="accent5"/>
          </a:lnRef>
          <a:fillRef idx="0">
            <a:schemeClr val="accent5"/>
          </a:fillRef>
          <a:effectRef idx="0">
            <a:schemeClr val="accent5"/>
          </a:effectRef>
          <a:fontRef idx="minor">
            <a:schemeClr val="tx1"/>
          </a:fontRef>
        </p:style>
      </p:cxnSp>
      <p:cxnSp>
        <p:nvCxnSpPr>
          <p:cNvPr id="33" name="Straight Connector 32">
            <a:extLst>
              <a:ext uri="{FF2B5EF4-FFF2-40B4-BE49-F238E27FC236}">
                <a16:creationId xmlns:a16="http://schemas.microsoft.com/office/drawing/2014/main" id="{857D7D11-12EA-BD48-B78A-2EA23E5EACA5}"/>
              </a:ext>
            </a:extLst>
          </p:cNvPr>
          <p:cNvCxnSpPr/>
          <p:nvPr/>
        </p:nvCxnSpPr>
        <p:spPr>
          <a:xfrm>
            <a:off x="6572133" y="2049385"/>
            <a:ext cx="0" cy="4355860"/>
          </a:xfrm>
          <a:prstGeom prst="line">
            <a:avLst/>
          </a:prstGeom>
          <a:ln w="12700">
            <a:prstDash val="lgDash"/>
          </a:ln>
        </p:spPr>
        <p:style>
          <a:lnRef idx="1">
            <a:schemeClr val="accent5"/>
          </a:lnRef>
          <a:fillRef idx="0">
            <a:schemeClr val="accent5"/>
          </a:fillRef>
          <a:effectRef idx="0">
            <a:schemeClr val="accent5"/>
          </a:effectRef>
          <a:fontRef idx="minor">
            <a:schemeClr val="tx1"/>
          </a:fontRef>
        </p:style>
      </p:cxnSp>
      <p:pic>
        <p:nvPicPr>
          <p:cNvPr id="22" name="Content Placeholder 21">
            <a:extLst>
              <a:ext uri="{FF2B5EF4-FFF2-40B4-BE49-F238E27FC236}">
                <a16:creationId xmlns:a16="http://schemas.microsoft.com/office/drawing/2014/main" id="{9A60D7F4-9A21-304C-A26F-7FE7196C4317}"/>
              </a:ext>
            </a:extLst>
          </p:cNvPr>
          <p:cNvPicPr>
            <a:picLocks noGrp="1" noChangeAspect="1"/>
          </p:cNvPicPr>
          <p:nvPr>
            <p:ph sz="half" idx="16"/>
          </p:nvPr>
        </p:nvPicPr>
        <p:blipFill>
          <a:blip r:embed="rId5"/>
          <a:stretch>
            <a:fillRect/>
          </a:stretch>
        </p:blipFill>
        <p:spPr>
          <a:xfrm>
            <a:off x="8117403" y="1554971"/>
            <a:ext cx="3236397" cy="4886325"/>
          </a:xfrm>
          <a:prstGeom prst="rect">
            <a:avLst/>
          </a:prstGeom>
        </p:spPr>
      </p:pic>
      <p:cxnSp>
        <p:nvCxnSpPr>
          <p:cNvPr id="34" name="Straight Connector 33">
            <a:extLst>
              <a:ext uri="{FF2B5EF4-FFF2-40B4-BE49-F238E27FC236}">
                <a16:creationId xmlns:a16="http://schemas.microsoft.com/office/drawing/2014/main" id="{E060D01C-78C1-844E-9170-85D11FBE1A9E}"/>
              </a:ext>
            </a:extLst>
          </p:cNvPr>
          <p:cNvCxnSpPr>
            <a:cxnSpLocks/>
          </p:cNvCxnSpPr>
          <p:nvPr/>
        </p:nvCxnSpPr>
        <p:spPr>
          <a:xfrm>
            <a:off x="9586605" y="2049385"/>
            <a:ext cx="5451" cy="4241687"/>
          </a:xfrm>
          <a:prstGeom prst="line">
            <a:avLst/>
          </a:prstGeom>
          <a:ln w="12700">
            <a:prstDash val="lgDash"/>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929924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43FE4-629F-2749-8779-92CDD9000DF5}"/>
              </a:ext>
            </a:extLst>
          </p:cNvPr>
          <p:cNvSpPr>
            <a:spLocks noGrp="1"/>
          </p:cNvSpPr>
          <p:nvPr>
            <p:ph type="title"/>
          </p:nvPr>
        </p:nvSpPr>
        <p:spPr/>
        <p:txBody>
          <a:bodyPr/>
          <a:lstStyle/>
          <a:p>
            <a:r>
              <a:rPr lang="en-GB" dirty="0"/>
              <a:t>Jalgrattaga sõitmine</a:t>
            </a:r>
            <a:endParaRPr lang="et-EE" dirty="0"/>
          </a:p>
        </p:txBody>
      </p:sp>
      <p:sp>
        <p:nvSpPr>
          <p:cNvPr id="5" name="Subtitle 4">
            <a:extLst>
              <a:ext uri="{FF2B5EF4-FFF2-40B4-BE49-F238E27FC236}">
                <a16:creationId xmlns:a16="http://schemas.microsoft.com/office/drawing/2014/main" id="{C8F97B8D-C10F-1E45-A160-E48BAC10D105}"/>
              </a:ext>
            </a:extLst>
          </p:cNvPr>
          <p:cNvSpPr>
            <a:spLocks noGrp="1"/>
          </p:cNvSpPr>
          <p:nvPr>
            <p:ph type="subTitle" idx="14"/>
          </p:nvPr>
        </p:nvSpPr>
        <p:spPr/>
        <p:txBody>
          <a:bodyPr/>
          <a:lstStyle/>
          <a:p>
            <a:r>
              <a:rPr lang="et-EE" dirty="0"/>
              <a:t>Jalgratturi ohutusvarustus – kasutamine</a:t>
            </a:r>
          </a:p>
        </p:txBody>
      </p:sp>
      <p:pic>
        <p:nvPicPr>
          <p:cNvPr id="7" name="Content Placeholder 6">
            <a:extLst>
              <a:ext uri="{FF2B5EF4-FFF2-40B4-BE49-F238E27FC236}">
                <a16:creationId xmlns:a16="http://schemas.microsoft.com/office/drawing/2014/main" id="{10558616-A144-CF41-9058-10E4EDD6F130}"/>
              </a:ext>
            </a:extLst>
          </p:cNvPr>
          <p:cNvPicPr>
            <a:picLocks noGrp="1" noChangeAspect="1"/>
          </p:cNvPicPr>
          <p:nvPr>
            <p:ph sz="half" idx="1"/>
          </p:nvPr>
        </p:nvPicPr>
        <p:blipFill>
          <a:blip r:embed="rId2"/>
          <a:stretch>
            <a:fillRect/>
          </a:stretch>
        </p:blipFill>
        <p:spPr>
          <a:xfrm>
            <a:off x="1325562" y="1516062"/>
            <a:ext cx="4813300" cy="4851400"/>
          </a:xfrm>
          <a:prstGeom prst="rect">
            <a:avLst/>
          </a:prstGeom>
        </p:spPr>
      </p:pic>
      <p:pic>
        <p:nvPicPr>
          <p:cNvPr id="11" name="Content Placeholder 10">
            <a:extLst>
              <a:ext uri="{FF2B5EF4-FFF2-40B4-BE49-F238E27FC236}">
                <a16:creationId xmlns:a16="http://schemas.microsoft.com/office/drawing/2014/main" id="{4C95308E-3568-E94D-AB51-3B135ADF7808}"/>
              </a:ext>
            </a:extLst>
          </p:cNvPr>
          <p:cNvPicPr>
            <a:picLocks noGrp="1" noChangeAspect="1"/>
          </p:cNvPicPr>
          <p:nvPr>
            <p:ph sz="half" idx="13"/>
          </p:nvPr>
        </p:nvPicPr>
        <p:blipFill>
          <a:blip r:embed="rId3"/>
          <a:stretch>
            <a:fillRect/>
          </a:stretch>
        </p:blipFill>
        <p:spPr>
          <a:xfrm>
            <a:off x="6568448" y="1498600"/>
            <a:ext cx="4711367" cy="4886325"/>
          </a:xfrm>
          <a:prstGeom prst="rect">
            <a:avLst/>
          </a:prstGeom>
        </p:spPr>
      </p:pic>
    </p:spTree>
    <p:extLst>
      <p:ext uri="{BB962C8B-B14F-4D97-AF65-F5344CB8AC3E}">
        <p14:creationId xmlns:p14="http://schemas.microsoft.com/office/powerpoint/2010/main" val="396578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C0A5E-BE7C-2B4C-AB7F-CCBB3D9A35BC}"/>
              </a:ext>
            </a:extLst>
          </p:cNvPr>
          <p:cNvSpPr>
            <a:spLocks noGrp="1"/>
          </p:cNvSpPr>
          <p:nvPr>
            <p:ph type="title"/>
          </p:nvPr>
        </p:nvSpPr>
        <p:spPr/>
        <p:txBody>
          <a:bodyPr/>
          <a:lstStyle/>
          <a:p>
            <a:r>
              <a:rPr lang="en-GB" dirty="0"/>
              <a:t>Jalgrattaga sõitmine</a:t>
            </a:r>
            <a:endParaRPr lang="et-EE" dirty="0"/>
          </a:p>
        </p:txBody>
      </p:sp>
      <p:sp>
        <p:nvSpPr>
          <p:cNvPr id="5" name="Subtitle 4">
            <a:extLst>
              <a:ext uri="{FF2B5EF4-FFF2-40B4-BE49-F238E27FC236}">
                <a16:creationId xmlns:a16="http://schemas.microsoft.com/office/drawing/2014/main" id="{5FAD87CF-62EB-E24E-AAD8-2F9D12E9A7CC}"/>
              </a:ext>
            </a:extLst>
          </p:cNvPr>
          <p:cNvSpPr>
            <a:spLocks noGrp="1"/>
          </p:cNvSpPr>
          <p:nvPr>
            <p:ph type="subTitle" idx="14"/>
          </p:nvPr>
        </p:nvSpPr>
        <p:spPr/>
        <p:txBody>
          <a:bodyPr>
            <a:normAutofit/>
          </a:bodyPr>
          <a:lstStyle/>
          <a:p>
            <a:r>
              <a:rPr lang="et-EE" dirty="0"/>
              <a:t>Jalgratta ohutusvarustus – olemasolu ja pidurite korrasolek, n=jalgratturid, %</a:t>
            </a:r>
          </a:p>
          <a:p>
            <a:endParaRPr lang="et-EE" dirty="0"/>
          </a:p>
        </p:txBody>
      </p:sp>
      <p:pic>
        <p:nvPicPr>
          <p:cNvPr id="11" name="Content Placeholder 10">
            <a:extLst>
              <a:ext uri="{FF2B5EF4-FFF2-40B4-BE49-F238E27FC236}">
                <a16:creationId xmlns:a16="http://schemas.microsoft.com/office/drawing/2014/main" id="{661CCEC7-4964-8943-97EE-29731FAA5F75}"/>
              </a:ext>
            </a:extLst>
          </p:cNvPr>
          <p:cNvPicPr>
            <a:picLocks noGrp="1" noChangeAspect="1"/>
          </p:cNvPicPr>
          <p:nvPr>
            <p:ph sz="half" idx="13"/>
          </p:nvPr>
        </p:nvPicPr>
        <p:blipFill>
          <a:blip r:embed="rId2"/>
          <a:stretch>
            <a:fillRect/>
          </a:stretch>
        </p:blipFill>
        <p:spPr>
          <a:xfrm>
            <a:off x="6549231" y="1516062"/>
            <a:ext cx="4749800" cy="4851400"/>
          </a:xfrm>
          <a:prstGeom prst="rect">
            <a:avLst/>
          </a:prstGeom>
        </p:spPr>
      </p:pic>
      <p:pic>
        <p:nvPicPr>
          <p:cNvPr id="14" name="Content Placeholder 13">
            <a:extLst>
              <a:ext uri="{FF2B5EF4-FFF2-40B4-BE49-F238E27FC236}">
                <a16:creationId xmlns:a16="http://schemas.microsoft.com/office/drawing/2014/main" id="{DB62A84D-8A81-354C-AA7A-E5DE76564BD0}"/>
              </a:ext>
            </a:extLst>
          </p:cNvPr>
          <p:cNvPicPr>
            <a:picLocks noGrp="1" noChangeAspect="1"/>
          </p:cNvPicPr>
          <p:nvPr>
            <p:ph sz="half" idx="1"/>
          </p:nvPr>
        </p:nvPicPr>
        <p:blipFill>
          <a:blip r:embed="rId3"/>
          <a:stretch>
            <a:fillRect/>
          </a:stretch>
        </p:blipFill>
        <p:spPr>
          <a:xfrm>
            <a:off x="1312862" y="1522412"/>
            <a:ext cx="4838700" cy="4838700"/>
          </a:xfrm>
          <a:prstGeom prst="rect">
            <a:avLst/>
          </a:prstGeom>
        </p:spPr>
      </p:pic>
    </p:spTree>
    <p:extLst>
      <p:ext uri="{BB962C8B-B14F-4D97-AF65-F5344CB8AC3E}">
        <p14:creationId xmlns:p14="http://schemas.microsoft.com/office/powerpoint/2010/main" val="2137985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1487FE-DD67-6D45-BED4-D4E7F9641E11}"/>
              </a:ext>
            </a:extLst>
          </p:cNvPr>
          <p:cNvSpPr>
            <a:spLocks noGrp="1"/>
          </p:cNvSpPr>
          <p:nvPr>
            <p:ph sz="half" idx="1"/>
          </p:nvPr>
        </p:nvSpPr>
        <p:spPr/>
        <p:txBody>
          <a:bodyPr wrap="square">
            <a:noAutofit/>
          </a:bodyPr>
          <a:lstStyle/>
          <a:p>
            <a:r>
              <a:rPr lang="et-EE" dirty="0">
                <a:solidFill>
                  <a:srgbClr val="A01E28"/>
                </a:solidFill>
              </a:rPr>
              <a:t>61</a:t>
            </a:r>
            <a:r>
              <a:rPr lang="et-EE" dirty="0">
                <a:solidFill>
                  <a:schemeClr val="accent1"/>
                </a:solidFill>
              </a:rPr>
              <a:t>% 10–14-aastastest jalgrattaga sõitvatest lastest on tegelenud viimase 12 kuu jooksul sõidu ajal kõrvaliste tegevustega, s.o 31–41 </a:t>
            </a:r>
            <a:r>
              <a:rPr lang="et-EE" dirty="0">
                <a:solidFill>
                  <a:srgbClr val="A01E28"/>
                </a:solidFill>
              </a:rPr>
              <a:t>tuhat vastavas vanuses last. </a:t>
            </a:r>
            <a:r>
              <a:rPr lang="et-EE" dirty="0"/>
              <a:t>Kõrvaliste tegevustega tegelevate jalgratturite osakaal on sel aastal sama, mis möödunud aastal. Kõrvaliste tegevustega on jalgrattaga sõites kõige sagedamini tegelenud Tallinna, kõige vähem Kirde-Eesti lapsed. Keskmisest enam on seda probleemi maininud tüdrukud (Slaid 27).</a:t>
            </a:r>
          </a:p>
          <a:p>
            <a:r>
              <a:rPr lang="et-EE" dirty="0">
                <a:solidFill>
                  <a:schemeClr val="tx1"/>
                </a:solidFill>
              </a:rPr>
              <a:t>Kõige sagedasemaks kõrvaliseks tegevuseks jalgratturina on endiselt </a:t>
            </a:r>
            <a:r>
              <a:rPr lang="et-EE" dirty="0">
                <a:solidFill>
                  <a:schemeClr val="accent1"/>
                </a:solidFill>
              </a:rPr>
              <a:t>kaaslasega vestlemine </a:t>
            </a:r>
            <a:r>
              <a:rPr lang="et-EE" dirty="0">
                <a:solidFill>
                  <a:schemeClr val="tx1"/>
                </a:solidFill>
              </a:rPr>
              <a:t>(46%), ligi viiendik on kuulanud kõrvaklappidest muusikat ja iga kümnes kasutanud telefoni või nutiseadet, muud tegevused on harvad (Slaid 28).</a:t>
            </a:r>
          </a:p>
          <a:p>
            <a:r>
              <a:rPr lang="et-EE" dirty="0">
                <a:solidFill>
                  <a:schemeClr val="tx1"/>
                </a:solidFill>
              </a:rPr>
              <a:t>Kaaslasega vestlemine on sagedasem juhul, kui rattaga sõidetakse hooajaliselt ja suhteliselt harva (vähemalt kord kuus). Muid erisusi ei ilmne.</a:t>
            </a:r>
          </a:p>
          <a:p>
            <a:r>
              <a:rPr lang="et-EE" dirty="0">
                <a:solidFill>
                  <a:schemeClr val="tx1"/>
                </a:solidFill>
              </a:rPr>
              <a:t>Kõrvaklappidest muusika kuulamine ja nutiseadmete kasutamine sõidu ajal on aastate lõikes vähenemas.</a:t>
            </a:r>
          </a:p>
          <a:p>
            <a:pPr marL="0" indent="0">
              <a:buNone/>
            </a:pPr>
            <a:endParaRPr lang="et-EE" dirty="0">
              <a:solidFill>
                <a:srgbClr val="A01E28"/>
              </a:solidFill>
            </a:endParaRPr>
          </a:p>
          <a:p>
            <a:r>
              <a:rPr lang="et-EE" dirty="0">
                <a:solidFill>
                  <a:schemeClr val="accent1"/>
                </a:solidFill>
              </a:rPr>
              <a:t>Kõrvalise tegevuse tõttu on sattunud ohtlikku olukorda 19% jalgrattaga sõitvatest 10–14-aastastest lastest, s.o 9–16 tuhat vastavas vanuses last </a:t>
            </a:r>
            <a:r>
              <a:rPr lang="et-EE" dirty="0"/>
              <a:t>(Slaid 28). Aastaga ei ole erilisi muutusi märgata. Kõige enam on ohtlikke olukordi ette tulnud Tallinna lastel. </a:t>
            </a:r>
          </a:p>
          <a:p>
            <a:r>
              <a:rPr lang="et-EE" dirty="0">
                <a:solidFill>
                  <a:schemeClr val="tx1"/>
                </a:solidFill>
              </a:rPr>
              <a:t>Peamiseks õnnetuseks on olnud kukkumine (23% ohtlikku olukorda sattunuist), muud olukorrad (sõidurajalt kõrvale kaldumine, millelegi/kellelegi otsa sõitmine jms) on ette tulnud vähestel (Slaid 28).</a:t>
            </a:r>
          </a:p>
          <a:p>
            <a:endParaRPr lang="en-GB" dirty="0">
              <a:solidFill>
                <a:srgbClr val="A01E28"/>
              </a:solidFill>
            </a:endParaRPr>
          </a:p>
          <a:p>
            <a:endParaRPr lang="en-GB" dirty="0"/>
          </a:p>
          <a:p>
            <a:endParaRPr lang="en-GB" dirty="0"/>
          </a:p>
          <a:p>
            <a:endParaRPr lang="en-GB" dirty="0"/>
          </a:p>
        </p:txBody>
      </p:sp>
      <p:sp>
        <p:nvSpPr>
          <p:cNvPr id="3" name="Title 2">
            <a:extLst>
              <a:ext uri="{FF2B5EF4-FFF2-40B4-BE49-F238E27FC236}">
                <a16:creationId xmlns:a16="http://schemas.microsoft.com/office/drawing/2014/main" id="{335AB03E-EB73-CF4A-9A67-A17D4DDEC2FF}"/>
              </a:ext>
            </a:extLst>
          </p:cNvPr>
          <p:cNvSpPr>
            <a:spLocks noGrp="1"/>
          </p:cNvSpPr>
          <p:nvPr>
            <p:ph type="title"/>
          </p:nvPr>
        </p:nvSpPr>
        <p:spPr/>
        <p:txBody>
          <a:bodyPr/>
          <a:lstStyle/>
          <a:p>
            <a:r>
              <a:rPr lang="en-GB" dirty="0"/>
              <a:t>Jalgrattaga sõitmine</a:t>
            </a:r>
          </a:p>
        </p:txBody>
      </p:sp>
      <p:sp>
        <p:nvSpPr>
          <p:cNvPr id="4" name="Subtitle 6">
            <a:extLst>
              <a:ext uri="{FF2B5EF4-FFF2-40B4-BE49-F238E27FC236}">
                <a16:creationId xmlns:a16="http://schemas.microsoft.com/office/drawing/2014/main" id="{776F95FB-2B08-0346-A617-D8F1593023A5}"/>
              </a:ext>
            </a:extLst>
          </p:cNvPr>
          <p:cNvSpPr>
            <a:spLocks noGrp="1"/>
          </p:cNvSpPr>
          <p:nvPr>
            <p:ph type="subTitle" idx="14"/>
          </p:nvPr>
        </p:nvSpPr>
        <p:spPr>
          <a:xfrm>
            <a:off x="1302488" y="940987"/>
            <a:ext cx="10051312" cy="435932"/>
          </a:xfrm>
        </p:spPr>
        <p:txBody>
          <a:bodyPr/>
          <a:lstStyle/>
          <a:p>
            <a:r>
              <a:rPr lang="et-EE" dirty="0"/>
              <a:t>Kõrvalised tegevused jalgratturina (Slaid 27</a:t>
            </a:r>
            <a:r>
              <a:rPr lang="et-EE" dirty="0">
                <a:solidFill>
                  <a:schemeClr val="accent1"/>
                </a:solidFill>
              </a:rPr>
              <a:t>–</a:t>
            </a:r>
            <a:r>
              <a:rPr lang="et-EE" dirty="0"/>
              <a:t>28)</a:t>
            </a:r>
          </a:p>
        </p:txBody>
      </p:sp>
    </p:spTree>
    <p:extLst>
      <p:ext uri="{BB962C8B-B14F-4D97-AF65-F5344CB8AC3E}">
        <p14:creationId xmlns:p14="http://schemas.microsoft.com/office/powerpoint/2010/main" val="16586051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99F80-6992-AF44-AD37-C6EDA30DE016}"/>
              </a:ext>
            </a:extLst>
          </p:cNvPr>
          <p:cNvSpPr>
            <a:spLocks noGrp="1"/>
          </p:cNvSpPr>
          <p:nvPr>
            <p:ph type="title"/>
          </p:nvPr>
        </p:nvSpPr>
        <p:spPr/>
        <p:txBody>
          <a:bodyPr/>
          <a:lstStyle/>
          <a:p>
            <a:r>
              <a:rPr lang="et-EE" dirty="0"/>
              <a:t>Jalgrattaga sõitmine</a:t>
            </a:r>
          </a:p>
        </p:txBody>
      </p:sp>
      <p:sp>
        <p:nvSpPr>
          <p:cNvPr id="3" name="Subtitle 2">
            <a:extLst>
              <a:ext uri="{FF2B5EF4-FFF2-40B4-BE49-F238E27FC236}">
                <a16:creationId xmlns:a16="http://schemas.microsoft.com/office/drawing/2014/main" id="{41BEA549-9EE5-3842-B567-269BF50A25EE}"/>
              </a:ext>
            </a:extLst>
          </p:cNvPr>
          <p:cNvSpPr>
            <a:spLocks noGrp="1"/>
          </p:cNvSpPr>
          <p:nvPr>
            <p:ph type="subTitle" idx="14"/>
          </p:nvPr>
        </p:nvSpPr>
        <p:spPr/>
        <p:txBody>
          <a:bodyPr/>
          <a:lstStyle/>
          <a:p>
            <a:r>
              <a:rPr lang="et-EE" dirty="0"/>
              <a:t>Kõrvalised tegevused jalgratturina – tegelemine ja ohtlikesse olukordadesse sattumine</a:t>
            </a:r>
          </a:p>
          <a:p>
            <a:endParaRPr lang="et-EE" dirty="0"/>
          </a:p>
        </p:txBody>
      </p:sp>
      <p:pic>
        <p:nvPicPr>
          <p:cNvPr id="7" name="Content Placeholder 8">
            <a:extLst>
              <a:ext uri="{FF2B5EF4-FFF2-40B4-BE49-F238E27FC236}">
                <a16:creationId xmlns:a16="http://schemas.microsoft.com/office/drawing/2014/main" id="{FA425223-8784-9B4A-8407-E66E642677D1}"/>
              </a:ext>
            </a:extLst>
          </p:cNvPr>
          <p:cNvPicPr>
            <a:picLocks noGrp="1" noChangeAspect="1"/>
          </p:cNvPicPr>
          <p:nvPr>
            <p:ph sz="half" idx="16"/>
          </p:nvPr>
        </p:nvPicPr>
        <p:blipFill>
          <a:blip r:embed="rId2"/>
          <a:stretch>
            <a:fillRect/>
          </a:stretch>
        </p:blipFill>
        <p:spPr>
          <a:xfrm>
            <a:off x="8182933" y="1498600"/>
            <a:ext cx="3101647" cy="4886325"/>
          </a:xfrm>
          <a:prstGeom prst="rect">
            <a:avLst/>
          </a:prstGeom>
        </p:spPr>
      </p:pic>
      <p:pic>
        <p:nvPicPr>
          <p:cNvPr id="8" name="Content Placeholder 9">
            <a:extLst>
              <a:ext uri="{FF2B5EF4-FFF2-40B4-BE49-F238E27FC236}">
                <a16:creationId xmlns:a16="http://schemas.microsoft.com/office/drawing/2014/main" id="{E2C996AC-5981-6A48-9BE2-AA6FDC9AD882}"/>
              </a:ext>
            </a:extLst>
          </p:cNvPr>
          <p:cNvPicPr>
            <a:picLocks noGrp="1" noChangeAspect="1"/>
          </p:cNvPicPr>
          <p:nvPr>
            <p:ph sz="half" idx="15"/>
          </p:nvPr>
        </p:nvPicPr>
        <p:blipFill>
          <a:blip r:embed="rId3"/>
          <a:stretch>
            <a:fillRect/>
          </a:stretch>
        </p:blipFill>
        <p:spPr>
          <a:xfrm>
            <a:off x="4753129" y="1498600"/>
            <a:ext cx="3150879" cy="4886325"/>
          </a:xfrm>
          <a:prstGeom prst="rect">
            <a:avLst/>
          </a:prstGeom>
        </p:spPr>
      </p:pic>
      <p:pic>
        <p:nvPicPr>
          <p:cNvPr id="9" name="Content Placeholder 14">
            <a:extLst>
              <a:ext uri="{FF2B5EF4-FFF2-40B4-BE49-F238E27FC236}">
                <a16:creationId xmlns:a16="http://schemas.microsoft.com/office/drawing/2014/main" id="{C21ECF90-3CBF-A343-930D-EA63BBD44CF6}"/>
              </a:ext>
            </a:extLst>
          </p:cNvPr>
          <p:cNvPicPr>
            <a:picLocks noGrp="1" noChangeAspect="1"/>
          </p:cNvPicPr>
          <p:nvPr>
            <p:ph sz="half" idx="1"/>
          </p:nvPr>
        </p:nvPicPr>
        <p:blipFill>
          <a:blip r:embed="rId4"/>
          <a:stretch>
            <a:fillRect/>
          </a:stretch>
        </p:blipFill>
        <p:spPr>
          <a:xfrm>
            <a:off x="1301750" y="1505368"/>
            <a:ext cx="3240088" cy="4872788"/>
          </a:xfrm>
          <a:prstGeom prst="rect">
            <a:avLst/>
          </a:prstGeom>
        </p:spPr>
      </p:pic>
    </p:spTree>
    <p:extLst>
      <p:ext uri="{BB962C8B-B14F-4D97-AF65-F5344CB8AC3E}">
        <p14:creationId xmlns:p14="http://schemas.microsoft.com/office/powerpoint/2010/main" val="32834999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C0A5E-BE7C-2B4C-AB7F-CCBB3D9A35BC}"/>
              </a:ext>
            </a:extLst>
          </p:cNvPr>
          <p:cNvSpPr>
            <a:spLocks noGrp="1"/>
          </p:cNvSpPr>
          <p:nvPr>
            <p:ph type="title"/>
          </p:nvPr>
        </p:nvSpPr>
        <p:spPr/>
        <p:txBody>
          <a:bodyPr/>
          <a:lstStyle/>
          <a:p>
            <a:r>
              <a:rPr lang="en-GB" dirty="0"/>
              <a:t>Jalgrattaga sõitmine</a:t>
            </a:r>
            <a:endParaRPr lang="et-EE" dirty="0"/>
          </a:p>
        </p:txBody>
      </p:sp>
      <p:sp>
        <p:nvSpPr>
          <p:cNvPr id="5" name="Subtitle 4">
            <a:extLst>
              <a:ext uri="{FF2B5EF4-FFF2-40B4-BE49-F238E27FC236}">
                <a16:creationId xmlns:a16="http://schemas.microsoft.com/office/drawing/2014/main" id="{5FAD87CF-62EB-E24E-AAD8-2F9D12E9A7CC}"/>
              </a:ext>
            </a:extLst>
          </p:cNvPr>
          <p:cNvSpPr>
            <a:spLocks noGrp="1"/>
          </p:cNvSpPr>
          <p:nvPr>
            <p:ph type="subTitle" idx="14"/>
          </p:nvPr>
        </p:nvSpPr>
        <p:spPr>
          <a:xfrm>
            <a:off x="1302488" y="940986"/>
            <a:ext cx="10051312" cy="557613"/>
          </a:xfrm>
        </p:spPr>
        <p:txBody>
          <a:bodyPr>
            <a:normAutofit/>
          </a:bodyPr>
          <a:lstStyle/>
          <a:p>
            <a:r>
              <a:rPr lang="et-EE" dirty="0"/>
              <a:t>Kõrvalised tegevused jalgratturina – tegelemine ja ohtlikesse olukordadesse sattumine</a:t>
            </a:r>
          </a:p>
          <a:p>
            <a:endParaRPr lang="et-EE" dirty="0"/>
          </a:p>
        </p:txBody>
      </p:sp>
      <p:pic>
        <p:nvPicPr>
          <p:cNvPr id="6" name="Content Placeholder 5">
            <a:extLst>
              <a:ext uri="{FF2B5EF4-FFF2-40B4-BE49-F238E27FC236}">
                <a16:creationId xmlns:a16="http://schemas.microsoft.com/office/drawing/2014/main" id="{C42B9886-A14F-C947-937D-4A86E4D3F7E0}"/>
              </a:ext>
            </a:extLst>
          </p:cNvPr>
          <p:cNvPicPr>
            <a:picLocks noGrp="1" noChangeAspect="1"/>
          </p:cNvPicPr>
          <p:nvPr>
            <p:ph sz="half" idx="1"/>
          </p:nvPr>
        </p:nvPicPr>
        <p:blipFill>
          <a:blip r:embed="rId2"/>
          <a:stretch>
            <a:fillRect/>
          </a:stretch>
        </p:blipFill>
        <p:spPr>
          <a:xfrm>
            <a:off x="1344612" y="1522412"/>
            <a:ext cx="4775200" cy="4838700"/>
          </a:xfrm>
          <a:prstGeom prst="rect">
            <a:avLst/>
          </a:prstGeom>
        </p:spPr>
      </p:pic>
      <p:pic>
        <p:nvPicPr>
          <p:cNvPr id="9" name="Content Placeholder 8">
            <a:extLst>
              <a:ext uri="{FF2B5EF4-FFF2-40B4-BE49-F238E27FC236}">
                <a16:creationId xmlns:a16="http://schemas.microsoft.com/office/drawing/2014/main" id="{EB3CEB19-A3D0-1448-AE3E-454A7FCA14E7}"/>
              </a:ext>
            </a:extLst>
          </p:cNvPr>
          <p:cNvPicPr>
            <a:picLocks noGrp="1" noChangeAspect="1"/>
          </p:cNvPicPr>
          <p:nvPr>
            <p:ph sz="half" idx="13"/>
          </p:nvPr>
        </p:nvPicPr>
        <p:blipFill>
          <a:blip r:embed="rId3"/>
          <a:stretch>
            <a:fillRect/>
          </a:stretch>
        </p:blipFill>
        <p:spPr>
          <a:xfrm>
            <a:off x="6536531" y="1528762"/>
            <a:ext cx="4775200" cy="4826000"/>
          </a:xfrm>
          <a:prstGeom prst="rect">
            <a:avLst/>
          </a:prstGeom>
        </p:spPr>
      </p:pic>
    </p:spTree>
    <p:extLst>
      <p:ext uri="{BB962C8B-B14F-4D97-AF65-F5344CB8AC3E}">
        <p14:creationId xmlns:p14="http://schemas.microsoft.com/office/powerpoint/2010/main" val="33174520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C0A5E-BE7C-2B4C-AB7F-CCBB3D9A35BC}"/>
              </a:ext>
            </a:extLst>
          </p:cNvPr>
          <p:cNvSpPr>
            <a:spLocks noGrp="1"/>
          </p:cNvSpPr>
          <p:nvPr>
            <p:ph type="title"/>
          </p:nvPr>
        </p:nvSpPr>
        <p:spPr/>
        <p:txBody>
          <a:bodyPr/>
          <a:lstStyle/>
          <a:p>
            <a:r>
              <a:rPr lang="en-GB" dirty="0"/>
              <a:t>Jalgrattaga sõitmine</a:t>
            </a:r>
            <a:endParaRPr lang="et-EE" dirty="0"/>
          </a:p>
        </p:txBody>
      </p:sp>
      <p:sp>
        <p:nvSpPr>
          <p:cNvPr id="5" name="Subtitle 4">
            <a:extLst>
              <a:ext uri="{FF2B5EF4-FFF2-40B4-BE49-F238E27FC236}">
                <a16:creationId xmlns:a16="http://schemas.microsoft.com/office/drawing/2014/main" id="{5FAD87CF-62EB-E24E-AAD8-2F9D12E9A7CC}"/>
              </a:ext>
            </a:extLst>
          </p:cNvPr>
          <p:cNvSpPr>
            <a:spLocks noGrp="1"/>
          </p:cNvSpPr>
          <p:nvPr>
            <p:ph type="subTitle" idx="14"/>
          </p:nvPr>
        </p:nvSpPr>
        <p:spPr>
          <a:xfrm>
            <a:off x="1302488" y="940986"/>
            <a:ext cx="10051312" cy="557613"/>
          </a:xfrm>
        </p:spPr>
        <p:txBody>
          <a:bodyPr>
            <a:normAutofit/>
          </a:bodyPr>
          <a:lstStyle/>
          <a:p>
            <a:r>
              <a:rPr lang="et-EE" dirty="0"/>
              <a:t>Teadlikkus </a:t>
            </a:r>
            <a:r>
              <a:rPr lang="et-EE" dirty="0">
                <a:solidFill>
                  <a:schemeClr val="accent1"/>
                </a:solidFill>
              </a:rPr>
              <a:t>– ülekäiguraja ja raudtee ületamine </a:t>
            </a:r>
          </a:p>
        </p:txBody>
      </p:sp>
      <p:sp>
        <p:nvSpPr>
          <p:cNvPr id="4" name="Content Placeholder 3">
            <a:extLst>
              <a:ext uri="{FF2B5EF4-FFF2-40B4-BE49-F238E27FC236}">
                <a16:creationId xmlns:a16="http://schemas.microsoft.com/office/drawing/2014/main" id="{1E12F188-138B-EE44-A7E8-CE34D6122A65}"/>
              </a:ext>
            </a:extLst>
          </p:cNvPr>
          <p:cNvSpPr>
            <a:spLocks noGrp="1"/>
          </p:cNvSpPr>
          <p:nvPr>
            <p:ph sz="half" idx="1"/>
          </p:nvPr>
        </p:nvSpPr>
        <p:spPr/>
        <p:txBody>
          <a:bodyPr/>
          <a:lstStyle/>
          <a:p>
            <a:r>
              <a:rPr lang="et-EE" dirty="0"/>
              <a:t>Küsimuse “Kas jalgratturil on eesõigus sõiduteel sõitvate juhtide ees, kui ta soovib ületada sõiduteed ülekäigurajal sõites?” puhul loeti õigeks nii eitav vastus kui ka vastus: “Jah, kui sõita ülekäigurajal, millele sõiduteel sõitev juht pöörab”. Seega andis õige vastuse </a:t>
            </a:r>
            <a:r>
              <a:rPr lang="et-EE" dirty="0">
                <a:solidFill>
                  <a:schemeClr val="accent1"/>
                </a:solidFill>
              </a:rPr>
              <a:t>73% </a:t>
            </a:r>
            <a:r>
              <a:rPr lang="et-EE" dirty="0"/>
              <a:t>jalgrattaga sõitvatest 10</a:t>
            </a:r>
            <a:r>
              <a:rPr lang="et-EE" dirty="0">
                <a:solidFill>
                  <a:schemeClr val="tx1"/>
                </a:solidFill>
              </a:rPr>
              <a:t>–</a:t>
            </a:r>
            <a:r>
              <a:rPr lang="et-EE" dirty="0"/>
              <a:t>14-aastastest lastest; sagedamini Põhja-Eesti lapsed (83%). Nii jalgrattakoolituse läbinud kui ka koolitusel käimata lastest vastas õigesti 73%.</a:t>
            </a:r>
          </a:p>
          <a:p>
            <a:pPr marL="457189" lvl="1" indent="0">
              <a:buNone/>
            </a:pPr>
            <a:endParaRPr lang="et-EE" dirty="0"/>
          </a:p>
          <a:p>
            <a:r>
              <a:rPr lang="et-EE" dirty="0"/>
              <a:t>Seda, et jalgratturil on raudtee ülekäigukohal kohustus rattalt maha tulla, teadis </a:t>
            </a:r>
            <a:r>
              <a:rPr lang="et-EE" dirty="0">
                <a:solidFill>
                  <a:schemeClr val="accent1"/>
                </a:solidFill>
              </a:rPr>
              <a:t>75% </a:t>
            </a:r>
            <a:r>
              <a:rPr lang="et-EE" dirty="0"/>
              <a:t>jalgrattaga sõitvatest 10</a:t>
            </a:r>
            <a:r>
              <a:rPr lang="et-EE" dirty="0">
                <a:solidFill>
                  <a:schemeClr val="tx1"/>
                </a:solidFill>
              </a:rPr>
              <a:t>–</a:t>
            </a:r>
            <a:r>
              <a:rPr lang="et-EE" dirty="0"/>
              <a:t>14-aastastest lastest; veidi sagedamini Kesk-Eesti ja Tallinna lapsed. Koolituse läbinud lapsed olid teistest tunduvalt teadlikumad (84% vs 68%).</a:t>
            </a:r>
          </a:p>
        </p:txBody>
      </p:sp>
      <p:pic>
        <p:nvPicPr>
          <p:cNvPr id="10" name="Content Placeholder 9">
            <a:extLst>
              <a:ext uri="{FF2B5EF4-FFF2-40B4-BE49-F238E27FC236}">
                <a16:creationId xmlns:a16="http://schemas.microsoft.com/office/drawing/2014/main" id="{A7122381-D897-0C49-85C1-10912613676C}"/>
              </a:ext>
            </a:extLst>
          </p:cNvPr>
          <p:cNvPicPr>
            <a:picLocks noGrp="1" noChangeAspect="1"/>
          </p:cNvPicPr>
          <p:nvPr>
            <p:ph sz="half" idx="13"/>
          </p:nvPr>
        </p:nvPicPr>
        <p:blipFill>
          <a:blip r:embed="rId2"/>
          <a:stretch>
            <a:fillRect/>
          </a:stretch>
        </p:blipFill>
        <p:spPr>
          <a:xfrm>
            <a:off x="6494463" y="1512094"/>
            <a:ext cx="4859337" cy="4859337"/>
          </a:xfrm>
          <a:prstGeom prst="rect">
            <a:avLst/>
          </a:prstGeom>
        </p:spPr>
      </p:pic>
    </p:spTree>
    <p:extLst>
      <p:ext uri="{BB962C8B-B14F-4D97-AF65-F5344CB8AC3E}">
        <p14:creationId xmlns:p14="http://schemas.microsoft.com/office/powerpoint/2010/main" val="995518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365942-B2C3-6242-8EAC-D7B65DE55F17}"/>
              </a:ext>
            </a:extLst>
          </p:cNvPr>
          <p:cNvSpPr>
            <a:spLocks noGrp="1"/>
          </p:cNvSpPr>
          <p:nvPr>
            <p:ph sz="half" idx="1"/>
          </p:nvPr>
        </p:nvSpPr>
        <p:spPr/>
        <p:txBody>
          <a:bodyPr>
            <a:normAutofit fontScale="92500" lnSpcReduction="20000"/>
          </a:bodyPr>
          <a:lstStyle/>
          <a:p>
            <a:pPr marL="0" indent="0">
              <a:buNone/>
            </a:pPr>
            <a:r>
              <a:rPr lang="et-EE" dirty="0">
                <a:solidFill>
                  <a:schemeClr val="accent1"/>
                </a:solidFill>
              </a:rPr>
              <a:t>METOODIKA</a:t>
            </a:r>
          </a:p>
          <a:p>
            <a:r>
              <a:rPr lang="et-EE" dirty="0"/>
              <a:t>Üldkogum: 6</a:t>
            </a:r>
            <a:r>
              <a:rPr lang="et-EE" dirty="0">
                <a:solidFill>
                  <a:schemeClr val="tx1"/>
                </a:solidFill>
              </a:rPr>
              <a:t>–</a:t>
            </a:r>
            <a:r>
              <a:rPr lang="et-EE" dirty="0"/>
              <a:t>14-aastane Eesti elanikkond, 130 987 elanikku (ESA 2018. aasta andemetel) </a:t>
            </a:r>
          </a:p>
          <a:p>
            <a:pPr>
              <a:lnSpc>
                <a:spcPct val="110000"/>
              </a:lnSpc>
            </a:pPr>
            <a:r>
              <a:rPr lang="et-EE" dirty="0"/>
              <a:t>Meetod: Turu-uuringute AS veebipaneel – alla 18-aastaste laste vanemetele saadeti kutse palvega suunata vastama oma 6</a:t>
            </a:r>
            <a:r>
              <a:rPr lang="et-EE" dirty="0">
                <a:solidFill>
                  <a:schemeClr val="tx1"/>
                </a:solidFill>
              </a:rPr>
              <a:t>–</a:t>
            </a:r>
            <a:r>
              <a:rPr lang="et-EE" dirty="0"/>
              <a:t>14-aastased lapsed. Varasemalt on intervjuud läbi viidud silmast-silma intervjuudena laste kodudes. Meetodi muutus tulenes Covid-19 piirangutest, mis ei võimaldanud senise meetodi kasutamist. Meetodi erinevustest tulenevalt võib olla tulemustes kõikumisi.</a:t>
            </a:r>
          </a:p>
          <a:p>
            <a:pPr>
              <a:lnSpc>
                <a:spcPct val="110000"/>
              </a:lnSpc>
            </a:pPr>
            <a:r>
              <a:rPr lang="et-EE" dirty="0"/>
              <a:t>Valimi koostamine: kasutati üldkogumi proportsionaalset mudelit, hiljem tulemused kaaluti üldkogumile vastavaks soo ja vanusgruppide, piirkonna järgi. </a:t>
            </a:r>
          </a:p>
          <a:p>
            <a:r>
              <a:rPr lang="et-EE" dirty="0"/>
              <a:t>Planeeritud valim: 300</a:t>
            </a:r>
          </a:p>
          <a:p>
            <a:r>
              <a:rPr lang="et-EE" dirty="0"/>
              <a:t>Tegelik valim: 300</a:t>
            </a:r>
          </a:p>
          <a:p>
            <a:r>
              <a:rPr lang="et-EE" dirty="0"/>
              <a:t>Valimiviga: 300 vastaja puhul ±5,6%, väiksemate gruppide vaatlemisel võib viga olla suurem</a:t>
            </a:r>
          </a:p>
          <a:p>
            <a:r>
              <a:rPr lang="et-EE" dirty="0"/>
              <a:t>Küsitlusperiood: 1. </a:t>
            </a:r>
            <a:r>
              <a:rPr lang="et-EE" dirty="0">
                <a:solidFill>
                  <a:schemeClr val="tx1"/>
                </a:solidFill>
              </a:rPr>
              <a:t>– </a:t>
            </a:r>
            <a:r>
              <a:rPr lang="et-EE" dirty="0"/>
              <a:t>7. oktoober 2021</a:t>
            </a:r>
          </a:p>
          <a:p>
            <a:r>
              <a:rPr lang="et-EE" dirty="0"/>
              <a:t>Küsitluse pikkus: 8 lehekülge</a:t>
            </a:r>
          </a:p>
          <a:p>
            <a:pPr marL="0" indent="0">
              <a:buNone/>
            </a:pPr>
            <a:endParaRPr lang="et-EE" dirty="0">
              <a:solidFill>
                <a:schemeClr val="accent1"/>
              </a:solidFill>
            </a:endParaRPr>
          </a:p>
          <a:p>
            <a:pPr marL="0" indent="0">
              <a:buNone/>
            </a:pPr>
            <a:r>
              <a:rPr lang="et-EE" dirty="0">
                <a:solidFill>
                  <a:schemeClr val="accent1"/>
                </a:solidFill>
              </a:rPr>
              <a:t>VASTUTAJAD</a:t>
            </a:r>
          </a:p>
          <a:p>
            <a:r>
              <a:rPr lang="et-EE" dirty="0"/>
              <a:t>Tellijapoolne kontaktisik			Raul Rom</a:t>
            </a:r>
          </a:p>
          <a:p>
            <a:r>
              <a:rPr lang="et-EE" dirty="0"/>
              <a:t>Uuringu projektijuht ja aruande koostamine		Liis Grünberg, </a:t>
            </a:r>
            <a:r>
              <a:rPr lang="et-EE" dirty="0">
                <a:hlinkClick r:id="rId3"/>
              </a:rPr>
              <a:t>liis@turu-uuringute.ee</a:t>
            </a:r>
            <a:r>
              <a:rPr lang="et-EE" dirty="0"/>
              <a:t>, 58529707</a:t>
            </a:r>
          </a:p>
          <a:p>
            <a:r>
              <a:rPr lang="et-EE" dirty="0"/>
              <a:t>Küsitlustöö koordineerimine			Kristel Merusk</a:t>
            </a:r>
          </a:p>
          <a:p>
            <a:r>
              <a:rPr lang="et-EE" dirty="0"/>
              <a:t>Ankeedi programmeerimine 			Kristel Merusk</a:t>
            </a:r>
          </a:p>
          <a:p>
            <a:r>
              <a:rPr lang="et-EE" dirty="0"/>
              <a:t>Andmetöötlus			  	Marina Karpištšenko</a:t>
            </a:r>
          </a:p>
          <a:p>
            <a:pPr>
              <a:lnSpc>
                <a:spcPct val="120000"/>
              </a:lnSpc>
              <a:spcBef>
                <a:spcPts val="0"/>
              </a:spcBef>
            </a:pPr>
            <a:endParaRPr lang="en-GB" dirty="0"/>
          </a:p>
          <a:p>
            <a:pPr marL="0" indent="0">
              <a:lnSpc>
                <a:spcPct val="120000"/>
              </a:lnSpc>
              <a:spcBef>
                <a:spcPts val="0"/>
              </a:spcBef>
              <a:buNone/>
            </a:pPr>
            <a:endParaRPr lang="en-GB" dirty="0"/>
          </a:p>
          <a:p>
            <a:pPr marL="0" indent="0">
              <a:buNone/>
            </a:pPr>
            <a:endParaRPr lang="en-GB" dirty="0"/>
          </a:p>
        </p:txBody>
      </p:sp>
      <p:sp>
        <p:nvSpPr>
          <p:cNvPr id="3" name="Title 2">
            <a:extLst>
              <a:ext uri="{FF2B5EF4-FFF2-40B4-BE49-F238E27FC236}">
                <a16:creationId xmlns:a16="http://schemas.microsoft.com/office/drawing/2014/main" id="{F7D0BDCE-934C-8244-91CB-81CEF3A56A4A}"/>
              </a:ext>
            </a:extLst>
          </p:cNvPr>
          <p:cNvSpPr>
            <a:spLocks noGrp="1"/>
          </p:cNvSpPr>
          <p:nvPr>
            <p:ph type="title"/>
          </p:nvPr>
        </p:nvSpPr>
        <p:spPr/>
        <p:txBody>
          <a:bodyPr/>
          <a:lstStyle/>
          <a:p>
            <a:r>
              <a:rPr lang="en-GB" dirty="0"/>
              <a:t>Uuringu metoodika ja vastutajad</a:t>
            </a:r>
          </a:p>
        </p:txBody>
      </p:sp>
    </p:spTree>
    <p:extLst>
      <p:ext uri="{BB962C8B-B14F-4D97-AF65-F5344CB8AC3E}">
        <p14:creationId xmlns:p14="http://schemas.microsoft.com/office/powerpoint/2010/main" val="34915882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FAB411-E036-A24B-82BF-B56FECE2E8CF}"/>
              </a:ext>
            </a:extLst>
          </p:cNvPr>
          <p:cNvSpPr>
            <a:spLocks noGrp="1"/>
          </p:cNvSpPr>
          <p:nvPr>
            <p:ph type="title"/>
          </p:nvPr>
        </p:nvSpPr>
        <p:spPr/>
        <p:txBody>
          <a:bodyPr/>
          <a:lstStyle/>
          <a:p>
            <a:r>
              <a:rPr lang="en-GB" dirty="0"/>
              <a:t>Jalgrattaga sõitmine</a:t>
            </a:r>
            <a:endParaRPr lang="et-EE" dirty="0"/>
          </a:p>
        </p:txBody>
      </p:sp>
      <p:sp>
        <p:nvSpPr>
          <p:cNvPr id="4" name="Subtitle 3">
            <a:extLst>
              <a:ext uri="{FF2B5EF4-FFF2-40B4-BE49-F238E27FC236}">
                <a16:creationId xmlns:a16="http://schemas.microsoft.com/office/drawing/2014/main" id="{C08C0215-F9B2-F740-B239-CD549F97DE1E}"/>
              </a:ext>
            </a:extLst>
          </p:cNvPr>
          <p:cNvSpPr>
            <a:spLocks noGrp="1"/>
          </p:cNvSpPr>
          <p:nvPr>
            <p:ph type="subTitle" idx="14"/>
          </p:nvPr>
        </p:nvSpPr>
        <p:spPr/>
        <p:txBody>
          <a:bodyPr/>
          <a:lstStyle/>
          <a:p>
            <a:r>
              <a:rPr lang="et-EE" dirty="0"/>
              <a:t>Jalgratturi koolituse läbimine ja jalgratturi juhiluba (Slaid 30</a:t>
            </a:r>
            <a:r>
              <a:rPr lang="et-EE" dirty="0">
                <a:solidFill>
                  <a:schemeClr val="accent1"/>
                </a:solidFill>
              </a:rPr>
              <a:t>–</a:t>
            </a:r>
            <a:r>
              <a:rPr lang="et-EE" dirty="0"/>
              <a:t>31)</a:t>
            </a:r>
          </a:p>
        </p:txBody>
      </p:sp>
      <p:sp>
        <p:nvSpPr>
          <p:cNvPr id="10" name="Content Placeholder 9">
            <a:extLst>
              <a:ext uri="{FF2B5EF4-FFF2-40B4-BE49-F238E27FC236}">
                <a16:creationId xmlns:a16="http://schemas.microsoft.com/office/drawing/2014/main" id="{74FF235D-66BC-AD4C-8773-E984B5FBB6E4}"/>
              </a:ext>
            </a:extLst>
          </p:cNvPr>
          <p:cNvSpPr>
            <a:spLocks noGrp="1"/>
          </p:cNvSpPr>
          <p:nvPr>
            <p:ph sz="half" idx="1"/>
          </p:nvPr>
        </p:nvSpPr>
        <p:spPr/>
        <p:txBody>
          <a:bodyPr/>
          <a:lstStyle/>
          <a:p>
            <a:r>
              <a:rPr lang="et-EE" dirty="0">
                <a:solidFill>
                  <a:schemeClr val="accent1"/>
                </a:solidFill>
              </a:rPr>
              <a:t>Jalgratturi koolituse on läbinud 50% 10–14-aastastest jalgrattaga sõitvatest lastest, s.o 24–34 tuhat praegu vastavas vanuses </a:t>
            </a:r>
            <a:r>
              <a:rPr lang="et-EE" dirty="0">
                <a:solidFill>
                  <a:srgbClr val="A01E28"/>
                </a:solidFill>
              </a:rPr>
              <a:t>last.</a:t>
            </a:r>
          </a:p>
          <a:p>
            <a:r>
              <a:rPr lang="et-EE" dirty="0">
                <a:solidFill>
                  <a:schemeClr val="tx1"/>
                </a:solidFill>
              </a:rPr>
              <a:t>Hetkel on jalgratturi koolitus pooleli 6%-l 10–14-aastastest lastest, s.o 1 200–5 900 lapsel.</a:t>
            </a:r>
          </a:p>
          <a:p>
            <a:r>
              <a:rPr lang="et-EE" dirty="0">
                <a:solidFill>
                  <a:srgbClr val="A01E28"/>
                </a:solidFill>
              </a:rPr>
              <a:t>Jalgratturi juhiluba on 43</a:t>
            </a:r>
            <a:r>
              <a:rPr lang="et-EE" dirty="0">
                <a:solidFill>
                  <a:schemeClr val="accent1"/>
                </a:solidFill>
              </a:rPr>
              <a:t>% 10–14-aastastest jalgrattaga sõitvatest lastest, s.o 20–30 tuhandel </a:t>
            </a:r>
            <a:r>
              <a:rPr lang="et-EE" dirty="0">
                <a:solidFill>
                  <a:srgbClr val="A01E28"/>
                </a:solidFill>
              </a:rPr>
              <a:t>lapsel.</a:t>
            </a:r>
          </a:p>
          <a:p>
            <a:r>
              <a:rPr lang="et-EE" dirty="0">
                <a:solidFill>
                  <a:schemeClr val="tx1"/>
                </a:solidFill>
              </a:rPr>
              <a:t>Seega on 87% jalgratturi koolituse läbinud 10–14-aastastest jalgrattaga sõitvatest lastest saanud jalgratturi juhiloa.</a:t>
            </a:r>
          </a:p>
          <a:p>
            <a:r>
              <a:rPr lang="et-EE" dirty="0">
                <a:solidFill>
                  <a:schemeClr val="tx1"/>
                </a:solidFill>
              </a:rPr>
              <a:t>Jalgratturi koolituse on läbinud ning jalgratturi juhiloa on saanud sagedamini eestlased ning maapiirkondade 10–14-aastased jalgrattaga sõitvad lapsed. Kehvem on olukord mitte-eestlaste, Kirde-Eesti ja Tallinna jalgrattaga sõitvate 10–14-aastaste laste seas (Slaid 31). </a:t>
            </a:r>
          </a:p>
          <a:p>
            <a:endParaRPr lang="et-EE" dirty="0"/>
          </a:p>
        </p:txBody>
      </p:sp>
      <p:pic>
        <p:nvPicPr>
          <p:cNvPr id="9" name="Content Placeholder 8">
            <a:extLst>
              <a:ext uri="{FF2B5EF4-FFF2-40B4-BE49-F238E27FC236}">
                <a16:creationId xmlns:a16="http://schemas.microsoft.com/office/drawing/2014/main" id="{EEB350B7-EFAB-4342-9617-7E01425C00D5}"/>
              </a:ext>
            </a:extLst>
          </p:cNvPr>
          <p:cNvPicPr>
            <a:picLocks noGrp="1" noChangeAspect="1"/>
          </p:cNvPicPr>
          <p:nvPr>
            <p:ph sz="half" idx="13"/>
          </p:nvPr>
        </p:nvPicPr>
        <p:blipFill>
          <a:blip r:embed="rId2"/>
          <a:stretch>
            <a:fillRect/>
          </a:stretch>
        </p:blipFill>
        <p:spPr>
          <a:xfrm>
            <a:off x="6494463" y="1499406"/>
            <a:ext cx="4859337" cy="4884712"/>
          </a:xfrm>
          <a:prstGeom prst="rect">
            <a:avLst/>
          </a:prstGeom>
        </p:spPr>
      </p:pic>
    </p:spTree>
    <p:extLst>
      <p:ext uri="{BB962C8B-B14F-4D97-AF65-F5344CB8AC3E}">
        <p14:creationId xmlns:p14="http://schemas.microsoft.com/office/powerpoint/2010/main" val="26782973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5720DE1E-DA38-9E4F-B903-B2ADF17AD102}"/>
              </a:ext>
            </a:extLst>
          </p:cNvPr>
          <p:cNvPicPr>
            <a:picLocks noGrp="1" noChangeAspect="1"/>
          </p:cNvPicPr>
          <p:nvPr>
            <p:ph sz="half" idx="1"/>
          </p:nvPr>
        </p:nvPicPr>
        <p:blipFill>
          <a:blip r:embed="rId2"/>
          <a:stretch>
            <a:fillRect/>
          </a:stretch>
        </p:blipFill>
        <p:spPr>
          <a:xfrm>
            <a:off x="1335881" y="1498600"/>
            <a:ext cx="3171825" cy="4886325"/>
          </a:xfrm>
          <a:prstGeom prst="rect">
            <a:avLst/>
          </a:prstGeom>
        </p:spPr>
      </p:pic>
      <p:pic>
        <p:nvPicPr>
          <p:cNvPr id="22" name="Content Placeholder 21">
            <a:extLst>
              <a:ext uri="{FF2B5EF4-FFF2-40B4-BE49-F238E27FC236}">
                <a16:creationId xmlns:a16="http://schemas.microsoft.com/office/drawing/2014/main" id="{C2370A67-98DB-8D45-B112-CA59A3E86DF5}"/>
              </a:ext>
            </a:extLst>
          </p:cNvPr>
          <p:cNvPicPr>
            <a:picLocks noGrp="1" noChangeAspect="1"/>
          </p:cNvPicPr>
          <p:nvPr>
            <p:ph sz="half" idx="15"/>
          </p:nvPr>
        </p:nvPicPr>
        <p:blipFill>
          <a:blip r:embed="rId3"/>
          <a:stretch>
            <a:fillRect/>
          </a:stretch>
        </p:blipFill>
        <p:spPr>
          <a:xfrm>
            <a:off x="4738967" y="1498600"/>
            <a:ext cx="3179203" cy="4886325"/>
          </a:xfrm>
          <a:prstGeom prst="rect">
            <a:avLst/>
          </a:prstGeom>
        </p:spPr>
      </p:pic>
      <p:pic>
        <p:nvPicPr>
          <p:cNvPr id="23" name="Content Placeholder 22">
            <a:extLst>
              <a:ext uri="{FF2B5EF4-FFF2-40B4-BE49-F238E27FC236}">
                <a16:creationId xmlns:a16="http://schemas.microsoft.com/office/drawing/2014/main" id="{BCEBDDFD-005E-5240-B3D6-A660B9C3A1DF}"/>
              </a:ext>
            </a:extLst>
          </p:cNvPr>
          <p:cNvPicPr>
            <a:picLocks noGrp="1" noChangeAspect="1"/>
          </p:cNvPicPr>
          <p:nvPr>
            <p:ph sz="half" idx="16"/>
          </p:nvPr>
        </p:nvPicPr>
        <p:blipFill>
          <a:blip r:embed="rId4"/>
          <a:stretch>
            <a:fillRect/>
          </a:stretch>
        </p:blipFill>
        <p:spPr>
          <a:xfrm>
            <a:off x="8154715" y="1498600"/>
            <a:ext cx="3158082" cy="4886325"/>
          </a:xfrm>
          <a:prstGeom prst="rect">
            <a:avLst/>
          </a:prstGeom>
        </p:spPr>
      </p:pic>
      <p:sp>
        <p:nvSpPr>
          <p:cNvPr id="2" name="Title 1">
            <a:extLst>
              <a:ext uri="{FF2B5EF4-FFF2-40B4-BE49-F238E27FC236}">
                <a16:creationId xmlns:a16="http://schemas.microsoft.com/office/drawing/2014/main" id="{49C1D49B-5551-8E47-992A-DFF78B9EA12D}"/>
              </a:ext>
            </a:extLst>
          </p:cNvPr>
          <p:cNvSpPr>
            <a:spLocks noGrp="1"/>
          </p:cNvSpPr>
          <p:nvPr>
            <p:ph type="title"/>
          </p:nvPr>
        </p:nvSpPr>
        <p:spPr/>
        <p:txBody>
          <a:bodyPr/>
          <a:lstStyle/>
          <a:p>
            <a:r>
              <a:rPr lang="en-GB" dirty="0"/>
              <a:t>Jalgrattaga sõitmine</a:t>
            </a:r>
            <a:endParaRPr lang="et-EE" dirty="0"/>
          </a:p>
        </p:txBody>
      </p:sp>
      <p:sp>
        <p:nvSpPr>
          <p:cNvPr id="3" name="Subtitle 2">
            <a:extLst>
              <a:ext uri="{FF2B5EF4-FFF2-40B4-BE49-F238E27FC236}">
                <a16:creationId xmlns:a16="http://schemas.microsoft.com/office/drawing/2014/main" id="{B4F80E04-897A-0F48-9643-3E8E5A80497A}"/>
              </a:ext>
            </a:extLst>
          </p:cNvPr>
          <p:cNvSpPr>
            <a:spLocks noGrp="1"/>
          </p:cNvSpPr>
          <p:nvPr>
            <p:ph type="subTitle" idx="14"/>
          </p:nvPr>
        </p:nvSpPr>
        <p:spPr/>
        <p:txBody>
          <a:bodyPr/>
          <a:lstStyle/>
          <a:p>
            <a:r>
              <a:rPr lang="et-EE" dirty="0"/>
              <a:t>Jalgratturi koolituse läbimine ja jalgratturi juhiluba</a:t>
            </a:r>
          </a:p>
        </p:txBody>
      </p:sp>
      <p:cxnSp>
        <p:nvCxnSpPr>
          <p:cNvPr id="10" name="Straight Connector 9">
            <a:extLst>
              <a:ext uri="{FF2B5EF4-FFF2-40B4-BE49-F238E27FC236}">
                <a16:creationId xmlns:a16="http://schemas.microsoft.com/office/drawing/2014/main" id="{8F95BBB0-D790-544C-92BB-9072ED9666DA}"/>
              </a:ext>
            </a:extLst>
          </p:cNvPr>
          <p:cNvCxnSpPr/>
          <p:nvPr/>
        </p:nvCxnSpPr>
        <p:spPr>
          <a:xfrm>
            <a:off x="10717761" y="2029065"/>
            <a:ext cx="0" cy="4355860"/>
          </a:xfrm>
          <a:prstGeom prst="line">
            <a:avLst/>
          </a:prstGeom>
          <a:ln w="12700">
            <a:prstDash val="lgDash"/>
          </a:ln>
        </p:spPr>
        <p:style>
          <a:lnRef idx="1">
            <a:schemeClr val="accent5"/>
          </a:lnRef>
          <a:fillRef idx="0">
            <a:schemeClr val="accent5"/>
          </a:fillRef>
          <a:effectRef idx="0">
            <a:schemeClr val="accent5"/>
          </a:effectRef>
          <a:fontRef idx="minor">
            <a:schemeClr val="tx1"/>
          </a:fontRef>
        </p:style>
      </p:cxnSp>
      <p:cxnSp>
        <p:nvCxnSpPr>
          <p:cNvPr id="11" name="Straight Connector 10">
            <a:extLst>
              <a:ext uri="{FF2B5EF4-FFF2-40B4-BE49-F238E27FC236}">
                <a16:creationId xmlns:a16="http://schemas.microsoft.com/office/drawing/2014/main" id="{8F95BBB0-D790-544C-92BB-9072ED9666DA}"/>
              </a:ext>
            </a:extLst>
          </p:cNvPr>
          <p:cNvCxnSpPr/>
          <p:nvPr/>
        </p:nvCxnSpPr>
        <p:spPr>
          <a:xfrm>
            <a:off x="6667884" y="2029065"/>
            <a:ext cx="0" cy="4355860"/>
          </a:xfrm>
          <a:prstGeom prst="line">
            <a:avLst/>
          </a:prstGeom>
          <a:ln w="12700">
            <a:prstDash val="lgDash"/>
          </a:ln>
        </p:spPr>
        <p:style>
          <a:lnRef idx="1">
            <a:schemeClr val="accent5"/>
          </a:lnRef>
          <a:fillRef idx="0">
            <a:schemeClr val="accent5"/>
          </a:fillRef>
          <a:effectRef idx="0">
            <a:schemeClr val="accent5"/>
          </a:effectRef>
          <a:fontRef idx="minor">
            <a:schemeClr val="tx1"/>
          </a:fontRef>
        </p:style>
      </p:cxnSp>
      <p:cxnSp>
        <p:nvCxnSpPr>
          <p:cNvPr id="12" name="Straight Connector 11">
            <a:extLst>
              <a:ext uri="{FF2B5EF4-FFF2-40B4-BE49-F238E27FC236}">
                <a16:creationId xmlns:a16="http://schemas.microsoft.com/office/drawing/2014/main" id="{8F95BBB0-D790-544C-92BB-9072ED9666DA}"/>
              </a:ext>
            </a:extLst>
          </p:cNvPr>
          <p:cNvCxnSpPr/>
          <p:nvPr/>
        </p:nvCxnSpPr>
        <p:spPr>
          <a:xfrm>
            <a:off x="3377829" y="2029065"/>
            <a:ext cx="0" cy="4355860"/>
          </a:xfrm>
          <a:prstGeom prst="line">
            <a:avLst/>
          </a:prstGeom>
          <a:ln w="12700">
            <a:prstDash val="lgDash"/>
          </a:ln>
        </p:spPr>
        <p:style>
          <a:lnRef idx="1">
            <a:schemeClr val="accent5"/>
          </a:lnRef>
          <a:fillRef idx="0">
            <a:schemeClr val="accent5"/>
          </a:fillRef>
          <a:effectRef idx="0">
            <a:schemeClr val="accent5"/>
          </a:effectRef>
          <a:fontRef idx="minor">
            <a:schemeClr val="tx1"/>
          </a:fontRef>
        </p:style>
      </p:cxnSp>
      <p:sp>
        <p:nvSpPr>
          <p:cNvPr id="14" name="Oval 13">
            <a:extLst>
              <a:ext uri="{FF2B5EF4-FFF2-40B4-BE49-F238E27FC236}">
                <a16:creationId xmlns:a16="http://schemas.microsoft.com/office/drawing/2014/main" id="{ABFB7042-3F63-BF47-889C-7A58F94E4034}"/>
              </a:ext>
            </a:extLst>
          </p:cNvPr>
          <p:cNvSpPr/>
          <p:nvPr/>
        </p:nvSpPr>
        <p:spPr>
          <a:xfrm>
            <a:off x="2593910" y="3004457"/>
            <a:ext cx="186612" cy="261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17" name="Oval 16">
            <a:extLst>
              <a:ext uri="{FF2B5EF4-FFF2-40B4-BE49-F238E27FC236}">
                <a16:creationId xmlns:a16="http://schemas.microsoft.com/office/drawing/2014/main" id="{85C0AFDC-B8E5-D34F-9368-9CFEC0A4664E}"/>
              </a:ext>
            </a:extLst>
          </p:cNvPr>
          <p:cNvSpPr/>
          <p:nvPr/>
        </p:nvSpPr>
        <p:spPr>
          <a:xfrm>
            <a:off x="6024732" y="3004456"/>
            <a:ext cx="186612" cy="261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Tree>
    <p:extLst>
      <p:ext uri="{BB962C8B-B14F-4D97-AF65-F5344CB8AC3E}">
        <p14:creationId xmlns:p14="http://schemas.microsoft.com/office/powerpoint/2010/main" val="319759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89BD6-1019-B54C-8125-6E00C8C9EFF7}"/>
              </a:ext>
            </a:extLst>
          </p:cNvPr>
          <p:cNvSpPr>
            <a:spLocks noGrp="1"/>
          </p:cNvSpPr>
          <p:nvPr>
            <p:ph type="ctrTitle"/>
          </p:nvPr>
        </p:nvSpPr>
        <p:spPr>
          <a:xfrm>
            <a:off x="2440535" y="3429000"/>
            <a:ext cx="9051380" cy="861238"/>
          </a:xfrm>
        </p:spPr>
        <p:txBody>
          <a:bodyPr>
            <a:normAutofit fontScale="90000"/>
          </a:bodyPr>
          <a:lstStyle/>
          <a:p>
            <a:r>
              <a:rPr lang="en-GB" dirty="0"/>
              <a:t>Kõrvalised tegevused jalakäijana</a:t>
            </a:r>
          </a:p>
        </p:txBody>
      </p:sp>
    </p:spTree>
    <p:extLst>
      <p:ext uri="{BB962C8B-B14F-4D97-AF65-F5344CB8AC3E}">
        <p14:creationId xmlns:p14="http://schemas.microsoft.com/office/powerpoint/2010/main" val="31917057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56198A-67A3-274F-9563-1E7887D47B2D}"/>
              </a:ext>
            </a:extLst>
          </p:cNvPr>
          <p:cNvSpPr>
            <a:spLocks noGrp="1"/>
          </p:cNvSpPr>
          <p:nvPr>
            <p:ph sz="half" idx="1"/>
          </p:nvPr>
        </p:nvSpPr>
        <p:spPr/>
        <p:txBody>
          <a:bodyPr>
            <a:normAutofit/>
          </a:bodyPr>
          <a:lstStyle/>
          <a:p>
            <a:r>
              <a:rPr lang="et-EE" dirty="0">
                <a:solidFill>
                  <a:schemeClr val="accent1"/>
                </a:solidFill>
              </a:rPr>
              <a:t>Jalakäijana on kõrvaliste tegevustega tegelenud 88% 10–14-aastastest lastest, s.o 58–65 tuhat last</a:t>
            </a:r>
            <a:r>
              <a:rPr lang="et-EE" dirty="0"/>
              <a:t>; see näitaja on aastaga taas oluliselt tõusnud (Slaid 34).</a:t>
            </a:r>
          </a:p>
          <a:p>
            <a:r>
              <a:rPr lang="et-EE" dirty="0"/>
              <a:t>Jalakäijana on kõrvaliste tegevustega tegelenud sagedamini maapiirkondade, kõige vähem Kirde-Eesti lapsed (Slaid 34).</a:t>
            </a:r>
          </a:p>
          <a:p>
            <a:endParaRPr lang="et-EE" dirty="0"/>
          </a:p>
          <a:p>
            <a:r>
              <a:rPr lang="et-EE" dirty="0"/>
              <a:t>Tavapärasemateks kõrvalisteks tegevusteks on vestlemine kaaslastega (79%), telefoni või nutiseadmete kasutamine (57%), muusika kuulamine kõrvaklappidest (42%) ja söömine-joomine (41%). Tegevuste pingerida ei ole aastaga muutunud (Slaid 35). </a:t>
            </a:r>
            <a:endParaRPr lang="et-EE" dirty="0">
              <a:solidFill>
                <a:schemeClr val="accent1"/>
              </a:solidFill>
            </a:endParaRPr>
          </a:p>
          <a:p>
            <a:endParaRPr lang="et-EE" dirty="0">
              <a:solidFill>
                <a:schemeClr val="accent1"/>
              </a:solidFill>
            </a:endParaRPr>
          </a:p>
          <a:p>
            <a:r>
              <a:rPr lang="et-EE" dirty="0">
                <a:solidFill>
                  <a:schemeClr val="accent1"/>
                </a:solidFill>
              </a:rPr>
              <a:t>Jalakäijana on kõrvaliste tegevuste tõttu ohtlikku olukorda sattunud 20% 10–14-aastastest lastest, s.o 10–19 tuhat last; </a:t>
            </a:r>
            <a:r>
              <a:rPr lang="et-EE" dirty="0"/>
              <a:t>see näitaja on veidi kõrgem kui eelmisel kahel aastal (Slaid 35).</a:t>
            </a:r>
          </a:p>
          <a:p>
            <a:r>
              <a:rPr lang="et-EE" dirty="0"/>
              <a:t>Jalakäijana on kõrvaliste tegevuste tõttu ohtlikku olukorda sattutud kõige enam Lääne-Eesti 10</a:t>
            </a:r>
            <a:r>
              <a:rPr lang="et-EE" dirty="0">
                <a:solidFill>
                  <a:schemeClr val="tx1"/>
                </a:solidFill>
              </a:rPr>
              <a:t>–</a:t>
            </a:r>
            <a:r>
              <a:rPr lang="et-EE" dirty="0"/>
              <a:t>14-aastaste laste seas (Slaid 35).</a:t>
            </a:r>
          </a:p>
          <a:p>
            <a:endParaRPr lang="et-EE" dirty="0"/>
          </a:p>
          <a:p>
            <a:r>
              <a:rPr lang="et-EE" dirty="0"/>
              <a:t>Kõrvaliste tegevuste tõttu on liigeldes ohuolukorraks olnud samavõrd (2</a:t>
            </a:r>
            <a:r>
              <a:rPr lang="et-EE" dirty="0">
                <a:solidFill>
                  <a:schemeClr val="tx1"/>
                </a:solidFill>
              </a:rPr>
              <a:t>–</a:t>
            </a:r>
            <a:r>
              <a:rPr lang="et-EE" dirty="0"/>
              <a:t>9%) kellelegi/millelegi otsa kõndimine, kukkumine, sõidutee ületamisel läheneva või pöörava sõiduki või fooritule mittemärkamine (Slaid 35). Ohuolukorra tekkimise põhjused ei ole aastatega muutunud.</a:t>
            </a:r>
          </a:p>
        </p:txBody>
      </p:sp>
      <p:sp>
        <p:nvSpPr>
          <p:cNvPr id="3" name="Title 2">
            <a:extLst>
              <a:ext uri="{FF2B5EF4-FFF2-40B4-BE49-F238E27FC236}">
                <a16:creationId xmlns:a16="http://schemas.microsoft.com/office/drawing/2014/main" id="{ABFAB411-E036-A24B-82BF-B56FECE2E8CF}"/>
              </a:ext>
            </a:extLst>
          </p:cNvPr>
          <p:cNvSpPr>
            <a:spLocks noGrp="1"/>
          </p:cNvSpPr>
          <p:nvPr>
            <p:ph type="title"/>
          </p:nvPr>
        </p:nvSpPr>
        <p:spPr/>
        <p:txBody>
          <a:bodyPr/>
          <a:lstStyle/>
          <a:p>
            <a:r>
              <a:rPr lang="en-GB" dirty="0"/>
              <a:t>Kõrvalised tegevused jalakäijana</a:t>
            </a:r>
            <a:endParaRPr lang="et-EE" dirty="0"/>
          </a:p>
        </p:txBody>
      </p:sp>
      <p:sp>
        <p:nvSpPr>
          <p:cNvPr id="4" name="Subtitle 3">
            <a:extLst>
              <a:ext uri="{FF2B5EF4-FFF2-40B4-BE49-F238E27FC236}">
                <a16:creationId xmlns:a16="http://schemas.microsoft.com/office/drawing/2014/main" id="{C08C0215-F9B2-F740-B239-CD549F97DE1E}"/>
              </a:ext>
            </a:extLst>
          </p:cNvPr>
          <p:cNvSpPr>
            <a:spLocks noGrp="1"/>
          </p:cNvSpPr>
          <p:nvPr>
            <p:ph type="subTitle" idx="14"/>
          </p:nvPr>
        </p:nvSpPr>
        <p:spPr/>
        <p:txBody>
          <a:bodyPr/>
          <a:lstStyle/>
          <a:p>
            <a:r>
              <a:rPr lang="et-EE" dirty="0"/>
              <a:t>(Slaidid 34</a:t>
            </a:r>
            <a:r>
              <a:rPr lang="et-EE" dirty="0">
                <a:solidFill>
                  <a:schemeClr val="accent1"/>
                </a:solidFill>
              </a:rPr>
              <a:t>–</a:t>
            </a:r>
            <a:r>
              <a:rPr lang="et-EE" dirty="0"/>
              <a:t>35)</a:t>
            </a:r>
          </a:p>
        </p:txBody>
      </p:sp>
    </p:spTree>
    <p:extLst>
      <p:ext uri="{BB962C8B-B14F-4D97-AF65-F5344CB8AC3E}">
        <p14:creationId xmlns:p14="http://schemas.microsoft.com/office/powerpoint/2010/main" val="7012500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C0A5E-BE7C-2B4C-AB7F-CCBB3D9A35BC}"/>
              </a:ext>
            </a:extLst>
          </p:cNvPr>
          <p:cNvSpPr>
            <a:spLocks noGrp="1"/>
          </p:cNvSpPr>
          <p:nvPr>
            <p:ph type="title"/>
          </p:nvPr>
        </p:nvSpPr>
        <p:spPr/>
        <p:txBody>
          <a:bodyPr/>
          <a:lstStyle/>
          <a:p>
            <a:r>
              <a:rPr lang="en-GB" dirty="0"/>
              <a:t>Kõrvalised tegevused jalakäijana</a:t>
            </a:r>
            <a:endParaRPr lang="et-EE" dirty="0"/>
          </a:p>
        </p:txBody>
      </p:sp>
      <p:sp>
        <p:nvSpPr>
          <p:cNvPr id="5" name="Subtitle 4">
            <a:extLst>
              <a:ext uri="{FF2B5EF4-FFF2-40B4-BE49-F238E27FC236}">
                <a16:creationId xmlns:a16="http://schemas.microsoft.com/office/drawing/2014/main" id="{5FAD87CF-62EB-E24E-AAD8-2F9D12E9A7CC}"/>
              </a:ext>
            </a:extLst>
          </p:cNvPr>
          <p:cNvSpPr>
            <a:spLocks noGrp="1"/>
          </p:cNvSpPr>
          <p:nvPr>
            <p:ph type="subTitle" idx="14"/>
          </p:nvPr>
        </p:nvSpPr>
        <p:spPr/>
        <p:txBody>
          <a:bodyPr>
            <a:normAutofit/>
          </a:bodyPr>
          <a:lstStyle/>
          <a:p>
            <a:r>
              <a:rPr lang="et-EE" dirty="0"/>
              <a:t>Tegelemine ja ohtlikku olukorda sattumine</a:t>
            </a:r>
          </a:p>
        </p:txBody>
      </p:sp>
      <p:graphicFrame>
        <p:nvGraphicFramePr>
          <p:cNvPr id="18" name="Content Placeholder 8">
            <a:extLst>
              <a:ext uri="{FF2B5EF4-FFF2-40B4-BE49-F238E27FC236}">
                <a16:creationId xmlns:a16="http://schemas.microsoft.com/office/drawing/2014/main" id="{BCAA45B3-BB6D-4F41-97E0-3C660FE3A2D1}"/>
              </a:ext>
            </a:extLst>
          </p:cNvPr>
          <p:cNvGraphicFramePr>
            <a:graphicFrameLocks noGrp="1"/>
          </p:cNvGraphicFramePr>
          <p:nvPr>
            <p:ph sz="half" idx="1"/>
            <p:extLst>
              <p:ext uri="{D42A27DB-BD31-4B8C-83A1-F6EECF244321}">
                <p14:modId xmlns:p14="http://schemas.microsoft.com/office/powerpoint/2010/main" val="3054812415"/>
              </p:ext>
            </p:extLst>
          </p:nvPr>
        </p:nvGraphicFramePr>
        <p:xfrm>
          <a:off x="1301750" y="1498600"/>
          <a:ext cx="3240088" cy="4886325"/>
        </p:xfrm>
        <a:graphic>
          <a:graphicData uri="http://schemas.openxmlformats.org/drawingml/2006/chart">
            <c:chart xmlns:c="http://schemas.openxmlformats.org/drawingml/2006/chart" xmlns:r="http://schemas.openxmlformats.org/officeDocument/2006/relationships" r:id="rId2"/>
          </a:graphicData>
        </a:graphic>
      </p:graphicFrame>
      <p:pic>
        <p:nvPicPr>
          <p:cNvPr id="21" name="Content Placeholder 4">
            <a:extLst>
              <a:ext uri="{FF2B5EF4-FFF2-40B4-BE49-F238E27FC236}">
                <a16:creationId xmlns:a16="http://schemas.microsoft.com/office/drawing/2014/main" id="{FB936084-D09A-FB41-8849-3B71A9ADD8CE}"/>
              </a:ext>
            </a:extLst>
          </p:cNvPr>
          <p:cNvPicPr>
            <a:picLocks noGrp="1" noChangeAspect="1"/>
          </p:cNvPicPr>
          <p:nvPr>
            <p:ph sz="half" idx="15"/>
          </p:nvPr>
        </p:nvPicPr>
        <p:blipFill>
          <a:blip r:embed="rId3"/>
          <a:stretch>
            <a:fillRect/>
          </a:stretch>
        </p:blipFill>
        <p:spPr>
          <a:xfrm>
            <a:off x="4830572" y="1498600"/>
            <a:ext cx="2995994" cy="4886325"/>
          </a:xfrm>
          <a:prstGeom prst="rect">
            <a:avLst/>
          </a:prstGeom>
        </p:spPr>
      </p:pic>
      <p:pic>
        <p:nvPicPr>
          <p:cNvPr id="22" name="Content Placeholder 7">
            <a:extLst>
              <a:ext uri="{FF2B5EF4-FFF2-40B4-BE49-F238E27FC236}">
                <a16:creationId xmlns:a16="http://schemas.microsoft.com/office/drawing/2014/main" id="{D7BDCD2B-97E6-D640-9267-63A83B5D4A2A}"/>
              </a:ext>
            </a:extLst>
          </p:cNvPr>
          <p:cNvPicPr>
            <a:picLocks noGrp="1" noChangeAspect="1"/>
          </p:cNvPicPr>
          <p:nvPr>
            <p:ph sz="half" idx="16"/>
          </p:nvPr>
        </p:nvPicPr>
        <p:blipFill>
          <a:blip r:embed="rId4"/>
          <a:stretch>
            <a:fillRect/>
          </a:stretch>
        </p:blipFill>
        <p:spPr>
          <a:xfrm>
            <a:off x="8241703" y="1498600"/>
            <a:ext cx="2984106" cy="4886325"/>
          </a:xfrm>
          <a:prstGeom prst="rect">
            <a:avLst/>
          </a:prstGeom>
        </p:spPr>
      </p:pic>
      <p:cxnSp>
        <p:nvCxnSpPr>
          <p:cNvPr id="23" name="Straight Connector 22">
            <a:extLst>
              <a:ext uri="{FF2B5EF4-FFF2-40B4-BE49-F238E27FC236}">
                <a16:creationId xmlns:a16="http://schemas.microsoft.com/office/drawing/2014/main" id="{05E68A51-8B55-6F4C-AD54-A031887B4947}"/>
              </a:ext>
            </a:extLst>
          </p:cNvPr>
          <p:cNvCxnSpPr/>
          <p:nvPr/>
        </p:nvCxnSpPr>
        <p:spPr>
          <a:xfrm>
            <a:off x="9734538" y="2029065"/>
            <a:ext cx="0" cy="4355860"/>
          </a:xfrm>
          <a:prstGeom prst="line">
            <a:avLst/>
          </a:prstGeom>
          <a:ln w="12700">
            <a:prstDash val="lgDash"/>
          </a:ln>
        </p:spPr>
        <p:style>
          <a:lnRef idx="1">
            <a:schemeClr val="accent5"/>
          </a:lnRef>
          <a:fillRef idx="0">
            <a:schemeClr val="accent5"/>
          </a:fillRef>
          <a:effectRef idx="0">
            <a:schemeClr val="accent5"/>
          </a:effectRef>
          <a:fontRef idx="minor">
            <a:schemeClr val="tx1"/>
          </a:fontRef>
        </p:style>
      </p:cxnSp>
      <p:cxnSp>
        <p:nvCxnSpPr>
          <p:cNvPr id="24" name="Straight Connector 23">
            <a:extLst>
              <a:ext uri="{FF2B5EF4-FFF2-40B4-BE49-F238E27FC236}">
                <a16:creationId xmlns:a16="http://schemas.microsoft.com/office/drawing/2014/main" id="{7DA517CF-6A59-C748-B983-B397F1E9439D}"/>
              </a:ext>
            </a:extLst>
          </p:cNvPr>
          <p:cNvCxnSpPr/>
          <p:nvPr/>
        </p:nvCxnSpPr>
        <p:spPr>
          <a:xfrm>
            <a:off x="7281761" y="2029065"/>
            <a:ext cx="0" cy="4355860"/>
          </a:xfrm>
          <a:prstGeom prst="line">
            <a:avLst/>
          </a:prstGeom>
          <a:ln w="12700">
            <a:prstDash val="lgDash"/>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7683079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C0A5E-BE7C-2B4C-AB7F-CCBB3D9A35BC}"/>
              </a:ext>
            </a:extLst>
          </p:cNvPr>
          <p:cNvSpPr>
            <a:spLocks noGrp="1"/>
          </p:cNvSpPr>
          <p:nvPr>
            <p:ph type="title"/>
          </p:nvPr>
        </p:nvSpPr>
        <p:spPr/>
        <p:txBody>
          <a:bodyPr/>
          <a:lstStyle/>
          <a:p>
            <a:r>
              <a:rPr lang="en-GB" dirty="0"/>
              <a:t>Kõrvalised tegevused jalakäijana</a:t>
            </a:r>
            <a:endParaRPr lang="et-EE" dirty="0"/>
          </a:p>
        </p:txBody>
      </p:sp>
      <p:sp>
        <p:nvSpPr>
          <p:cNvPr id="5" name="Subtitle 4">
            <a:extLst>
              <a:ext uri="{FF2B5EF4-FFF2-40B4-BE49-F238E27FC236}">
                <a16:creationId xmlns:a16="http://schemas.microsoft.com/office/drawing/2014/main" id="{5FAD87CF-62EB-E24E-AAD8-2F9D12E9A7CC}"/>
              </a:ext>
            </a:extLst>
          </p:cNvPr>
          <p:cNvSpPr>
            <a:spLocks noGrp="1"/>
          </p:cNvSpPr>
          <p:nvPr>
            <p:ph type="subTitle" idx="14"/>
          </p:nvPr>
        </p:nvSpPr>
        <p:spPr>
          <a:xfrm>
            <a:off x="1302488" y="940987"/>
            <a:ext cx="10051312" cy="405675"/>
          </a:xfrm>
        </p:spPr>
        <p:txBody>
          <a:bodyPr>
            <a:normAutofit/>
          </a:bodyPr>
          <a:lstStyle/>
          <a:p>
            <a:r>
              <a:rPr lang="et-EE" dirty="0"/>
              <a:t>Tegelemine ja ohtlikku olukorda sattumine</a:t>
            </a:r>
          </a:p>
        </p:txBody>
      </p:sp>
      <p:pic>
        <p:nvPicPr>
          <p:cNvPr id="6" name="Content Placeholder 5">
            <a:extLst>
              <a:ext uri="{FF2B5EF4-FFF2-40B4-BE49-F238E27FC236}">
                <a16:creationId xmlns:a16="http://schemas.microsoft.com/office/drawing/2014/main" id="{E90B5EED-7974-0141-BDA1-C3FFA717254B}"/>
              </a:ext>
            </a:extLst>
          </p:cNvPr>
          <p:cNvPicPr>
            <a:picLocks noGrp="1" noChangeAspect="1"/>
          </p:cNvPicPr>
          <p:nvPr>
            <p:ph sz="half" idx="1"/>
          </p:nvPr>
        </p:nvPicPr>
        <p:blipFill>
          <a:blip r:embed="rId2"/>
          <a:stretch>
            <a:fillRect/>
          </a:stretch>
        </p:blipFill>
        <p:spPr>
          <a:xfrm>
            <a:off x="1312862" y="1509712"/>
            <a:ext cx="4838700" cy="4864100"/>
          </a:xfrm>
          <a:prstGeom prst="rect">
            <a:avLst/>
          </a:prstGeom>
        </p:spPr>
      </p:pic>
      <p:pic>
        <p:nvPicPr>
          <p:cNvPr id="12" name="Content Placeholder 11">
            <a:extLst>
              <a:ext uri="{FF2B5EF4-FFF2-40B4-BE49-F238E27FC236}">
                <a16:creationId xmlns:a16="http://schemas.microsoft.com/office/drawing/2014/main" id="{F40A6E67-2C61-F445-A45F-398F71A3897A}"/>
              </a:ext>
            </a:extLst>
          </p:cNvPr>
          <p:cNvPicPr>
            <a:picLocks noGrp="1" noChangeAspect="1"/>
          </p:cNvPicPr>
          <p:nvPr>
            <p:ph sz="half" idx="13"/>
          </p:nvPr>
        </p:nvPicPr>
        <p:blipFill>
          <a:blip r:embed="rId3"/>
          <a:stretch>
            <a:fillRect/>
          </a:stretch>
        </p:blipFill>
        <p:spPr>
          <a:xfrm>
            <a:off x="6569124" y="1498600"/>
            <a:ext cx="4710014" cy="4886325"/>
          </a:xfrm>
          <a:prstGeom prst="rect">
            <a:avLst/>
          </a:prstGeom>
        </p:spPr>
      </p:pic>
    </p:spTree>
    <p:extLst>
      <p:ext uri="{BB962C8B-B14F-4D97-AF65-F5344CB8AC3E}">
        <p14:creationId xmlns:p14="http://schemas.microsoft.com/office/powerpoint/2010/main" val="38892192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89BD6-1019-B54C-8125-6E00C8C9EFF7}"/>
              </a:ext>
            </a:extLst>
          </p:cNvPr>
          <p:cNvSpPr>
            <a:spLocks noGrp="1"/>
          </p:cNvSpPr>
          <p:nvPr>
            <p:ph type="ctrTitle"/>
          </p:nvPr>
        </p:nvSpPr>
        <p:spPr>
          <a:xfrm>
            <a:off x="2475041" y="3007491"/>
            <a:ext cx="9051380" cy="861238"/>
          </a:xfrm>
        </p:spPr>
        <p:txBody>
          <a:bodyPr>
            <a:normAutofit fontScale="90000"/>
          </a:bodyPr>
          <a:lstStyle/>
          <a:p>
            <a:r>
              <a:rPr lang="en-GB" dirty="0"/>
              <a:t>Teeületus</a:t>
            </a:r>
          </a:p>
        </p:txBody>
      </p:sp>
    </p:spTree>
    <p:extLst>
      <p:ext uri="{BB962C8B-B14F-4D97-AF65-F5344CB8AC3E}">
        <p14:creationId xmlns:p14="http://schemas.microsoft.com/office/powerpoint/2010/main" val="5234419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56198A-67A3-274F-9563-1E7887D47B2D}"/>
              </a:ext>
            </a:extLst>
          </p:cNvPr>
          <p:cNvSpPr>
            <a:spLocks noGrp="1"/>
          </p:cNvSpPr>
          <p:nvPr>
            <p:ph sz="half" idx="1"/>
          </p:nvPr>
        </p:nvSpPr>
        <p:spPr>
          <a:xfrm>
            <a:off x="1302488" y="1721027"/>
            <a:ext cx="10051312" cy="4885901"/>
          </a:xfrm>
        </p:spPr>
        <p:txBody>
          <a:bodyPr/>
          <a:lstStyle/>
          <a:p>
            <a:r>
              <a:rPr lang="et-EE" dirty="0">
                <a:solidFill>
                  <a:schemeClr val="accent1"/>
                </a:solidFill>
              </a:rPr>
              <a:t>Reguleerimata ülekäigurajal (valgusfoorita sebral) on liiklusohtlikku olukorda sattunud 38% 10–14-aastastest lastest, s.o 21–32 tuhat last</a:t>
            </a:r>
            <a:r>
              <a:rPr lang="et-EE" dirty="0"/>
              <a:t>, see näitaja on aastaga kasvanud (Slaid 38).</a:t>
            </a:r>
          </a:p>
          <a:p>
            <a:r>
              <a:rPr lang="et-EE" dirty="0"/>
              <a:t>Reguleerimata ülekäigurajal on liiklusohtlikku olukorda sattunud eriti 10</a:t>
            </a:r>
            <a:r>
              <a:rPr lang="et-EE" dirty="0">
                <a:solidFill>
                  <a:schemeClr val="tx1"/>
                </a:solidFill>
              </a:rPr>
              <a:t>–</a:t>
            </a:r>
            <a:r>
              <a:rPr lang="et-EE" dirty="0"/>
              <a:t>14-aastased linnalapsed, eriti Kirde-Eestis, aga ka Tallinnas ja Lääne-Eestis (Slaid 38).</a:t>
            </a:r>
          </a:p>
          <a:p>
            <a:r>
              <a:rPr lang="et-EE" dirty="0"/>
              <a:t>Liiklusohtlikku olukorda on enim sattutud seetõttu, et </a:t>
            </a:r>
            <a:r>
              <a:rPr lang="et-EE" dirty="0">
                <a:solidFill>
                  <a:schemeClr val="accent1"/>
                </a:solidFill>
              </a:rPr>
              <a:t>sõidukijuht põikas kiirust vähendamata mööda </a:t>
            </a:r>
            <a:r>
              <a:rPr lang="et-EE" dirty="0"/>
              <a:t>või </a:t>
            </a:r>
            <a:r>
              <a:rPr lang="et-EE" dirty="0">
                <a:solidFill>
                  <a:schemeClr val="accent1"/>
                </a:solidFill>
              </a:rPr>
              <a:t>esimese raja sõiduk peatus, teise oma mitte </a:t>
            </a:r>
            <a:r>
              <a:rPr lang="et-EE" dirty="0"/>
              <a:t>(Slaid 39). Mõlemad põhjused on enam suurte linnade probleem.</a:t>
            </a:r>
          </a:p>
          <a:p>
            <a:endParaRPr lang="et-EE" dirty="0">
              <a:solidFill>
                <a:schemeClr val="accent1"/>
              </a:solidFill>
            </a:endParaRPr>
          </a:p>
          <a:p>
            <a:r>
              <a:rPr lang="et-EE" dirty="0"/>
              <a:t>Põhjuste loetelu, miks 10</a:t>
            </a:r>
            <a:r>
              <a:rPr lang="et-EE" dirty="0">
                <a:solidFill>
                  <a:schemeClr val="tx1"/>
                </a:solidFill>
              </a:rPr>
              <a:t>–</a:t>
            </a:r>
            <a:r>
              <a:rPr lang="et-EE" dirty="0"/>
              <a:t>14-aastaste laste arvates nende eakaaslased reguleerimata ülekäigurajal liiklusõnnetustesse satuvad, on mitmekesised. Kõige sagedamini nimetati tee ületamist </a:t>
            </a:r>
            <a:r>
              <a:rPr lang="et-EE" dirty="0">
                <a:solidFill>
                  <a:srgbClr val="A01E28"/>
                </a:solidFill>
              </a:rPr>
              <a:t>ilma eelneva ohutuses veendumiseta (82%) </a:t>
            </a:r>
            <a:r>
              <a:rPr lang="et-EE" dirty="0"/>
              <a:t>ja</a:t>
            </a:r>
            <a:r>
              <a:rPr lang="et-EE" dirty="0">
                <a:solidFill>
                  <a:srgbClr val="A01E28"/>
                </a:solidFill>
              </a:rPr>
              <a:t> nutiseadmete või kõrvaklappide kasutamist </a:t>
            </a:r>
            <a:r>
              <a:rPr lang="et-EE" dirty="0"/>
              <a:t>üle tee minnes (71%) (Slaid 39). Põhjuste pingerida sarnaneb varasemate aastatega.</a:t>
            </a:r>
          </a:p>
          <a:p>
            <a:endParaRPr lang="et-EE" dirty="0">
              <a:solidFill>
                <a:schemeClr val="accent1"/>
              </a:solidFill>
            </a:endParaRPr>
          </a:p>
          <a:p>
            <a:r>
              <a:rPr lang="et-EE" dirty="0">
                <a:solidFill>
                  <a:schemeClr val="accent1"/>
                </a:solidFill>
              </a:rPr>
              <a:t>Täiskasvanuid on vales kohas (väljaspool sõidutee ületamiseks ettenähtud kohta) teed ületamas näinud 88% 10–14-aastastest lastest, </a:t>
            </a:r>
            <a:r>
              <a:rPr lang="et-EE" dirty="0"/>
              <a:t>sh 63% on näinud mõnda täiskasvanut seda tegemas vähemalt kord nädalas või sagedamini (Slaid 40). Need näitajad on aastaga märkimisväärselt kasvanud.</a:t>
            </a:r>
          </a:p>
          <a:p>
            <a:r>
              <a:rPr lang="et-EE" dirty="0">
                <a:solidFill>
                  <a:schemeClr val="accent1"/>
                </a:solidFill>
              </a:rPr>
              <a:t>Oma klassi- ja koolikaaslasi on vales kohas (väljaspool sõidutee ületamiseks ettenähtud kohta) teed ületamas näinud 65% 10–14-aastastest lastest, </a:t>
            </a:r>
            <a:r>
              <a:rPr lang="et-EE" dirty="0"/>
              <a:t>sh 41% on näinud mõnda eakaaslast seda tegemas vähemalt kord nädalas või sagedamini (Slaid 40).</a:t>
            </a:r>
          </a:p>
          <a:p>
            <a:endParaRPr lang="et-EE" dirty="0"/>
          </a:p>
          <a:p>
            <a:pPr marL="0" indent="0">
              <a:buNone/>
            </a:pPr>
            <a:endParaRPr lang="et-EE" dirty="0"/>
          </a:p>
          <a:p>
            <a:endParaRPr lang="et-EE" dirty="0"/>
          </a:p>
          <a:p>
            <a:endParaRPr lang="et-EE" dirty="0"/>
          </a:p>
          <a:p>
            <a:endParaRPr lang="et-EE" dirty="0"/>
          </a:p>
          <a:p>
            <a:endParaRPr lang="et-EE" dirty="0"/>
          </a:p>
        </p:txBody>
      </p:sp>
      <p:sp>
        <p:nvSpPr>
          <p:cNvPr id="3" name="Title 2">
            <a:extLst>
              <a:ext uri="{FF2B5EF4-FFF2-40B4-BE49-F238E27FC236}">
                <a16:creationId xmlns:a16="http://schemas.microsoft.com/office/drawing/2014/main" id="{ABFAB411-E036-A24B-82BF-B56FECE2E8CF}"/>
              </a:ext>
            </a:extLst>
          </p:cNvPr>
          <p:cNvSpPr>
            <a:spLocks noGrp="1"/>
          </p:cNvSpPr>
          <p:nvPr>
            <p:ph type="title"/>
          </p:nvPr>
        </p:nvSpPr>
        <p:spPr/>
        <p:txBody>
          <a:bodyPr/>
          <a:lstStyle/>
          <a:p>
            <a:r>
              <a:rPr lang="en-GB" dirty="0"/>
              <a:t>Teeületus</a:t>
            </a:r>
            <a:endParaRPr lang="et-EE" dirty="0"/>
          </a:p>
        </p:txBody>
      </p:sp>
      <p:sp>
        <p:nvSpPr>
          <p:cNvPr id="4" name="Subtitle 3">
            <a:extLst>
              <a:ext uri="{FF2B5EF4-FFF2-40B4-BE49-F238E27FC236}">
                <a16:creationId xmlns:a16="http://schemas.microsoft.com/office/drawing/2014/main" id="{C08C0215-F9B2-F740-B239-CD549F97DE1E}"/>
              </a:ext>
            </a:extLst>
          </p:cNvPr>
          <p:cNvSpPr>
            <a:spLocks noGrp="1"/>
          </p:cNvSpPr>
          <p:nvPr>
            <p:ph type="subTitle" idx="14"/>
          </p:nvPr>
        </p:nvSpPr>
        <p:spPr>
          <a:xfrm>
            <a:off x="1302488" y="940987"/>
            <a:ext cx="10051312" cy="721558"/>
          </a:xfrm>
        </p:spPr>
        <p:txBody>
          <a:bodyPr>
            <a:normAutofit/>
          </a:bodyPr>
          <a:lstStyle/>
          <a:p>
            <a:r>
              <a:rPr lang="et-EE" dirty="0"/>
              <a:t>Ohtlikesse olukordadesse sattumine reguleerimata ülekäigurajal ja 			    vales kohas tee ületamine (Slaidid 38</a:t>
            </a:r>
            <a:r>
              <a:rPr lang="et-EE" dirty="0">
                <a:solidFill>
                  <a:schemeClr val="accent1"/>
                </a:solidFill>
              </a:rPr>
              <a:t>–</a:t>
            </a:r>
            <a:r>
              <a:rPr lang="et-EE" dirty="0"/>
              <a:t>40)</a:t>
            </a:r>
            <a:endParaRPr lang="et-EE" dirty="0">
              <a:solidFill>
                <a:schemeClr val="accent1"/>
              </a:solidFill>
            </a:endParaRPr>
          </a:p>
          <a:p>
            <a:endParaRPr lang="et-EE" dirty="0"/>
          </a:p>
        </p:txBody>
      </p:sp>
    </p:spTree>
    <p:extLst>
      <p:ext uri="{BB962C8B-B14F-4D97-AF65-F5344CB8AC3E}">
        <p14:creationId xmlns:p14="http://schemas.microsoft.com/office/powerpoint/2010/main" val="6496992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47280-B0C4-EC4B-ABD1-79008C1A80AD}"/>
              </a:ext>
            </a:extLst>
          </p:cNvPr>
          <p:cNvSpPr>
            <a:spLocks noGrp="1"/>
          </p:cNvSpPr>
          <p:nvPr>
            <p:ph type="title"/>
          </p:nvPr>
        </p:nvSpPr>
        <p:spPr/>
        <p:txBody>
          <a:bodyPr/>
          <a:lstStyle/>
          <a:p>
            <a:r>
              <a:rPr lang="et-EE" dirty="0"/>
              <a:t>Teeületus</a:t>
            </a:r>
          </a:p>
        </p:txBody>
      </p:sp>
      <p:sp>
        <p:nvSpPr>
          <p:cNvPr id="5" name="Subtitle 4">
            <a:extLst>
              <a:ext uri="{FF2B5EF4-FFF2-40B4-BE49-F238E27FC236}">
                <a16:creationId xmlns:a16="http://schemas.microsoft.com/office/drawing/2014/main" id="{738AAB9D-75DB-9447-98C7-07894D0891B1}"/>
              </a:ext>
            </a:extLst>
          </p:cNvPr>
          <p:cNvSpPr>
            <a:spLocks noGrp="1"/>
          </p:cNvSpPr>
          <p:nvPr>
            <p:ph type="subTitle" idx="14"/>
          </p:nvPr>
        </p:nvSpPr>
        <p:spPr/>
        <p:txBody>
          <a:bodyPr/>
          <a:lstStyle/>
          <a:p>
            <a:r>
              <a:rPr lang="et-EE" dirty="0"/>
              <a:t>Ohtlikku olukorda sattumine reguleerimata ülekäigurajal</a:t>
            </a:r>
          </a:p>
        </p:txBody>
      </p:sp>
      <p:pic>
        <p:nvPicPr>
          <p:cNvPr id="6" name="Content Placeholder 12">
            <a:extLst>
              <a:ext uri="{FF2B5EF4-FFF2-40B4-BE49-F238E27FC236}">
                <a16:creationId xmlns:a16="http://schemas.microsoft.com/office/drawing/2014/main" id="{922731A3-5A9D-B448-8C9C-073525853ADD}"/>
              </a:ext>
            </a:extLst>
          </p:cNvPr>
          <p:cNvPicPr>
            <a:picLocks noGrp="1" noChangeAspect="1"/>
          </p:cNvPicPr>
          <p:nvPr>
            <p:ph sz="half" idx="1"/>
          </p:nvPr>
        </p:nvPicPr>
        <p:blipFill>
          <a:blip r:embed="rId2"/>
          <a:stretch>
            <a:fillRect/>
          </a:stretch>
        </p:blipFill>
        <p:spPr>
          <a:prstGeom prst="rect">
            <a:avLst/>
          </a:prstGeom>
        </p:spPr>
      </p:pic>
      <p:pic>
        <p:nvPicPr>
          <p:cNvPr id="7" name="Content Placeholder 15">
            <a:extLst>
              <a:ext uri="{FF2B5EF4-FFF2-40B4-BE49-F238E27FC236}">
                <a16:creationId xmlns:a16="http://schemas.microsoft.com/office/drawing/2014/main" id="{450F80D4-9500-5446-9627-06B0FE314D0D}"/>
              </a:ext>
            </a:extLst>
          </p:cNvPr>
          <p:cNvPicPr>
            <a:picLocks noGrp="1" noChangeAspect="1"/>
          </p:cNvPicPr>
          <p:nvPr>
            <p:ph sz="half" idx="13"/>
          </p:nvPr>
        </p:nvPicPr>
        <p:blipFill>
          <a:blip r:embed="rId3"/>
          <a:stretch>
            <a:fillRect/>
          </a:stretch>
        </p:blipFill>
        <p:spPr>
          <a:xfrm>
            <a:off x="7441426" y="1498600"/>
            <a:ext cx="2965410" cy="4886325"/>
          </a:xfrm>
          <a:prstGeom prst="rect">
            <a:avLst/>
          </a:prstGeom>
        </p:spPr>
      </p:pic>
      <p:cxnSp>
        <p:nvCxnSpPr>
          <p:cNvPr id="8" name="Straight Connector 7">
            <a:extLst>
              <a:ext uri="{FF2B5EF4-FFF2-40B4-BE49-F238E27FC236}">
                <a16:creationId xmlns:a16="http://schemas.microsoft.com/office/drawing/2014/main" id="{AE06BF31-E9A0-4149-B286-CD040829766B}"/>
              </a:ext>
            </a:extLst>
          </p:cNvPr>
          <p:cNvCxnSpPr/>
          <p:nvPr/>
        </p:nvCxnSpPr>
        <p:spPr>
          <a:xfrm>
            <a:off x="9175358" y="2128269"/>
            <a:ext cx="0" cy="4355860"/>
          </a:xfrm>
          <a:prstGeom prst="line">
            <a:avLst/>
          </a:prstGeom>
          <a:ln w="12700">
            <a:prstDash val="lgDash"/>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2210922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C0A5E-BE7C-2B4C-AB7F-CCBB3D9A35BC}"/>
              </a:ext>
            </a:extLst>
          </p:cNvPr>
          <p:cNvSpPr>
            <a:spLocks noGrp="1"/>
          </p:cNvSpPr>
          <p:nvPr>
            <p:ph type="title"/>
          </p:nvPr>
        </p:nvSpPr>
        <p:spPr/>
        <p:txBody>
          <a:bodyPr/>
          <a:lstStyle/>
          <a:p>
            <a:r>
              <a:rPr lang="en-GB" dirty="0">
                <a:solidFill>
                  <a:schemeClr val="accent1"/>
                </a:solidFill>
              </a:rPr>
              <a:t>Teeületus</a:t>
            </a:r>
            <a:endParaRPr lang="et-EE" dirty="0">
              <a:solidFill>
                <a:schemeClr val="accent1"/>
              </a:solidFill>
            </a:endParaRPr>
          </a:p>
        </p:txBody>
      </p:sp>
      <p:sp>
        <p:nvSpPr>
          <p:cNvPr id="5" name="Subtitle 4">
            <a:extLst>
              <a:ext uri="{FF2B5EF4-FFF2-40B4-BE49-F238E27FC236}">
                <a16:creationId xmlns:a16="http://schemas.microsoft.com/office/drawing/2014/main" id="{5FAD87CF-62EB-E24E-AAD8-2F9D12E9A7CC}"/>
              </a:ext>
            </a:extLst>
          </p:cNvPr>
          <p:cNvSpPr>
            <a:spLocks noGrp="1"/>
          </p:cNvSpPr>
          <p:nvPr>
            <p:ph type="subTitle" idx="14"/>
          </p:nvPr>
        </p:nvSpPr>
        <p:spPr>
          <a:xfrm>
            <a:off x="1302488" y="940987"/>
            <a:ext cx="10051312" cy="425303"/>
          </a:xfrm>
        </p:spPr>
        <p:txBody>
          <a:bodyPr>
            <a:normAutofit/>
          </a:bodyPr>
          <a:lstStyle/>
          <a:p>
            <a:r>
              <a:rPr lang="et-EE" dirty="0"/>
              <a:t>Ohtlikku olukorda sattumine reguleerimata ülekäigurajal – põhjused </a:t>
            </a:r>
          </a:p>
        </p:txBody>
      </p:sp>
      <p:pic>
        <p:nvPicPr>
          <p:cNvPr id="7" name="Content Placeholder 5">
            <a:extLst>
              <a:ext uri="{FF2B5EF4-FFF2-40B4-BE49-F238E27FC236}">
                <a16:creationId xmlns:a16="http://schemas.microsoft.com/office/drawing/2014/main" id="{2CCE77C0-D8E1-C442-BCA4-7AE96F8B9923}"/>
              </a:ext>
            </a:extLst>
          </p:cNvPr>
          <p:cNvPicPr>
            <a:picLocks noGrp="1" noChangeAspect="1"/>
          </p:cNvPicPr>
          <p:nvPr>
            <p:ph sz="half" idx="1"/>
          </p:nvPr>
        </p:nvPicPr>
        <p:blipFill>
          <a:blip r:embed="rId3"/>
          <a:stretch>
            <a:fillRect/>
          </a:stretch>
        </p:blipFill>
        <p:spPr>
          <a:xfrm>
            <a:off x="1439862" y="1522412"/>
            <a:ext cx="4584700" cy="4838700"/>
          </a:xfrm>
          <a:prstGeom prst="rect">
            <a:avLst/>
          </a:prstGeom>
        </p:spPr>
      </p:pic>
      <p:pic>
        <p:nvPicPr>
          <p:cNvPr id="9" name="Content Placeholder 5">
            <a:extLst>
              <a:ext uri="{FF2B5EF4-FFF2-40B4-BE49-F238E27FC236}">
                <a16:creationId xmlns:a16="http://schemas.microsoft.com/office/drawing/2014/main" id="{208EDE43-8F0D-3942-AE14-C9EBA39AC85A}"/>
              </a:ext>
            </a:extLst>
          </p:cNvPr>
          <p:cNvPicPr>
            <a:picLocks noGrp="1" noChangeAspect="1"/>
          </p:cNvPicPr>
          <p:nvPr>
            <p:ph sz="half" idx="13"/>
          </p:nvPr>
        </p:nvPicPr>
        <p:blipFill>
          <a:blip r:embed="rId4"/>
          <a:stretch>
            <a:fillRect/>
          </a:stretch>
        </p:blipFill>
        <p:spPr>
          <a:xfrm>
            <a:off x="6631781" y="1522412"/>
            <a:ext cx="4584700" cy="4838700"/>
          </a:xfrm>
          <a:prstGeom prst="rect">
            <a:avLst/>
          </a:prstGeom>
        </p:spPr>
      </p:pic>
    </p:spTree>
    <p:extLst>
      <p:ext uri="{BB962C8B-B14F-4D97-AF65-F5344CB8AC3E}">
        <p14:creationId xmlns:p14="http://schemas.microsoft.com/office/powerpoint/2010/main" val="1730315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D0BDCE-934C-8244-91CB-81CEF3A56A4A}"/>
              </a:ext>
            </a:extLst>
          </p:cNvPr>
          <p:cNvSpPr>
            <a:spLocks noGrp="1"/>
          </p:cNvSpPr>
          <p:nvPr>
            <p:ph type="title"/>
          </p:nvPr>
        </p:nvSpPr>
        <p:spPr/>
        <p:txBody>
          <a:bodyPr/>
          <a:lstStyle/>
          <a:p>
            <a:r>
              <a:rPr lang="en-GB" dirty="0"/>
              <a:t>Vastajate struktuur</a:t>
            </a:r>
          </a:p>
        </p:txBody>
      </p:sp>
      <p:sp>
        <p:nvSpPr>
          <p:cNvPr id="4" name="Subtitle 6">
            <a:extLst>
              <a:ext uri="{FF2B5EF4-FFF2-40B4-BE49-F238E27FC236}">
                <a16:creationId xmlns:a16="http://schemas.microsoft.com/office/drawing/2014/main" id="{D022216B-E019-FD4D-8BFE-B32EEC79387B}"/>
              </a:ext>
            </a:extLst>
          </p:cNvPr>
          <p:cNvSpPr>
            <a:spLocks noGrp="1"/>
          </p:cNvSpPr>
          <p:nvPr>
            <p:ph type="subTitle" idx="14"/>
          </p:nvPr>
        </p:nvSpPr>
        <p:spPr/>
        <p:txBody>
          <a:bodyPr/>
          <a:lstStyle/>
          <a:p>
            <a:r>
              <a:rPr lang="et-EE" dirty="0"/>
              <a:t>n=300, %</a:t>
            </a:r>
          </a:p>
        </p:txBody>
      </p:sp>
      <p:pic>
        <p:nvPicPr>
          <p:cNvPr id="9" name="Content Placeholder 8">
            <a:extLst>
              <a:ext uri="{FF2B5EF4-FFF2-40B4-BE49-F238E27FC236}">
                <a16:creationId xmlns:a16="http://schemas.microsoft.com/office/drawing/2014/main" id="{C49B1A3F-36C7-FA40-BA4A-10538130DF95}"/>
              </a:ext>
            </a:extLst>
          </p:cNvPr>
          <p:cNvPicPr>
            <a:picLocks noGrp="1" noChangeAspect="1"/>
          </p:cNvPicPr>
          <p:nvPr>
            <p:ph sz="half" idx="1"/>
          </p:nvPr>
        </p:nvPicPr>
        <p:blipFill>
          <a:blip r:embed="rId3"/>
          <a:stretch>
            <a:fillRect/>
          </a:stretch>
        </p:blipFill>
        <p:spPr>
          <a:prstGeom prst="rect">
            <a:avLst/>
          </a:prstGeom>
        </p:spPr>
      </p:pic>
    </p:spTree>
    <p:extLst>
      <p:ext uri="{BB962C8B-B14F-4D97-AF65-F5344CB8AC3E}">
        <p14:creationId xmlns:p14="http://schemas.microsoft.com/office/powerpoint/2010/main" val="26451601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C0A5E-BE7C-2B4C-AB7F-CCBB3D9A35BC}"/>
              </a:ext>
            </a:extLst>
          </p:cNvPr>
          <p:cNvSpPr>
            <a:spLocks noGrp="1"/>
          </p:cNvSpPr>
          <p:nvPr>
            <p:ph type="title"/>
          </p:nvPr>
        </p:nvSpPr>
        <p:spPr/>
        <p:txBody>
          <a:bodyPr/>
          <a:lstStyle/>
          <a:p>
            <a:r>
              <a:rPr lang="en-GB" dirty="0"/>
              <a:t>Teeületus</a:t>
            </a:r>
            <a:endParaRPr lang="et-EE" dirty="0"/>
          </a:p>
        </p:txBody>
      </p:sp>
      <p:sp>
        <p:nvSpPr>
          <p:cNvPr id="5" name="Subtitle 4">
            <a:extLst>
              <a:ext uri="{FF2B5EF4-FFF2-40B4-BE49-F238E27FC236}">
                <a16:creationId xmlns:a16="http://schemas.microsoft.com/office/drawing/2014/main" id="{5FAD87CF-62EB-E24E-AAD8-2F9D12E9A7CC}"/>
              </a:ext>
            </a:extLst>
          </p:cNvPr>
          <p:cNvSpPr>
            <a:spLocks noGrp="1"/>
          </p:cNvSpPr>
          <p:nvPr>
            <p:ph type="subTitle" idx="14"/>
          </p:nvPr>
        </p:nvSpPr>
        <p:spPr>
          <a:xfrm>
            <a:off x="1302488" y="940987"/>
            <a:ext cx="10051312" cy="804686"/>
          </a:xfrm>
        </p:spPr>
        <p:txBody>
          <a:bodyPr>
            <a:normAutofit/>
          </a:bodyPr>
          <a:lstStyle/>
          <a:p>
            <a:r>
              <a:rPr lang="et-EE" dirty="0"/>
              <a:t>Vales kohas tee ületamine</a:t>
            </a:r>
            <a:endParaRPr lang="et-EE" dirty="0">
              <a:solidFill>
                <a:schemeClr val="accent1"/>
              </a:solidFill>
            </a:endParaRPr>
          </a:p>
        </p:txBody>
      </p:sp>
      <p:pic>
        <p:nvPicPr>
          <p:cNvPr id="6" name="Content Placeholder 5">
            <a:extLst>
              <a:ext uri="{FF2B5EF4-FFF2-40B4-BE49-F238E27FC236}">
                <a16:creationId xmlns:a16="http://schemas.microsoft.com/office/drawing/2014/main" id="{C78FDFF4-D210-E44B-B164-C64B9CE68C73}"/>
              </a:ext>
            </a:extLst>
          </p:cNvPr>
          <p:cNvPicPr>
            <a:picLocks noGrp="1" noChangeAspect="1"/>
          </p:cNvPicPr>
          <p:nvPr>
            <p:ph sz="half" idx="1"/>
          </p:nvPr>
        </p:nvPicPr>
        <p:blipFill>
          <a:blip r:embed="rId2"/>
          <a:stretch>
            <a:fillRect/>
          </a:stretch>
        </p:blipFill>
        <p:spPr>
          <a:xfrm>
            <a:off x="1420812" y="1516062"/>
            <a:ext cx="4622800" cy="4851400"/>
          </a:xfrm>
          <a:prstGeom prst="rect">
            <a:avLst/>
          </a:prstGeom>
        </p:spPr>
      </p:pic>
      <p:pic>
        <p:nvPicPr>
          <p:cNvPr id="9" name="Content Placeholder 8">
            <a:extLst>
              <a:ext uri="{FF2B5EF4-FFF2-40B4-BE49-F238E27FC236}">
                <a16:creationId xmlns:a16="http://schemas.microsoft.com/office/drawing/2014/main" id="{15436845-41E9-724B-8615-08F8C1D62AAB}"/>
              </a:ext>
            </a:extLst>
          </p:cNvPr>
          <p:cNvPicPr>
            <a:picLocks noGrp="1" noChangeAspect="1"/>
          </p:cNvPicPr>
          <p:nvPr>
            <p:ph sz="half" idx="13"/>
          </p:nvPr>
        </p:nvPicPr>
        <p:blipFill>
          <a:blip r:embed="rId3"/>
          <a:stretch>
            <a:fillRect/>
          </a:stretch>
        </p:blipFill>
        <p:spPr>
          <a:xfrm>
            <a:off x="6619081" y="1516062"/>
            <a:ext cx="4610100" cy="4851400"/>
          </a:xfrm>
          <a:prstGeom prst="rect">
            <a:avLst/>
          </a:prstGeom>
        </p:spPr>
      </p:pic>
    </p:spTree>
    <p:extLst>
      <p:ext uri="{BB962C8B-B14F-4D97-AF65-F5344CB8AC3E}">
        <p14:creationId xmlns:p14="http://schemas.microsoft.com/office/powerpoint/2010/main" val="335122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89BD6-1019-B54C-8125-6E00C8C9EFF7}"/>
              </a:ext>
            </a:extLst>
          </p:cNvPr>
          <p:cNvSpPr>
            <a:spLocks noGrp="1"/>
          </p:cNvSpPr>
          <p:nvPr>
            <p:ph type="ctrTitle"/>
          </p:nvPr>
        </p:nvSpPr>
        <p:spPr>
          <a:xfrm>
            <a:off x="2475041" y="3007491"/>
            <a:ext cx="9051380" cy="861238"/>
          </a:xfrm>
        </p:spPr>
        <p:txBody>
          <a:bodyPr>
            <a:normAutofit fontScale="90000"/>
          </a:bodyPr>
          <a:lstStyle/>
          <a:p>
            <a:r>
              <a:rPr lang="en-GB" dirty="0"/>
              <a:t>Ohutu liiklemise õpetus</a:t>
            </a:r>
          </a:p>
        </p:txBody>
      </p:sp>
    </p:spTree>
    <p:extLst>
      <p:ext uri="{BB962C8B-B14F-4D97-AF65-F5344CB8AC3E}">
        <p14:creationId xmlns:p14="http://schemas.microsoft.com/office/powerpoint/2010/main" val="38397491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128F96AC-2FFA-7145-9007-612121ABD547}"/>
              </a:ext>
            </a:extLst>
          </p:cNvPr>
          <p:cNvSpPr>
            <a:spLocks noGrp="1"/>
          </p:cNvSpPr>
          <p:nvPr>
            <p:ph sz="half" idx="1"/>
          </p:nvPr>
        </p:nvSpPr>
        <p:spPr/>
        <p:txBody>
          <a:bodyPr/>
          <a:lstStyle/>
          <a:p>
            <a:r>
              <a:rPr lang="et-EE" dirty="0">
                <a:solidFill>
                  <a:schemeClr val="accent1"/>
                </a:solidFill>
              </a:rPr>
              <a:t>Reguleerimata ülekäiguradade kõnniteedel on sõnumit „Peatu, vaata, veendu“ märganud 63% 6–14-aastastest lastest, s.o 76–90 tuhat last </a:t>
            </a:r>
            <a:r>
              <a:rPr lang="et-EE" dirty="0"/>
              <a:t>(Slaid 43). Sagedamini on seda näinud 10</a:t>
            </a:r>
            <a:r>
              <a:rPr lang="et-EE" dirty="0">
                <a:solidFill>
                  <a:schemeClr val="tx1"/>
                </a:solidFill>
              </a:rPr>
              <a:t>–</a:t>
            </a:r>
            <a:r>
              <a:rPr lang="et-EE" dirty="0"/>
              <a:t>14-aastased (69%) ja Tallinna (74%) lapsed, harvemini aga 6</a:t>
            </a:r>
            <a:r>
              <a:rPr lang="et-EE" dirty="0">
                <a:solidFill>
                  <a:schemeClr val="tx1"/>
                </a:solidFill>
              </a:rPr>
              <a:t>–</a:t>
            </a:r>
            <a:r>
              <a:rPr lang="et-EE" dirty="0"/>
              <a:t>9- aastased (57%) ja maapiirkondade (51%) lapsed. </a:t>
            </a:r>
          </a:p>
          <a:p>
            <a:r>
              <a:rPr lang="et-EE" dirty="0"/>
              <a:t>Sõnumi märkamine on möödunudaastasel tasemel.</a:t>
            </a:r>
          </a:p>
          <a:p>
            <a:pPr marL="0" indent="0">
              <a:buNone/>
            </a:pPr>
            <a:endParaRPr lang="et-EE" dirty="0">
              <a:solidFill>
                <a:schemeClr val="accent1"/>
              </a:solidFill>
            </a:endParaRPr>
          </a:p>
          <a:p>
            <a:r>
              <a:rPr lang="et-EE" dirty="0">
                <a:solidFill>
                  <a:schemeClr val="accent1"/>
                </a:solidFill>
              </a:rPr>
              <a:t>Liiklusaabitsat on õppematerjalina kasutanud 53% 6–14-aastastest lastest, s.o 62–76 tuhat last; </a:t>
            </a:r>
            <a:r>
              <a:rPr lang="et-EE" dirty="0"/>
              <a:t>sagedamini on seda kasutanud Põhja-Eesti (62%), maapiirkondade (58%) lapsed, harvemini aga mitte-eestlastest lapsed (42%). </a:t>
            </a:r>
          </a:p>
          <a:p>
            <a:r>
              <a:rPr lang="et-EE" dirty="0"/>
              <a:t>Eelmise aastaga võrreldes on kasutajate osakaal langenud.</a:t>
            </a:r>
          </a:p>
          <a:p>
            <a:r>
              <a:rPr lang="et-EE" dirty="0"/>
              <a:t>Kõige enam (21%) on liiklusaabitsat vaid põgusalt nähtud või lehitsetud, pea sama paljud lapsed (20%) on siiski õpetaja juhendamisel selle järgi süsteemselt õppinud. Kümnendik lastest on aabitsa järgi õppinud valikuliselt. Süsteemne õpetaja juhendamisel õppimine on oluliselt vähenenud. Kõige vähem on sellega olnud tegemist muukeelsetel lastel (10%). </a:t>
            </a:r>
          </a:p>
          <a:p>
            <a:endParaRPr lang="et-EE" dirty="0"/>
          </a:p>
        </p:txBody>
      </p:sp>
      <p:sp>
        <p:nvSpPr>
          <p:cNvPr id="2" name="Title 1">
            <a:extLst>
              <a:ext uri="{FF2B5EF4-FFF2-40B4-BE49-F238E27FC236}">
                <a16:creationId xmlns:a16="http://schemas.microsoft.com/office/drawing/2014/main" id="{16CC0A5E-BE7C-2B4C-AB7F-CCBB3D9A35BC}"/>
              </a:ext>
            </a:extLst>
          </p:cNvPr>
          <p:cNvSpPr>
            <a:spLocks noGrp="1"/>
          </p:cNvSpPr>
          <p:nvPr>
            <p:ph type="title"/>
          </p:nvPr>
        </p:nvSpPr>
        <p:spPr>
          <a:xfrm>
            <a:off x="1302488" y="498972"/>
            <a:ext cx="10051312" cy="425303"/>
          </a:xfrm>
        </p:spPr>
        <p:txBody>
          <a:bodyPr/>
          <a:lstStyle/>
          <a:p>
            <a:r>
              <a:rPr lang="et-EE" dirty="0"/>
              <a:t>Ohutu liiklemise õpetus</a:t>
            </a:r>
          </a:p>
        </p:txBody>
      </p:sp>
      <p:sp>
        <p:nvSpPr>
          <p:cNvPr id="5" name="Subtitle 4">
            <a:extLst>
              <a:ext uri="{FF2B5EF4-FFF2-40B4-BE49-F238E27FC236}">
                <a16:creationId xmlns:a16="http://schemas.microsoft.com/office/drawing/2014/main" id="{5FAD87CF-62EB-E24E-AAD8-2F9D12E9A7CC}"/>
              </a:ext>
            </a:extLst>
          </p:cNvPr>
          <p:cNvSpPr>
            <a:spLocks noGrp="1"/>
          </p:cNvSpPr>
          <p:nvPr>
            <p:ph type="subTitle" idx="14"/>
          </p:nvPr>
        </p:nvSpPr>
        <p:spPr>
          <a:xfrm>
            <a:off x="1302488" y="993767"/>
            <a:ext cx="10051312" cy="435932"/>
          </a:xfrm>
        </p:spPr>
        <p:txBody>
          <a:bodyPr>
            <a:normAutofit/>
          </a:bodyPr>
          <a:lstStyle/>
          <a:p>
            <a:r>
              <a:rPr lang="et-EE" dirty="0"/>
              <a:t>“Peatu, vaata, veendu“ sõnumi märkamine kõnniteel ja Liiklusaabitsa kasutamine (Slaid 43)</a:t>
            </a:r>
          </a:p>
        </p:txBody>
      </p:sp>
    </p:spTree>
    <p:extLst>
      <p:ext uri="{BB962C8B-B14F-4D97-AF65-F5344CB8AC3E}">
        <p14:creationId xmlns:p14="http://schemas.microsoft.com/office/powerpoint/2010/main" val="34231568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C0A5E-BE7C-2B4C-AB7F-CCBB3D9A35BC}"/>
              </a:ext>
            </a:extLst>
          </p:cNvPr>
          <p:cNvSpPr>
            <a:spLocks noGrp="1"/>
          </p:cNvSpPr>
          <p:nvPr>
            <p:ph type="title"/>
          </p:nvPr>
        </p:nvSpPr>
        <p:spPr/>
        <p:txBody>
          <a:bodyPr/>
          <a:lstStyle/>
          <a:p>
            <a:r>
              <a:rPr lang="et-EE" dirty="0"/>
              <a:t>Ohutu liiklemise õpetus</a:t>
            </a:r>
          </a:p>
        </p:txBody>
      </p:sp>
      <p:sp>
        <p:nvSpPr>
          <p:cNvPr id="5" name="Subtitle 4">
            <a:extLst>
              <a:ext uri="{FF2B5EF4-FFF2-40B4-BE49-F238E27FC236}">
                <a16:creationId xmlns:a16="http://schemas.microsoft.com/office/drawing/2014/main" id="{5FAD87CF-62EB-E24E-AAD8-2F9D12E9A7CC}"/>
              </a:ext>
            </a:extLst>
          </p:cNvPr>
          <p:cNvSpPr>
            <a:spLocks noGrp="1"/>
          </p:cNvSpPr>
          <p:nvPr>
            <p:ph type="subTitle" idx="14"/>
          </p:nvPr>
        </p:nvSpPr>
        <p:spPr>
          <a:xfrm>
            <a:off x="1302488" y="940987"/>
            <a:ext cx="10051312" cy="681444"/>
          </a:xfrm>
        </p:spPr>
        <p:txBody>
          <a:bodyPr>
            <a:normAutofit/>
          </a:bodyPr>
          <a:lstStyle/>
          <a:p>
            <a:r>
              <a:rPr lang="et-EE" dirty="0"/>
              <a:t>“Peatu, vaata, veendu“ sõnumi märkamine kõnniteel ja Liiklusaabitsa kasutamine</a:t>
            </a:r>
          </a:p>
          <a:p>
            <a:endParaRPr lang="et-EE" dirty="0"/>
          </a:p>
          <a:p>
            <a:endParaRPr lang="et-EE" dirty="0"/>
          </a:p>
        </p:txBody>
      </p:sp>
      <p:pic>
        <p:nvPicPr>
          <p:cNvPr id="13" name="Content Placeholder 12">
            <a:extLst>
              <a:ext uri="{FF2B5EF4-FFF2-40B4-BE49-F238E27FC236}">
                <a16:creationId xmlns:a16="http://schemas.microsoft.com/office/drawing/2014/main" id="{9490981F-49F2-6E4F-B671-C5C8AE2AD3A6}"/>
              </a:ext>
            </a:extLst>
          </p:cNvPr>
          <p:cNvPicPr>
            <a:picLocks noGrp="1" noChangeAspect="1"/>
          </p:cNvPicPr>
          <p:nvPr>
            <p:ph sz="half" idx="1"/>
          </p:nvPr>
        </p:nvPicPr>
        <p:blipFill>
          <a:blip r:embed="rId2"/>
          <a:stretch>
            <a:fillRect/>
          </a:stretch>
        </p:blipFill>
        <p:spPr>
          <a:prstGeom prst="rect">
            <a:avLst/>
          </a:prstGeom>
        </p:spPr>
      </p:pic>
      <p:pic>
        <p:nvPicPr>
          <p:cNvPr id="16" name="Content Placeholder 15">
            <a:extLst>
              <a:ext uri="{FF2B5EF4-FFF2-40B4-BE49-F238E27FC236}">
                <a16:creationId xmlns:a16="http://schemas.microsoft.com/office/drawing/2014/main" id="{328271B9-11F4-D647-BA2B-B1ED6603A3C0}"/>
              </a:ext>
            </a:extLst>
          </p:cNvPr>
          <p:cNvPicPr>
            <a:picLocks noGrp="1" noChangeAspect="1"/>
          </p:cNvPicPr>
          <p:nvPr>
            <p:ph sz="half" idx="13"/>
          </p:nvPr>
        </p:nvPicPr>
        <p:blipFill>
          <a:blip r:embed="rId3"/>
          <a:stretch>
            <a:fillRect/>
          </a:stretch>
        </p:blipFill>
        <p:spPr>
          <a:xfrm>
            <a:off x="6498431" y="1522412"/>
            <a:ext cx="4851400" cy="4838700"/>
          </a:xfrm>
          <a:prstGeom prst="rect">
            <a:avLst/>
          </a:prstGeom>
        </p:spPr>
      </p:pic>
    </p:spTree>
    <p:extLst>
      <p:ext uri="{BB962C8B-B14F-4D97-AF65-F5344CB8AC3E}">
        <p14:creationId xmlns:p14="http://schemas.microsoft.com/office/powerpoint/2010/main" val="9201429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56198A-67A3-274F-9563-1E7887D47B2D}"/>
              </a:ext>
            </a:extLst>
          </p:cNvPr>
          <p:cNvSpPr>
            <a:spLocks noGrp="1"/>
          </p:cNvSpPr>
          <p:nvPr>
            <p:ph sz="half" idx="1"/>
          </p:nvPr>
        </p:nvSpPr>
        <p:spPr>
          <a:xfrm>
            <a:off x="1302488" y="1721027"/>
            <a:ext cx="10051312" cy="4885901"/>
          </a:xfrm>
        </p:spPr>
        <p:txBody>
          <a:bodyPr>
            <a:normAutofit lnSpcReduction="10000"/>
          </a:bodyPr>
          <a:lstStyle/>
          <a:p>
            <a:r>
              <a:rPr lang="et-EE" dirty="0"/>
              <a:t>10</a:t>
            </a:r>
            <a:r>
              <a:rPr lang="et-EE" dirty="0">
                <a:solidFill>
                  <a:schemeClr val="tx1"/>
                </a:solidFill>
              </a:rPr>
              <a:t>–</a:t>
            </a:r>
            <a:r>
              <a:rPr lang="et-EE" dirty="0"/>
              <a:t>14-aastaste laste arvates oleks liiklust kõige huvitavam õppida </a:t>
            </a:r>
            <a:r>
              <a:rPr lang="et-EE" dirty="0">
                <a:solidFill>
                  <a:srgbClr val="A01E28"/>
                </a:solidFill>
              </a:rPr>
              <a:t>erinevaid liiklusteemalisi mänge mängides </a:t>
            </a:r>
            <a:r>
              <a:rPr lang="et-EE" dirty="0"/>
              <a:t>(70%). Endiselt meeldiks ülekaalukalt ka see, kui </a:t>
            </a:r>
            <a:r>
              <a:rPr lang="et-EE" dirty="0">
                <a:solidFill>
                  <a:schemeClr val="accent1"/>
                </a:solidFill>
              </a:rPr>
              <a:t>keegi räägiks reeglitest ja kogemustest </a:t>
            </a:r>
            <a:r>
              <a:rPr lang="et-EE" dirty="0"/>
              <a:t>(56%). Ligi pool lastest tunneks huvi ka muude praktiliste liiklusalaste tegevuste (katsed, vaatlused, konkreetsete olukordade harjutamine, läbimängimine) vastu (Slaid 45). Katsed, vaatlused ja eksperimendid ning eriti iseseisev lugemine huvitasid kõige vähem mitte-eestlastest ja Kirde-Eesti lapsi.</a:t>
            </a:r>
          </a:p>
          <a:p>
            <a:r>
              <a:rPr lang="et-EE" dirty="0">
                <a:solidFill>
                  <a:schemeClr val="accent1"/>
                </a:solidFill>
              </a:rPr>
              <a:t>Valdavalt on lastele ohutust käitumisest liikluses rääkinud vanemad </a:t>
            </a:r>
            <a:r>
              <a:rPr lang="et-EE" dirty="0"/>
              <a:t>(ema 95% ja isa 79%),</a:t>
            </a:r>
            <a:r>
              <a:rPr lang="et-EE" dirty="0">
                <a:solidFill>
                  <a:schemeClr val="accent1"/>
                </a:solidFill>
              </a:rPr>
              <a:t> 73%-le ka õpetajad. </a:t>
            </a:r>
            <a:r>
              <a:rPr lang="et-EE" dirty="0"/>
              <a:t>Muude vastustena toodi välja sugulasi, sh eriti vanavanemaid, ka õdesid/vendi ja politseinikke. Üldse ei ole liikluses ohutult liiklema õpetatud lastest alla 1% (Slaid 45). </a:t>
            </a:r>
            <a:endParaRPr lang="et-EE" dirty="0">
              <a:solidFill>
                <a:schemeClr val="accent1"/>
              </a:solidFill>
            </a:endParaRPr>
          </a:p>
          <a:p>
            <a:r>
              <a:rPr lang="et-EE" dirty="0"/>
              <a:t>Õpetajapoolset liiklusõpetust on saanud enam eestikeelsed (76%), Lääne-Eesti (87%) ning maapiirkondade (80%) lapsed, emapoolset õpet Tallinna (98%), isapoolset Põhja-Eesti ja maalapsed. Muude taustatunnuste osas olulisi erinevusi ei ilmnenud.</a:t>
            </a:r>
          </a:p>
          <a:p>
            <a:r>
              <a:rPr lang="et-EE" dirty="0"/>
              <a:t>Valdavalt on lastele sõidutee ületamise kohta õpetatud järgnevat (üle 80%-le lastest – Slaid 46):	</a:t>
            </a:r>
          </a:p>
          <a:p>
            <a:pPr lvl="1"/>
            <a:r>
              <a:rPr lang="et-EE" dirty="0"/>
              <a:t>tuleb olla tähelepanelik,</a:t>
            </a:r>
          </a:p>
          <a:p>
            <a:pPr lvl="1"/>
            <a:r>
              <a:rPr lang="et-EE" dirty="0"/>
              <a:t>enne sõiduteele astumist veendu, kas lähenev auto on seisma jäänud,</a:t>
            </a:r>
          </a:p>
          <a:p>
            <a:pPr lvl="1"/>
            <a:r>
              <a:rPr lang="et-EE" dirty="0"/>
              <a:t>ohutum on teed ületada ülekäigurajal,</a:t>
            </a:r>
          </a:p>
          <a:p>
            <a:pPr lvl="1"/>
            <a:r>
              <a:rPr lang="et-EE" dirty="0"/>
              <a:t>enne teele astumist tuleb seisma jääda.</a:t>
            </a:r>
          </a:p>
          <a:p>
            <a:r>
              <a:rPr lang="et-EE" dirty="0"/>
              <a:t>Varasemast märksa enam on toonitatud helkuri vajalikkust.</a:t>
            </a:r>
          </a:p>
          <a:p>
            <a:r>
              <a:rPr lang="et-EE" dirty="0"/>
              <a:t>Tüdrukud on poistest sagedamini teadvustanud, et enne sõiduteele astumist tuleb vaadata, kas auto on peatunud (96%). Tallinna lastele on keskmisest enam õpetatud, et teed on ohutum ületada ülekäigurajal (96%) ja et jalakäijal on ülekäigurajal eesõigus (53%). Maalapsed teavad keskmisest sagedamini, et enne teele astumist tuleb seisma jääda (93%) ja talvel võib olla libe või last ei pruugi takistuse tagant näha olla (73%). Lääne-Eesti lastele on õpetatud eriti helkuri vajalikkust ülekäigu raja juures (90%).</a:t>
            </a:r>
          </a:p>
          <a:p>
            <a:endParaRPr lang="et-EE" dirty="0">
              <a:solidFill>
                <a:schemeClr val="accent1"/>
              </a:solidFill>
            </a:endParaRPr>
          </a:p>
          <a:p>
            <a:endParaRPr lang="et-EE" dirty="0"/>
          </a:p>
          <a:p>
            <a:endParaRPr lang="et-EE" dirty="0"/>
          </a:p>
          <a:p>
            <a:endParaRPr lang="et-EE" dirty="0"/>
          </a:p>
          <a:p>
            <a:endParaRPr lang="et-EE" dirty="0"/>
          </a:p>
        </p:txBody>
      </p:sp>
      <p:sp>
        <p:nvSpPr>
          <p:cNvPr id="3" name="Title 2">
            <a:extLst>
              <a:ext uri="{FF2B5EF4-FFF2-40B4-BE49-F238E27FC236}">
                <a16:creationId xmlns:a16="http://schemas.microsoft.com/office/drawing/2014/main" id="{ABFAB411-E036-A24B-82BF-B56FECE2E8CF}"/>
              </a:ext>
            </a:extLst>
          </p:cNvPr>
          <p:cNvSpPr>
            <a:spLocks noGrp="1"/>
          </p:cNvSpPr>
          <p:nvPr>
            <p:ph type="title"/>
          </p:nvPr>
        </p:nvSpPr>
        <p:spPr/>
        <p:txBody>
          <a:bodyPr/>
          <a:lstStyle/>
          <a:p>
            <a:r>
              <a:rPr lang="et-EE" dirty="0"/>
              <a:t>Ohutu liiklemise õpetus</a:t>
            </a:r>
          </a:p>
        </p:txBody>
      </p:sp>
      <p:sp>
        <p:nvSpPr>
          <p:cNvPr id="4" name="Subtitle 3">
            <a:extLst>
              <a:ext uri="{FF2B5EF4-FFF2-40B4-BE49-F238E27FC236}">
                <a16:creationId xmlns:a16="http://schemas.microsoft.com/office/drawing/2014/main" id="{C08C0215-F9B2-F740-B239-CD549F97DE1E}"/>
              </a:ext>
            </a:extLst>
          </p:cNvPr>
          <p:cNvSpPr>
            <a:spLocks noGrp="1"/>
          </p:cNvSpPr>
          <p:nvPr>
            <p:ph type="subTitle" idx="14"/>
          </p:nvPr>
        </p:nvSpPr>
        <p:spPr>
          <a:xfrm>
            <a:off x="1302488" y="940987"/>
            <a:ext cx="10051312" cy="425303"/>
          </a:xfrm>
        </p:spPr>
        <p:txBody>
          <a:bodyPr/>
          <a:lstStyle/>
          <a:p>
            <a:r>
              <a:rPr lang="et-EE" dirty="0"/>
              <a:t>(Slaid 45</a:t>
            </a:r>
            <a:r>
              <a:rPr lang="et-EE" dirty="0">
                <a:solidFill>
                  <a:schemeClr val="accent1"/>
                </a:solidFill>
              </a:rPr>
              <a:t>–</a:t>
            </a:r>
            <a:r>
              <a:rPr lang="et-EE" dirty="0"/>
              <a:t>46)</a:t>
            </a:r>
          </a:p>
        </p:txBody>
      </p:sp>
    </p:spTree>
    <p:extLst>
      <p:ext uri="{BB962C8B-B14F-4D97-AF65-F5344CB8AC3E}">
        <p14:creationId xmlns:p14="http://schemas.microsoft.com/office/powerpoint/2010/main" val="5645713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C0A5E-BE7C-2B4C-AB7F-CCBB3D9A35BC}"/>
              </a:ext>
            </a:extLst>
          </p:cNvPr>
          <p:cNvSpPr>
            <a:spLocks noGrp="1"/>
          </p:cNvSpPr>
          <p:nvPr>
            <p:ph type="title"/>
          </p:nvPr>
        </p:nvSpPr>
        <p:spPr/>
        <p:txBody>
          <a:bodyPr/>
          <a:lstStyle/>
          <a:p>
            <a:r>
              <a:rPr lang="et-EE" dirty="0"/>
              <a:t>Ohutu liiklemise õpetus</a:t>
            </a:r>
          </a:p>
        </p:txBody>
      </p:sp>
      <p:sp>
        <p:nvSpPr>
          <p:cNvPr id="5" name="Subtitle 4">
            <a:extLst>
              <a:ext uri="{FF2B5EF4-FFF2-40B4-BE49-F238E27FC236}">
                <a16:creationId xmlns:a16="http://schemas.microsoft.com/office/drawing/2014/main" id="{5FAD87CF-62EB-E24E-AAD8-2F9D12E9A7CC}"/>
              </a:ext>
            </a:extLst>
          </p:cNvPr>
          <p:cNvSpPr>
            <a:spLocks noGrp="1"/>
          </p:cNvSpPr>
          <p:nvPr>
            <p:ph type="subTitle" idx="14"/>
          </p:nvPr>
        </p:nvSpPr>
        <p:spPr>
          <a:xfrm>
            <a:off x="1302488" y="940987"/>
            <a:ext cx="10051312" cy="804686"/>
          </a:xfrm>
        </p:spPr>
        <p:txBody>
          <a:bodyPr>
            <a:normAutofit/>
          </a:bodyPr>
          <a:lstStyle/>
          <a:p>
            <a:r>
              <a:rPr lang="et-EE" dirty="0"/>
              <a:t>Kuidas oleks huvitav liiklust õppida ja kes on õpetanud, kuidas liikluses ohutult käituda?</a:t>
            </a:r>
          </a:p>
        </p:txBody>
      </p:sp>
      <p:pic>
        <p:nvPicPr>
          <p:cNvPr id="9" name="Content Placeholder 8">
            <a:extLst>
              <a:ext uri="{FF2B5EF4-FFF2-40B4-BE49-F238E27FC236}">
                <a16:creationId xmlns:a16="http://schemas.microsoft.com/office/drawing/2014/main" id="{48F89D2B-F47D-AD49-BDFE-83B09D511959}"/>
              </a:ext>
            </a:extLst>
          </p:cNvPr>
          <p:cNvPicPr>
            <a:picLocks noGrp="1" noChangeAspect="1"/>
          </p:cNvPicPr>
          <p:nvPr>
            <p:ph sz="half" idx="13"/>
          </p:nvPr>
        </p:nvPicPr>
        <p:blipFill>
          <a:blip r:embed="rId2"/>
          <a:stretch>
            <a:fillRect/>
          </a:stretch>
        </p:blipFill>
        <p:spPr>
          <a:xfrm>
            <a:off x="6511131" y="1522412"/>
            <a:ext cx="4826000" cy="4838700"/>
          </a:xfrm>
          <a:prstGeom prst="rect">
            <a:avLst/>
          </a:prstGeom>
        </p:spPr>
      </p:pic>
      <p:pic>
        <p:nvPicPr>
          <p:cNvPr id="12" name="Content Placeholder 11">
            <a:extLst>
              <a:ext uri="{FF2B5EF4-FFF2-40B4-BE49-F238E27FC236}">
                <a16:creationId xmlns:a16="http://schemas.microsoft.com/office/drawing/2014/main" id="{E83671BD-E7A7-414D-888D-7F5288D62994}"/>
              </a:ext>
            </a:extLst>
          </p:cNvPr>
          <p:cNvPicPr>
            <a:picLocks noGrp="1" noChangeAspect="1"/>
          </p:cNvPicPr>
          <p:nvPr>
            <p:ph sz="half" idx="1"/>
          </p:nvPr>
        </p:nvPicPr>
        <p:blipFill>
          <a:blip r:embed="rId3"/>
          <a:stretch>
            <a:fillRect/>
          </a:stretch>
        </p:blipFill>
        <p:spPr>
          <a:xfrm>
            <a:off x="1338262" y="1528762"/>
            <a:ext cx="4787900" cy="4826000"/>
          </a:xfrm>
          <a:prstGeom prst="rect">
            <a:avLst/>
          </a:prstGeom>
        </p:spPr>
      </p:pic>
    </p:spTree>
    <p:extLst>
      <p:ext uri="{BB962C8B-B14F-4D97-AF65-F5344CB8AC3E}">
        <p14:creationId xmlns:p14="http://schemas.microsoft.com/office/powerpoint/2010/main" val="16132988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C0A5E-BE7C-2B4C-AB7F-CCBB3D9A35BC}"/>
              </a:ext>
            </a:extLst>
          </p:cNvPr>
          <p:cNvSpPr>
            <a:spLocks noGrp="1"/>
          </p:cNvSpPr>
          <p:nvPr>
            <p:ph type="title"/>
          </p:nvPr>
        </p:nvSpPr>
        <p:spPr/>
        <p:txBody>
          <a:bodyPr/>
          <a:lstStyle/>
          <a:p>
            <a:r>
              <a:rPr lang="et-EE" dirty="0"/>
              <a:t>Ohutu liiklemise õpetus</a:t>
            </a:r>
          </a:p>
        </p:txBody>
      </p:sp>
      <p:sp>
        <p:nvSpPr>
          <p:cNvPr id="5" name="Subtitle 4">
            <a:extLst>
              <a:ext uri="{FF2B5EF4-FFF2-40B4-BE49-F238E27FC236}">
                <a16:creationId xmlns:a16="http://schemas.microsoft.com/office/drawing/2014/main" id="{5FAD87CF-62EB-E24E-AAD8-2F9D12E9A7CC}"/>
              </a:ext>
            </a:extLst>
          </p:cNvPr>
          <p:cNvSpPr>
            <a:spLocks noGrp="1"/>
          </p:cNvSpPr>
          <p:nvPr>
            <p:ph type="subTitle" idx="14"/>
          </p:nvPr>
        </p:nvSpPr>
        <p:spPr/>
        <p:txBody>
          <a:bodyPr>
            <a:normAutofit/>
          </a:bodyPr>
          <a:lstStyle/>
          <a:p>
            <a:r>
              <a:rPr lang="et-EE" dirty="0"/>
              <a:t>Mida on sõidutee ületamise kohta õpetatud?</a:t>
            </a:r>
          </a:p>
        </p:txBody>
      </p:sp>
      <p:pic>
        <p:nvPicPr>
          <p:cNvPr id="12" name="Content Placeholder 11">
            <a:extLst>
              <a:ext uri="{FF2B5EF4-FFF2-40B4-BE49-F238E27FC236}">
                <a16:creationId xmlns:a16="http://schemas.microsoft.com/office/drawing/2014/main" id="{C33602F1-4E7D-3B4C-A073-2F0E647E774F}"/>
              </a:ext>
            </a:extLst>
          </p:cNvPr>
          <p:cNvPicPr>
            <a:picLocks noGrp="1" noChangeAspect="1"/>
          </p:cNvPicPr>
          <p:nvPr>
            <p:ph sz="half" idx="1"/>
          </p:nvPr>
        </p:nvPicPr>
        <p:blipFill>
          <a:blip r:embed="rId2"/>
          <a:stretch>
            <a:fillRect/>
          </a:stretch>
        </p:blipFill>
        <p:spPr>
          <a:prstGeom prst="rect">
            <a:avLst/>
          </a:prstGeom>
        </p:spPr>
      </p:pic>
    </p:spTree>
    <p:extLst>
      <p:ext uri="{BB962C8B-B14F-4D97-AF65-F5344CB8AC3E}">
        <p14:creationId xmlns:p14="http://schemas.microsoft.com/office/powerpoint/2010/main" val="24115782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89BD6-1019-B54C-8125-6E00C8C9EFF7}"/>
              </a:ext>
            </a:extLst>
          </p:cNvPr>
          <p:cNvSpPr>
            <a:spLocks noGrp="1"/>
          </p:cNvSpPr>
          <p:nvPr>
            <p:ph type="ctrTitle"/>
          </p:nvPr>
        </p:nvSpPr>
        <p:spPr>
          <a:xfrm>
            <a:off x="2531940" y="3055933"/>
            <a:ext cx="9051380" cy="861238"/>
          </a:xfrm>
        </p:spPr>
        <p:txBody>
          <a:bodyPr>
            <a:normAutofit fontScale="90000"/>
          </a:bodyPr>
          <a:lstStyle/>
          <a:p>
            <a:r>
              <a:rPr lang="en-GB" dirty="0"/>
              <a:t>Ankeet</a:t>
            </a:r>
          </a:p>
        </p:txBody>
      </p:sp>
    </p:spTree>
    <p:extLst>
      <p:ext uri="{BB962C8B-B14F-4D97-AF65-F5344CB8AC3E}">
        <p14:creationId xmlns:p14="http://schemas.microsoft.com/office/powerpoint/2010/main" val="1387314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B1391-FDFA-CC40-A645-0D99C4219D93}"/>
              </a:ext>
            </a:extLst>
          </p:cNvPr>
          <p:cNvSpPr>
            <a:spLocks noGrp="1"/>
          </p:cNvSpPr>
          <p:nvPr>
            <p:ph type="title"/>
          </p:nvPr>
        </p:nvSpPr>
        <p:spPr/>
        <p:txBody>
          <a:bodyPr/>
          <a:lstStyle/>
          <a:p>
            <a:r>
              <a:rPr lang="et-EE" dirty="0"/>
              <a:t>Ankeet</a:t>
            </a:r>
          </a:p>
        </p:txBody>
      </p:sp>
      <p:sp>
        <p:nvSpPr>
          <p:cNvPr id="7" name="Content Placeholder 6">
            <a:extLst>
              <a:ext uri="{FF2B5EF4-FFF2-40B4-BE49-F238E27FC236}">
                <a16:creationId xmlns:a16="http://schemas.microsoft.com/office/drawing/2014/main" id="{EF84B18E-622F-E649-8E04-7B9124E9260B}"/>
              </a:ext>
            </a:extLst>
          </p:cNvPr>
          <p:cNvSpPr>
            <a:spLocks noGrp="1"/>
          </p:cNvSpPr>
          <p:nvPr>
            <p:ph sz="half" idx="1"/>
          </p:nvPr>
        </p:nvSpPr>
        <p:spPr/>
        <p:txBody>
          <a:bodyPr>
            <a:normAutofit/>
          </a:bodyPr>
          <a:lstStyle/>
          <a:p>
            <a:pPr marL="0" indent="0">
              <a:lnSpc>
                <a:spcPct val="120000"/>
              </a:lnSpc>
              <a:spcBef>
                <a:spcPts val="0"/>
              </a:spcBef>
              <a:buNone/>
            </a:pPr>
            <a:r>
              <a:rPr lang="et-EE" sz="1200" b="1" dirty="0"/>
              <a:t>1. Kui sageli kinnitad autos turvavöö?</a:t>
            </a:r>
            <a:endParaRPr lang="et-EE" sz="1200" dirty="0"/>
          </a:p>
          <a:p>
            <a:pPr marL="685800" lvl="1" indent="-228600">
              <a:lnSpc>
                <a:spcPct val="120000"/>
              </a:lnSpc>
              <a:spcBef>
                <a:spcPts val="0"/>
              </a:spcBef>
              <a:buFont typeface="+mj-lt"/>
              <a:buAutoNum type="arabicParenR"/>
            </a:pPr>
            <a:r>
              <a:rPr lang="et-EE" sz="1200" dirty="0"/>
              <a:t>alati </a:t>
            </a:r>
          </a:p>
          <a:p>
            <a:pPr marL="685800" lvl="1" indent="-228600">
              <a:lnSpc>
                <a:spcPct val="120000"/>
              </a:lnSpc>
              <a:spcBef>
                <a:spcPts val="0"/>
              </a:spcBef>
              <a:buFont typeface="+mj-lt"/>
              <a:buAutoNum type="arabicParenR"/>
            </a:pPr>
            <a:r>
              <a:rPr lang="et-EE" sz="1200" dirty="0"/>
              <a:t>sageli  </a:t>
            </a:r>
          </a:p>
          <a:p>
            <a:pPr marL="685800" lvl="1" indent="-228600">
              <a:lnSpc>
                <a:spcPct val="120000"/>
              </a:lnSpc>
              <a:spcBef>
                <a:spcPts val="0"/>
              </a:spcBef>
              <a:buFont typeface="+mj-lt"/>
              <a:buAutoNum type="arabicParenR"/>
            </a:pPr>
            <a:r>
              <a:rPr lang="et-EE" sz="1200" dirty="0"/>
              <a:t>mõnikord</a:t>
            </a:r>
          </a:p>
          <a:p>
            <a:pPr marL="685800" lvl="1" indent="-228600">
              <a:lnSpc>
                <a:spcPct val="120000"/>
              </a:lnSpc>
              <a:spcBef>
                <a:spcPts val="0"/>
              </a:spcBef>
              <a:buFont typeface="+mj-lt"/>
              <a:buAutoNum type="arabicParenR"/>
            </a:pPr>
            <a:r>
              <a:rPr lang="et-EE" sz="1200" dirty="0"/>
              <a:t>üldse mitte</a:t>
            </a:r>
          </a:p>
          <a:p>
            <a:pPr marL="685800" lvl="1" indent="-228600">
              <a:lnSpc>
                <a:spcPct val="120000"/>
              </a:lnSpc>
              <a:spcBef>
                <a:spcPts val="0"/>
              </a:spcBef>
              <a:buFont typeface="+mj-lt"/>
              <a:buAutoNum type="arabicParenR"/>
            </a:pPr>
            <a:r>
              <a:rPr lang="en-US" sz="1200" dirty="0"/>
              <a:t>e</a:t>
            </a:r>
            <a:r>
              <a:rPr lang="et-EE" sz="1200" dirty="0"/>
              <a:t>i sõida autoga</a:t>
            </a:r>
          </a:p>
          <a:p>
            <a:pPr marL="685800" lvl="1" indent="-228600">
              <a:lnSpc>
                <a:spcPct val="120000"/>
              </a:lnSpc>
              <a:spcBef>
                <a:spcPts val="0"/>
              </a:spcBef>
              <a:buFont typeface="+mj-lt"/>
              <a:buAutoNum type="arabicParenR"/>
            </a:pPr>
            <a:r>
              <a:rPr lang="et-EE" sz="1200" dirty="0"/>
              <a:t>ei oska öelda</a:t>
            </a:r>
          </a:p>
          <a:p>
            <a:pPr marL="0" indent="0">
              <a:lnSpc>
                <a:spcPct val="120000"/>
              </a:lnSpc>
              <a:spcBef>
                <a:spcPts val="0"/>
              </a:spcBef>
              <a:buNone/>
            </a:pPr>
            <a:endParaRPr lang="et-EE" sz="1200" b="1" dirty="0"/>
          </a:p>
          <a:p>
            <a:pPr marL="0" indent="0">
              <a:lnSpc>
                <a:spcPct val="120000"/>
              </a:lnSpc>
              <a:spcBef>
                <a:spcPts val="0"/>
              </a:spcBef>
              <a:buNone/>
            </a:pPr>
            <a:r>
              <a:rPr lang="et-EE" sz="1200" b="1" dirty="0"/>
              <a:t>2. Kui sageli kinnitad bussiga sõites turvavöö (kui Su istekoht on turvavööga varustatud)?</a:t>
            </a:r>
            <a:endParaRPr lang="et-EE" sz="1200" dirty="0"/>
          </a:p>
          <a:p>
            <a:pPr marL="685800" lvl="1" indent="-228600">
              <a:lnSpc>
                <a:spcPct val="120000"/>
              </a:lnSpc>
              <a:spcBef>
                <a:spcPts val="0"/>
              </a:spcBef>
              <a:buFont typeface="+mj-lt"/>
              <a:buAutoNum type="arabicParenR"/>
            </a:pPr>
            <a:r>
              <a:rPr lang="et-EE" sz="1200" dirty="0"/>
              <a:t>alati </a:t>
            </a:r>
          </a:p>
          <a:p>
            <a:pPr marL="685800" lvl="1" indent="-228600">
              <a:lnSpc>
                <a:spcPct val="120000"/>
              </a:lnSpc>
              <a:spcBef>
                <a:spcPts val="0"/>
              </a:spcBef>
              <a:buFont typeface="+mj-lt"/>
              <a:buAutoNum type="arabicParenR"/>
            </a:pPr>
            <a:r>
              <a:rPr lang="et-EE" sz="1200" dirty="0"/>
              <a:t>sageli </a:t>
            </a:r>
          </a:p>
          <a:p>
            <a:pPr marL="685800" lvl="1" indent="-228600">
              <a:lnSpc>
                <a:spcPct val="120000"/>
              </a:lnSpc>
              <a:spcBef>
                <a:spcPts val="0"/>
              </a:spcBef>
              <a:buFont typeface="+mj-lt"/>
              <a:buAutoNum type="arabicParenR"/>
            </a:pPr>
            <a:r>
              <a:rPr lang="et-EE" sz="1200" dirty="0"/>
              <a:t>mõnikord</a:t>
            </a:r>
          </a:p>
          <a:p>
            <a:pPr marL="685800" lvl="1" indent="-228600">
              <a:lnSpc>
                <a:spcPct val="120000"/>
              </a:lnSpc>
              <a:spcBef>
                <a:spcPts val="0"/>
              </a:spcBef>
              <a:buFont typeface="+mj-lt"/>
              <a:buAutoNum type="arabicParenR"/>
            </a:pPr>
            <a:r>
              <a:rPr lang="en-US" sz="1200" dirty="0"/>
              <a:t>ü</a:t>
            </a:r>
            <a:r>
              <a:rPr lang="et-EE" sz="1200" dirty="0"/>
              <a:t>ldse mitte</a:t>
            </a:r>
          </a:p>
          <a:p>
            <a:pPr marL="685800" lvl="1" indent="-228600">
              <a:lnSpc>
                <a:spcPct val="120000"/>
              </a:lnSpc>
              <a:spcBef>
                <a:spcPts val="0"/>
              </a:spcBef>
              <a:buFont typeface="+mj-lt"/>
              <a:buAutoNum type="arabicParenR"/>
            </a:pPr>
            <a:r>
              <a:rPr lang="en-US" sz="1200" dirty="0"/>
              <a:t>e</a:t>
            </a:r>
            <a:r>
              <a:rPr lang="et-EE" sz="1200" dirty="0"/>
              <a:t>i sõida bussiga</a:t>
            </a:r>
          </a:p>
          <a:p>
            <a:pPr marL="685800" lvl="1" indent="-228600">
              <a:lnSpc>
                <a:spcPct val="120000"/>
              </a:lnSpc>
              <a:spcBef>
                <a:spcPts val="0"/>
              </a:spcBef>
              <a:buFont typeface="+mj-lt"/>
              <a:buAutoNum type="arabicParenR"/>
            </a:pPr>
            <a:r>
              <a:rPr lang="et-EE" sz="1200" dirty="0"/>
              <a:t>ei oska öelda</a:t>
            </a:r>
          </a:p>
          <a:p>
            <a:endParaRPr lang="et-EE" dirty="0"/>
          </a:p>
        </p:txBody>
      </p:sp>
      <p:sp>
        <p:nvSpPr>
          <p:cNvPr id="3" name="Subtitle 2">
            <a:extLst>
              <a:ext uri="{FF2B5EF4-FFF2-40B4-BE49-F238E27FC236}">
                <a16:creationId xmlns:a16="http://schemas.microsoft.com/office/drawing/2014/main" id="{3994B4CB-4276-514B-A796-9AB688F2189C}"/>
              </a:ext>
            </a:extLst>
          </p:cNvPr>
          <p:cNvSpPr>
            <a:spLocks noGrp="1"/>
          </p:cNvSpPr>
          <p:nvPr>
            <p:ph type="subTitle" idx="14"/>
          </p:nvPr>
        </p:nvSpPr>
        <p:spPr/>
        <p:txBody>
          <a:bodyPr/>
          <a:lstStyle/>
          <a:p>
            <a:r>
              <a:rPr lang="et-EE" dirty="0"/>
              <a:t>Turvavöö</a:t>
            </a:r>
          </a:p>
        </p:txBody>
      </p:sp>
      <p:sp>
        <p:nvSpPr>
          <p:cNvPr id="6" name="Content Placeholder 5">
            <a:extLst>
              <a:ext uri="{FF2B5EF4-FFF2-40B4-BE49-F238E27FC236}">
                <a16:creationId xmlns:a16="http://schemas.microsoft.com/office/drawing/2014/main" id="{C8770657-C8B2-D545-8CF3-9B67F9339089}"/>
              </a:ext>
            </a:extLst>
          </p:cNvPr>
          <p:cNvSpPr>
            <a:spLocks noGrp="1"/>
          </p:cNvSpPr>
          <p:nvPr>
            <p:ph sz="half" idx="13"/>
          </p:nvPr>
        </p:nvSpPr>
        <p:spPr/>
        <p:txBody>
          <a:bodyPr/>
          <a:lstStyle/>
          <a:p>
            <a:pPr marL="0" indent="0">
              <a:lnSpc>
                <a:spcPct val="120000"/>
              </a:lnSpc>
              <a:spcBef>
                <a:spcPts val="0"/>
              </a:spcBef>
              <a:buNone/>
            </a:pPr>
            <a:r>
              <a:rPr lang="et-EE" sz="1200" b="1" dirty="0"/>
              <a:t>3. Kui sageli kinnitab su ema autos turvavöö?</a:t>
            </a:r>
            <a:endParaRPr lang="et-EE" sz="1200" dirty="0"/>
          </a:p>
          <a:p>
            <a:pPr marL="685800" lvl="1" indent="-228600">
              <a:lnSpc>
                <a:spcPct val="120000"/>
              </a:lnSpc>
              <a:spcBef>
                <a:spcPts val="0"/>
              </a:spcBef>
              <a:buFont typeface="+mj-lt"/>
              <a:buAutoNum type="arabicParenR"/>
            </a:pPr>
            <a:r>
              <a:rPr lang="et-EE" sz="1200" dirty="0"/>
              <a:t>alati </a:t>
            </a:r>
          </a:p>
          <a:p>
            <a:pPr marL="685800" lvl="1" indent="-228600">
              <a:lnSpc>
                <a:spcPct val="120000"/>
              </a:lnSpc>
              <a:spcBef>
                <a:spcPts val="0"/>
              </a:spcBef>
              <a:buFont typeface="+mj-lt"/>
              <a:buAutoNum type="arabicParenR"/>
            </a:pPr>
            <a:r>
              <a:rPr lang="et-EE" sz="1200" dirty="0"/>
              <a:t>sageli </a:t>
            </a:r>
          </a:p>
          <a:p>
            <a:pPr marL="685800" lvl="1" indent="-228600">
              <a:lnSpc>
                <a:spcPct val="120000"/>
              </a:lnSpc>
              <a:spcBef>
                <a:spcPts val="0"/>
              </a:spcBef>
              <a:buFont typeface="+mj-lt"/>
              <a:buAutoNum type="arabicParenR"/>
            </a:pPr>
            <a:r>
              <a:rPr lang="et-EE" sz="1200" dirty="0"/>
              <a:t>mõnikord</a:t>
            </a:r>
          </a:p>
          <a:p>
            <a:pPr marL="685800" lvl="1" indent="-228600">
              <a:lnSpc>
                <a:spcPct val="120000"/>
              </a:lnSpc>
              <a:spcBef>
                <a:spcPts val="0"/>
              </a:spcBef>
              <a:buFont typeface="+mj-lt"/>
              <a:buAutoNum type="arabicParenR"/>
            </a:pPr>
            <a:r>
              <a:rPr lang="en-US" sz="1200" dirty="0"/>
              <a:t>ü</a:t>
            </a:r>
            <a:r>
              <a:rPr lang="et-EE" sz="1200" dirty="0"/>
              <a:t>ldse mitte</a:t>
            </a:r>
          </a:p>
          <a:p>
            <a:pPr marL="685800" lvl="1" indent="-228600">
              <a:lnSpc>
                <a:spcPct val="120000"/>
              </a:lnSpc>
              <a:spcBef>
                <a:spcPts val="0"/>
              </a:spcBef>
              <a:buFont typeface="+mj-lt"/>
              <a:buAutoNum type="arabicParenR"/>
            </a:pPr>
            <a:r>
              <a:rPr lang="en-US" sz="1200" dirty="0"/>
              <a:t>e</a:t>
            </a:r>
            <a:r>
              <a:rPr lang="et-EE" sz="1200" dirty="0"/>
              <a:t>i sõida autoga</a:t>
            </a:r>
          </a:p>
          <a:p>
            <a:pPr marL="685800" lvl="1" indent="-228600">
              <a:lnSpc>
                <a:spcPct val="120000"/>
              </a:lnSpc>
              <a:spcBef>
                <a:spcPts val="0"/>
              </a:spcBef>
              <a:buFont typeface="+mj-lt"/>
              <a:buAutoNum type="arabicParenR"/>
            </a:pPr>
            <a:r>
              <a:rPr lang="et-EE" sz="1200" dirty="0"/>
              <a:t>ei oska öelda</a:t>
            </a:r>
          </a:p>
          <a:p>
            <a:pPr marL="685800" lvl="1" indent="-228600">
              <a:lnSpc>
                <a:spcPct val="120000"/>
              </a:lnSpc>
              <a:spcBef>
                <a:spcPts val="0"/>
              </a:spcBef>
              <a:buFont typeface="+mj-lt"/>
              <a:buAutoNum type="arabicParenR"/>
            </a:pPr>
            <a:r>
              <a:rPr lang="et-EE" sz="1200" dirty="0"/>
              <a:t>ema ei ole</a:t>
            </a:r>
          </a:p>
          <a:p>
            <a:pPr marL="685800" lvl="1" indent="-228600">
              <a:lnSpc>
                <a:spcPct val="120000"/>
              </a:lnSpc>
              <a:spcBef>
                <a:spcPts val="0"/>
              </a:spcBef>
              <a:buFont typeface="+mj-lt"/>
              <a:buAutoNum type="arabicParenR"/>
            </a:pPr>
            <a:endParaRPr lang="et-EE" sz="1200" dirty="0"/>
          </a:p>
          <a:p>
            <a:pPr marL="0" indent="0">
              <a:lnSpc>
                <a:spcPct val="120000"/>
              </a:lnSpc>
              <a:spcBef>
                <a:spcPts val="0"/>
              </a:spcBef>
              <a:buNone/>
            </a:pPr>
            <a:r>
              <a:rPr lang="et-EE" sz="1200" b="1" dirty="0"/>
              <a:t>4. Kui sageli kinnitab su isa autos turvavöö?</a:t>
            </a:r>
            <a:endParaRPr lang="et-EE" sz="1200" dirty="0"/>
          </a:p>
          <a:p>
            <a:pPr marL="685800" lvl="1" indent="-228600">
              <a:lnSpc>
                <a:spcPct val="120000"/>
              </a:lnSpc>
              <a:spcBef>
                <a:spcPts val="0"/>
              </a:spcBef>
              <a:buFont typeface="+mj-lt"/>
              <a:buAutoNum type="arabicParenR"/>
            </a:pPr>
            <a:r>
              <a:rPr lang="et-EE" sz="1200" dirty="0"/>
              <a:t>alati </a:t>
            </a:r>
          </a:p>
          <a:p>
            <a:pPr marL="685800" lvl="1" indent="-228600">
              <a:lnSpc>
                <a:spcPct val="120000"/>
              </a:lnSpc>
              <a:spcBef>
                <a:spcPts val="0"/>
              </a:spcBef>
              <a:buFont typeface="+mj-lt"/>
              <a:buAutoNum type="arabicParenR"/>
            </a:pPr>
            <a:r>
              <a:rPr lang="et-EE" sz="1200" dirty="0"/>
              <a:t>sageli </a:t>
            </a:r>
          </a:p>
          <a:p>
            <a:pPr marL="685800" lvl="1" indent="-228600">
              <a:lnSpc>
                <a:spcPct val="120000"/>
              </a:lnSpc>
              <a:spcBef>
                <a:spcPts val="0"/>
              </a:spcBef>
              <a:buFont typeface="+mj-lt"/>
              <a:buAutoNum type="arabicParenR"/>
            </a:pPr>
            <a:r>
              <a:rPr lang="et-EE" sz="1200" dirty="0"/>
              <a:t>mõnikord</a:t>
            </a:r>
          </a:p>
          <a:p>
            <a:pPr marL="685800" lvl="1" indent="-228600">
              <a:lnSpc>
                <a:spcPct val="120000"/>
              </a:lnSpc>
              <a:spcBef>
                <a:spcPts val="0"/>
              </a:spcBef>
              <a:buFont typeface="+mj-lt"/>
              <a:buAutoNum type="arabicParenR"/>
            </a:pPr>
            <a:r>
              <a:rPr lang="en-US" sz="1200" dirty="0"/>
              <a:t>ü</a:t>
            </a:r>
            <a:r>
              <a:rPr lang="et-EE" sz="1200" dirty="0"/>
              <a:t>ldse mitte</a:t>
            </a:r>
          </a:p>
          <a:p>
            <a:pPr marL="685800" lvl="1" indent="-228600">
              <a:lnSpc>
                <a:spcPct val="120000"/>
              </a:lnSpc>
              <a:spcBef>
                <a:spcPts val="0"/>
              </a:spcBef>
              <a:buFont typeface="+mj-lt"/>
              <a:buAutoNum type="arabicParenR"/>
            </a:pPr>
            <a:r>
              <a:rPr lang="en-US" sz="1200" dirty="0"/>
              <a:t>e</a:t>
            </a:r>
            <a:r>
              <a:rPr lang="et-EE" sz="1200" dirty="0"/>
              <a:t>i sõida autoga</a:t>
            </a:r>
          </a:p>
          <a:p>
            <a:pPr marL="685800" lvl="1" indent="-228600">
              <a:lnSpc>
                <a:spcPct val="120000"/>
              </a:lnSpc>
              <a:spcBef>
                <a:spcPts val="0"/>
              </a:spcBef>
              <a:buFont typeface="+mj-lt"/>
              <a:buAutoNum type="arabicParenR"/>
            </a:pPr>
            <a:r>
              <a:rPr lang="et-EE" sz="1200" dirty="0"/>
              <a:t>ei oska öelda</a:t>
            </a:r>
          </a:p>
          <a:p>
            <a:pPr marL="685800" lvl="1" indent="-228600">
              <a:lnSpc>
                <a:spcPct val="120000"/>
              </a:lnSpc>
              <a:spcBef>
                <a:spcPts val="0"/>
              </a:spcBef>
              <a:buFont typeface="+mj-lt"/>
              <a:buAutoNum type="arabicParenR"/>
            </a:pPr>
            <a:r>
              <a:rPr lang="et-EE" sz="1200" dirty="0"/>
              <a:t>isa ei ole</a:t>
            </a:r>
          </a:p>
          <a:p>
            <a:pPr marL="685800" lvl="1" indent="-228600">
              <a:lnSpc>
                <a:spcPct val="120000"/>
              </a:lnSpc>
              <a:spcBef>
                <a:spcPts val="0"/>
              </a:spcBef>
              <a:buFont typeface="+mj-lt"/>
              <a:buAutoNum type="arabicParenR"/>
            </a:pPr>
            <a:endParaRPr lang="et-EE" sz="1200" dirty="0"/>
          </a:p>
          <a:p>
            <a:endParaRPr lang="et-EE" dirty="0"/>
          </a:p>
        </p:txBody>
      </p:sp>
    </p:spTree>
    <p:extLst>
      <p:ext uri="{BB962C8B-B14F-4D97-AF65-F5344CB8AC3E}">
        <p14:creationId xmlns:p14="http://schemas.microsoft.com/office/powerpoint/2010/main" val="3400857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B1391-FDFA-CC40-A645-0D99C4219D93}"/>
              </a:ext>
            </a:extLst>
          </p:cNvPr>
          <p:cNvSpPr>
            <a:spLocks noGrp="1"/>
          </p:cNvSpPr>
          <p:nvPr>
            <p:ph type="title"/>
          </p:nvPr>
        </p:nvSpPr>
        <p:spPr/>
        <p:txBody>
          <a:bodyPr/>
          <a:lstStyle/>
          <a:p>
            <a:r>
              <a:rPr lang="et-EE" dirty="0"/>
              <a:t>Ankeet</a:t>
            </a:r>
          </a:p>
        </p:txBody>
      </p:sp>
      <p:sp>
        <p:nvSpPr>
          <p:cNvPr id="6" name="Content Placeholder 5">
            <a:extLst>
              <a:ext uri="{FF2B5EF4-FFF2-40B4-BE49-F238E27FC236}">
                <a16:creationId xmlns:a16="http://schemas.microsoft.com/office/drawing/2014/main" id="{D0C285A0-8C34-EE44-B111-F780C1352ADF}"/>
              </a:ext>
            </a:extLst>
          </p:cNvPr>
          <p:cNvSpPr>
            <a:spLocks noGrp="1"/>
          </p:cNvSpPr>
          <p:nvPr>
            <p:ph sz="half" idx="1"/>
          </p:nvPr>
        </p:nvSpPr>
        <p:spPr/>
        <p:txBody>
          <a:bodyPr>
            <a:normAutofit/>
          </a:bodyPr>
          <a:lstStyle/>
          <a:p>
            <a:pPr marL="0" indent="0">
              <a:lnSpc>
                <a:spcPct val="120000"/>
              </a:lnSpc>
              <a:spcBef>
                <a:spcPts val="0"/>
              </a:spcBef>
              <a:buNone/>
            </a:pPr>
            <a:r>
              <a:rPr lang="et-EE" sz="1200" b="1" dirty="0"/>
              <a:t>5. Kui sageli Sa kannad pimeda ajal väljas olles helkurit või muud enda nähtavaks tegemise vahendit, nt lampi?</a:t>
            </a:r>
            <a:endParaRPr lang="et-EE" sz="1200" dirty="0"/>
          </a:p>
          <a:p>
            <a:pPr marL="685800" lvl="1" indent="-228600">
              <a:lnSpc>
                <a:spcPct val="120000"/>
              </a:lnSpc>
              <a:spcBef>
                <a:spcPts val="0"/>
              </a:spcBef>
              <a:buFont typeface="+mj-lt"/>
              <a:buAutoNum type="arabicParenR"/>
            </a:pPr>
            <a:r>
              <a:rPr lang="et-EE" sz="1200" dirty="0"/>
              <a:t>alati </a:t>
            </a:r>
          </a:p>
          <a:p>
            <a:pPr marL="685800" lvl="1" indent="-228600">
              <a:lnSpc>
                <a:spcPct val="120000"/>
              </a:lnSpc>
              <a:spcBef>
                <a:spcPts val="0"/>
              </a:spcBef>
              <a:buFont typeface="+mj-lt"/>
              <a:buAutoNum type="arabicParenR"/>
            </a:pPr>
            <a:r>
              <a:rPr lang="et-EE" sz="1200" dirty="0"/>
              <a:t>sageli  </a:t>
            </a:r>
          </a:p>
          <a:p>
            <a:pPr marL="685800" lvl="1" indent="-228600">
              <a:lnSpc>
                <a:spcPct val="120000"/>
              </a:lnSpc>
              <a:spcBef>
                <a:spcPts val="0"/>
              </a:spcBef>
              <a:buFont typeface="+mj-lt"/>
              <a:buAutoNum type="arabicParenR"/>
            </a:pPr>
            <a:r>
              <a:rPr lang="et-EE" sz="1200" dirty="0"/>
              <a:t>mõnikord</a:t>
            </a:r>
          </a:p>
          <a:p>
            <a:pPr marL="685800" lvl="1" indent="-228600">
              <a:lnSpc>
                <a:spcPct val="120000"/>
              </a:lnSpc>
              <a:spcBef>
                <a:spcPts val="0"/>
              </a:spcBef>
              <a:buFont typeface="+mj-lt"/>
              <a:buAutoNum type="arabicParenR"/>
            </a:pPr>
            <a:r>
              <a:rPr lang="et-EE" sz="1200" dirty="0"/>
              <a:t>üldse mitte</a:t>
            </a:r>
          </a:p>
          <a:p>
            <a:pPr marL="685800" lvl="1" indent="-228600">
              <a:lnSpc>
                <a:spcPct val="120000"/>
              </a:lnSpc>
              <a:spcBef>
                <a:spcPts val="0"/>
              </a:spcBef>
              <a:buFont typeface="+mj-lt"/>
              <a:buAutoNum type="arabicParenR"/>
            </a:pPr>
            <a:r>
              <a:rPr lang="en-US" sz="1200" dirty="0"/>
              <a:t>e</a:t>
            </a:r>
            <a:r>
              <a:rPr lang="et-EE" sz="1200" dirty="0"/>
              <a:t>i liigu pimedas</a:t>
            </a:r>
          </a:p>
          <a:p>
            <a:pPr marL="685800" lvl="1" indent="-228600">
              <a:lnSpc>
                <a:spcPct val="120000"/>
              </a:lnSpc>
              <a:spcBef>
                <a:spcPts val="0"/>
              </a:spcBef>
              <a:buFont typeface="+mj-lt"/>
              <a:buAutoNum type="arabicParenR"/>
            </a:pPr>
            <a:r>
              <a:rPr lang="et-EE" sz="1200" dirty="0"/>
              <a:t>ei oska öelda</a:t>
            </a:r>
            <a:r>
              <a:rPr lang="et-EE" sz="1200" b="1" dirty="0"/>
              <a:t> </a:t>
            </a:r>
            <a:endParaRPr lang="et-EE" sz="1200" dirty="0"/>
          </a:p>
          <a:p>
            <a:pPr marL="0" indent="0">
              <a:lnSpc>
                <a:spcPct val="120000"/>
              </a:lnSpc>
              <a:spcBef>
                <a:spcPts val="0"/>
              </a:spcBef>
              <a:buNone/>
            </a:pPr>
            <a:endParaRPr lang="et-EE" sz="1200" dirty="0"/>
          </a:p>
          <a:p>
            <a:endParaRPr lang="et-EE" dirty="0"/>
          </a:p>
        </p:txBody>
      </p:sp>
      <p:sp>
        <p:nvSpPr>
          <p:cNvPr id="4" name="Content Placeholder 3">
            <a:extLst>
              <a:ext uri="{FF2B5EF4-FFF2-40B4-BE49-F238E27FC236}">
                <a16:creationId xmlns:a16="http://schemas.microsoft.com/office/drawing/2014/main" id="{C6B4083D-0CF2-8740-B0DF-AD433881ED72}"/>
              </a:ext>
            </a:extLst>
          </p:cNvPr>
          <p:cNvSpPr>
            <a:spLocks noGrp="1"/>
          </p:cNvSpPr>
          <p:nvPr>
            <p:ph sz="half" idx="13"/>
          </p:nvPr>
        </p:nvSpPr>
        <p:spPr/>
        <p:txBody>
          <a:bodyPr>
            <a:normAutofit/>
          </a:bodyPr>
          <a:lstStyle/>
          <a:p>
            <a:pPr marL="0" indent="0">
              <a:lnSpc>
                <a:spcPct val="120000"/>
              </a:lnSpc>
              <a:spcBef>
                <a:spcPts val="0"/>
              </a:spcBef>
              <a:buNone/>
            </a:pPr>
            <a:r>
              <a:rPr lang="et-EE" sz="1200" dirty="0"/>
              <a:t>K6 MITTE KÜSIDA KUI K3=7</a:t>
            </a:r>
            <a:endParaRPr lang="en-US" sz="1200" dirty="0"/>
          </a:p>
          <a:p>
            <a:pPr marL="0" indent="0">
              <a:lnSpc>
                <a:spcPct val="120000"/>
              </a:lnSpc>
              <a:spcBef>
                <a:spcPts val="0"/>
              </a:spcBef>
              <a:buNone/>
            </a:pPr>
            <a:r>
              <a:rPr lang="et-EE" sz="1200" b="1" dirty="0"/>
              <a:t>6. Kui sageli Sinu ema kannab pimeda ajal väljas olles helkurit või muud enda nähtavaks tegemise vahendit, nt lampi?</a:t>
            </a:r>
            <a:endParaRPr lang="et-EE" sz="1200" dirty="0"/>
          </a:p>
          <a:p>
            <a:pPr marL="685800" lvl="1" indent="-228600">
              <a:lnSpc>
                <a:spcPct val="120000"/>
              </a:lnSpc>
              <a:spcBef>
                <a:spcPts val="0"/>
              </a:spcBef>
              <a:buFont typeface="+mj-lt"/>
              <a:buAutoNum type="arabicParenR"/>
            </a:pPr>
            <a:r>
              <a:rPr lang="et-EE" sz="1200" dirty="0"/>
              <a:t>alati </a:t>
            </a:r>
          </a:p>
          <a:p>
            <a:pPr marL="685800" lvl="1" indent="-228600">
              <a:lnSpc>
                <a:spcPct val="120000"/>
              </a:lnSpc>
              <a:spcBef>
                <a:spcPts val="0"/>
              </a:spcBef>
              <a:buFont typeface="+mj-lt"/>
              <a:buAutoNum type="arabicParenR"/>
            </a:pPr>
            <a:r>
              <a:rPr lang="et-EE" sz="1200" dirty="0"/>
              <a:t>sageli  </a:t>
            </a:r>
          </a:p>
          <a:p>
            <a:pPr marL="685800" lvl="1" indent="-228600">
              <a:lnSpc>
                <a:spcPct val="120000"/>
              </a:lnSpc>
              <a:spcBef>
                <a:spcPts val="0"/>
              </a:spcBef>
              <a:buFont typeface="+mj-lt"/>
              <a:buAutoNum type="arabicParenR"/>
            </a:pPr>
            <a:r>
              <a:rPr lang="et-EE" sz="1200" dirty="0"/>
              <a:t>mõnikord</a:t>
            </a:r>
          </a:p>
          <a:p>
            <a:pPr marL="685800" lvl="1" indent="-228600">
              <a:lnSpc>
                <a:spcPct val="120000"/>
              </a:lnSpc>
              <a:spcBef>
                <a:spcPts val="0"/>
              </a:spcBef>
              <a:buFont typeface="+mj-lt"/>
              <a:buAutoNum type="arabicParenR"/>
            </a:pPr>
            <a:r>
              <a:rPr lang="en-US" sz="1200" dirty="0"/>
              <a:t>ü</a:t>
            </a:r>
            <a:r>
              <a:rPr lang="et-EE" sz="1200" dirty="0"/>
              <a:t>ldse mitte</a:t>
            </a:r>
          </a:p>
          <a:p>
            <a:pPr marL="685800" lvl="1" indent="-228600">
              <a:lnSpc>
                <a:spcPct val="120000"/>
              </a:lnSpc>
              <a:spcBef>
                <a:spcPts val="0"/>
              </a:spcBef>
              <a:buFont typeface="+mj-lt"/>
              <a:buAutoNum type="arabicParenR"/>
            </a:pPr>
            <a:r>
              <a:rPr lang="en-US" sz="1200" dirty="0"/>
              <a:t>e</a:t>
            </a:r>
            <a:r>
              <a:rPr lang="et-EE" sz="1200" dirty="0"/>
              <a:t>i liigu pimedas</a:t>
            </a:r>
          </a:p>
          <a:p>
            <a:pPr marL="685800" lvl="1" indent="-228600">
              <a:lnSpc>
                <a:spcPct val="120000"/>
              </a:lnSpc>
              <a:spcBef>
                <a:spcPts val="0"/>
              </a:spcBef>
              <a:buFont typeface="+mj-lt"/>
              <a:buAutoNum type="arabicParenR"/>
            </a:pPr>
            <a:r>
              <a:rPr lang="et-EE" sz="1200" dirty="0"/>
              <a:t>ei oska öelda</a:t>
            </a:r>
          </a:p>
          <a:p>
            <a:pPr marL="685800" lvl="1" indent="-228600">
              <a:lnSpc>
                <a:spcPct val="120000"/>
              </a:lnSpc>
              <a:spcBef>
                <a:spcPts val="0"/>
              </a:spcBef>
              <a:buFont typeface="+mj-lt"/>
              <a:buAutoNum type="arabicParenR"/>
            </a:pPr>
            <a:r>
              <a:rPr lang="et-EE" sz="1200" dirty="0"/>
              <a:t>ei ole ema</a:t>
            </a:r>
          </a:p>
          <a:p>
            <a:pPr marL="0" indent="0">
              <a:lnSpc>
                <a:spcPct val="120000"/>
              </a:lnSpc>
              <a:spcBef>
                <a:spcPts val="0"/>
              </a:spcBef>
              <a:buNone/>
            </a:pPr>
            <a:endParaRPr lang="et-EE" sz="1200" dirty="0"/>
          </a:p>
          <a:p>
            <a:pPr marL="0" indent="0">
              <a:lnSpc>
                <a:spcPct val="120000"/>
              </a:lnSpc>
              <a:spcBef>
                <a:spcPts val="0"/>
              </a:spcBef>
              <a:buNone/>
            </a:pPr>
            <a:r>
              <a:rPr lang="et-EE" sz="1200" dirty="0"/>
              <a:t>K7 MITTE KÜSIDA KUI K4=7</a:t>
            </a:r>
            <a:endParaRPr lang="et-EE" sz="1200" b="1" dirty="0"/>
          </a:p>
          <a:p>
            <a:pPr marL="0" indent="0">
              <a:lnSpc>
                <a:spcPct val="120000"/>
              </a:lnSpc>
              <a:spcBef>
                <a:spcPts val="0"/>
              </a:spcBef>
              <a:buNone/>
            </a:pPr>
            <a:r>
              <a:rPr lang="et-EE" sz="1200" b="1" dirty="0"/>
              <a:t>7. Kui sageli Sinu isa kannab pimeda ajal väljas olles helkurit või muud enda nähtavaks tegemise vahendit, nt lampi?</a:t>
            </a:r>
            <a:endParaRPr lang="et-EE" sz="1200" dirty="0"/>
          </a:p>
          <a:p>
            <a:pPr marL="685800" lvl="1" indent="-228600">
              <a:lnSpc>
                <a:spcPct val="120000"/>
              </a:lnSpc>
              <a:spcBef>
                <a:spcPts val="0"/>
              </a:spcBef>
              <a:buFont typeface="+mj-lt"/>
              <a:buAutoNum type="arabicParenR"/>
            </a:pPr>
            <a:r>
              <a:rPr lang="et-EE" sz="1200" dirty="0"/>
              <a:t>alati </a:t>
            </a:r>
          </a:p>
          <a:p>
            <a:pPr marL="685800" lvl="1" indent="-228600">
              <a:lnSpc>
                <a:spcPct val="120000"/>
              </a:lnSpc>
              <a:spcBef>
                <a:spcPts val="0"/>
              </a:spcBef>
              <a:buFont typeface="+mj-lt"/>
              <a:buAutoNum type="arabicParenR"/>
            </a:pPr>
            <a:r>
              <a:rPr lang="et-EE" sz="1200" dirty="0"/>
              <a:t>sageli  </a:t>
            </a:r>
          </a:p>
          <a:p>
            <a:pPr marL="685800" lvl="1" indent="-228600">
              <a:lnSpc>
                <a:spcPct val="120000"/>
              </a:lnSpc>
              <a:spcBef>
                <a:spcPts val="0"/>
              </a:spcBef>
              <a:buFont typeface="+mj-lt"/>
              <a:buAutoNum type="arabicParenR"/>
            </a:pPr>
            <a:r>
              <a:rPr lang="et-EE" sz="1200" dirty="0"/>
              <a:t>mõnikord</a:t>
            </a:r>
          </a:p>
          <a:p>
            <a:pPr marL="685800" lvl="1" indent="-228600">
              <a:lnSpc>
                <a:spcPct val="120000"/>
              </a:lnSpc>
              <a:spcBef>
                <a:spcPts val="0"/>
              </a:spcBef>
              <a:buFont typeface="+mj-lt"/>
              <a:buAutoNum type="arabicParenR"/>
            </a:pPr>
            <a:r>
              <a:rPr lang="et-EE" sz="1200" dirty="0"/>
              <a:t>üldse mitte</a:t>
            </a:r>
          </a:p>
          <a:p>
            <a:pPr marL="685800" lvl="1" indent="-228600">
              <a:lnSpc>
                <a:spcPct val="120000"/>
              </a:lnSpc>
              <a:spcBef>
                <a:spcPts val="0"/>
              </a:spcBef>
              <a:buFont typeface="+mj-lt"/>
              <a:buAutoNum type="arabicParenR"/>
            </a:pPr>
            <a:r>
              <a:rPr lang="et-EE" sz="1200" dirty="0"/>
              <a:t>ei liigu pimedas</a:t>
            </a:r>
          </a:p>
          <a:p>
            <a:pPr marL="685800" lvl="1" indent="-228600">
              <a:lnSpc>
                <a:spcPct val="120000"/>
              </a:lnSpc>
              <a:spcBef>
                <a:spcPts val="0"/>
              </a:spcBef>
              <a:buFont typeface="+mj-lt"/>
              <a:buAutoNum type="arabicParenR"/>
            </a:pPr>
            <a:r>
              <a:rPr lang="et-EE" sz="1200" dirty="0"/>
              <a:t>ei oska öelda</a:t>
            </a:r>
          </a:p>
          <a:p>
            <a:pPr marL="685800" lvl="1" indent="-228600">
              <a:lnSpc>
                <a:spcPct val="120000"/>
              </a:lnSpc>
              <a:spcBef>
                <a:spcPts val="0"/>
              </a:spcBef>
              <a:buFont typeface="+mj-lt"/>
              <a:buAutoNum type="arabicParenR"/>
            </a:pPr>
            <a:r>
              <a:rPr lang="en-US" sz="1200" dirty="0"/>
              <a:t>e</a:t>
            </a:r>
            <a:r>
              <a:rPr lang="et-EE" sz="1200" dirty="0"/>
              <a:t>i ole isa</a:t>
            </a:r>
          </a:p>
          <a:p>
            <a:endParaRPr lang="et-EE" dirty="0"/>
          </a:p>
        </p:txBody>
      </p:sp>
      <p:sp>
        <p:nvSpPr>
          <p:cNvPr id="8" name="Subtitle 7">
            <a:extLst>
              <a:ext uri="{FF2B5EF4-FFF2-40B4-BE49-F238E27FC236}">
                <a16:creationId xmlns:a16="http://schemas.microsoft.com/office/drawing/2014/main" id="{7FDA56E3-BFDF-734A-9692-46E6E1B8C91A}"/>
              </a:ext>
            </a:extLst>
          </p:cNvPr>
          <p:cNvSpPr>
            <a:spLocks noGrp="1"/>
          </p:cNvSpPr>
          <p:nvPr>
            <p:ph type="subTitle" idx="14"/>
          </p:nvPr>
        </p:nvSpPr>
        <p:spPr/>
        <p:txBody>
          <a:bodyPr/>
          <a:lstStyle/>
          <a:p>
            <a:r>
              <a:rPr lang="et-EE" dirty="0"/>
              <a:t>Helkur</a:t>
            </a:r>
          </a:p>
        </p:txBody>
      </p:sp>
    </p:spTree>
    <p:extLst>
      <p:ext uri="{BB962C8B-B14F-4D97-AF65-F5344CB8AC3E}">
        <p14:creationId xmlns:p14="http://schemas.microsoft.com/office/powerpoint/2010/main" val="3425297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89BD6-1019-B54C-8125-6E00C8C9EFF7}"/>
              </a:ext>
            </a:extLst>
          </p:cNvPr>
          <p:cNvSpPr>
            <a:spLocks noGrp="1"/>
          </p:cNvSpPr>
          <p:nvPr>
            <p:ph type="ctrTitle"/>
          </p:nvPr>
        </p:nvSpPr>
        <p:spPr>
          <a:xfrm>
            <a:off x="2491667" y="3306749"/>
            <a:ext cx="9051380" cy="861238"/>
          </a:xfrm>
        </p:spPr>
        <p:txBody>
          <a:bodyPr>
            <a:normAutofit fontScale="90000"/>
          </a:bodyPr>
          <a:lstStyle/>
          <a:p>
            <a:r>
              <a:rPr lang="en-GB" dirty="0"/>
              <a:t>Turvavöö kinnitamine sõidukis</a:t>
            </a:r>
          </a:p>
        </p:txBody>
      </p:sp>
    </p:spTree>
    <p:extLst>
      <p:ext uri="{BB962C8B-B14F-4D97-AF65-F5344CB8AC3E}">
        <p14:creationId xmlns:p14="http://schemas.microsoft.com/office/powerpoint/2010/main" val="3038114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B1391-FDFA-CC40-A645-0D99C4219D93}"/>
              </a:ext>
            </a:extLst>
          </p:cNvPr>
          <p:cNvSpPr>
            <a:spLocks noGrp="1"/>
          </p:cNvSpPr>
          <p:nvPr>
            <p:ph type="title"/>
          </p:nvPr>
        </p:nvSpPr>
        <p:spPr/>
        <p:txBody>
          <a:bodyPr/>
          <a:lstStyle/>
          <a:p>
            <a:r>
              <a:rPr lang="et-EE"/>
              <a:t>Ankeet</a:t>
            </a:r>
            <a:endParaRPr lang="et-EE" dirty="0"/>
          </a:p>
        </p:txBody>
      </p:sp>
      <p:sp>
        <p:nvSpPr>
          <p:cNvPr id="7" name="Content Placeholder 6">
            <a:extLst>
              <a:ext uri="{FF2B5EF4-FFF2-40B4-BE49-F238E27FC236}">
                <a16:creationId xmlns:a16="http://schemas.microsoft.com/office/drawing/2014/main" id="{EF84B18E-622F-E649-8E04-7B9124E9260B}"/>
              </a:ext>
            </a:extLst>
          </p:cNvPr>
          <p:cNvSpPr>
            <a:spLocks noGrp="1"/>
          </p:cNvSpPr>
          <p:nvPr>
            <p:ph sz="half" idx="1"/>
          </p:nvPr>
        </p:nvSpPr>
        <p:spPr/>
        <p:txBody>
          <a:bodyPr>
            <a:normAutofit/>
          </a:bodyPr>
          <a:lstStyle/>
          <a:p>
            <a:pPr marL="0" indent="0">
              <a:lnSpc>
                <a:spcPct val="100000"/>
              </a:lnSpc>
              <a:spcBef>
                <a:spcPts val="0"/>
              </a:spcBef>
              <a:buNone/>
            </a:pPr>
            <a:r>
              <a:rPr lang="et-EE" sz="1200" b="1" dirty="0"/>
              <a:t>34. Kas oled viimase 12 kuu jooksul juhtinud elektritõukeratast? </a:t>
            </a:r>
            <a:endParaRPr lang="en-GB" sz="1200" dirty="0"/>
          </a:p>
          <a:p>
            <a:pPr marL="685800" lvl="1" indent="-228600">
              <a:lnSpc>
                <a:spcPct val="100000"/>
              </a:lnSpc>
              <a:spcBef>
                <a:spcPts val="0"/>
              </a:spcBef>
              <a:buFont typeface="+mj-lt"/>
              <a:buAutoNum type="arabicParenR"/>
            </a:pPr>
            <a:r>
              <a:rPr lang="et-EE" sz="1200" dirty="0"/>
              <a:t>jah</a:t>
            </a:r>
            <a:endParaRPr lang="en-GB" sz="1200" dirty="0"/>
          </a:p>
          <a:p>
            <a:pPr marL="685800" lvl="1" indent="-228600">
              <a:lnSpc>
                <a:spcPct val="100000"/>
              </a:lnSpc>
              <a:spcBef>
                <a:spcPts val="0"/>
              </a:spcBef>
              <a:buFont typeface="+mj-lt"/>
              <a:buAutoNum type="arabicParenR"/>
            </a:pPr>
            <a:r>
              <a:rPr lang="et-EE" sz="1200" dirty="0"/>
              <a:t>Ei</a:t>
            </a:r>
          </a:p>
          <a:p>
            <a:pPr marL="0" indent="0">
              <a:lnSpc>
                <a:spcPct val="120000"/>
              </a:lnSpc>
              <a:spcBef>
                <a:spcPts val="0"/>
              </a:spcBef>
              <a:buNone/>
            </a:pPr>
            <a:endParaRPr lang="et-EE" sz="1200" dirty="0"/>
          </a:p>
          <a:p>
            <a:pPr marL="0" indent="0">
              <a:lnSpc>
                <a:spcPct val="120000"/>
              </a:lnSpc>
              <a:spcBef>
                <a:spcPts val="0"/>
              </a:spcBef>
              <a:buNone/>
            </a:pPr>
            <a:r>
              <a:rPr lang="et-EE" sz="1200" dirty="0"/>
              <a:t>K35 KUI K34=1 (ON SÕITNUD ELEKTRITÕUKERATTAGA)</a:t>
            </a:r>
          </a:p>
          <a:p>
            <a:pPr marL="0" indent="0">
              <a:lnSpc>
                <a:spcPct val="120000"/>
              </a:lnSpc>
              <a:spcBef>
                <a:spcPts val="0"/>
              </a:spcBef>
              <a:buNone/>
            </a:pPr>
            <a:r>
              <a:rPr lang="et-EE" sz="1200" b="1" dirty="0"/>
              <a:t>35. Kui sageli kannad elektritõukerattaga sõites kiivrit?</a:t>
            </a:r>
            <a:endParaRPr lang="et-EE" sz="1200" dirty="0"/>
          </a:p>
          <a:p>
            <a:pPr marL="685800" lvl="1" indent="-228600">
              <a:lnSpc>
                <a:spcPct val="120000"/>
              </a:lnSpc>
              <a:spcBef>
                <a:spcPts val="0"/>
              </a:spcBef>
              <a:buFont typeface="+mj-lt"/>
              <a:buAutoNum type="arabicParenR"/>
            </a:pPr>
            <a:r>
              <a:rPr lang="et-EE" sz="1200" dirty="0"/>
              <a:t>alati </a:t>
            </a:r>
          </a:p>
          <a:p>
            <a:pPr marL="685800" lvl="1" indent="-228600">
              <a:lnSpc>
                <a:spcPct val="120000"/>
              </a:lnSpc>
              <a:spcBef>
                <a:spcPts val="0"/>
              </a:spcBef>
              <a:buFont typeface="+mj-lt"/>
              <a:buAutoNum type="arabicParenR"/>
            </a:pPr>
            <a:r>
              <a:rPr lang="et-EE" sz="1200" dirty="0"/>
              <a:t>sageli </a:t>
            </a:r>
          </a:p>
          <a:p>
            <a:pPr marL="685800" lvl="1" indent="-228600">
              <a:lnSpc>
                <a:spcPct val="120000"/>
              </a:lnSpc>
              <a:spcBef>
                <a:spcPts val="0"/>
              </a:spcBef>
              <a:buFont typeface="+mj-lt"/>
              <a:buAutoNum type="arabicParenR"/>
            </a:pPr>
            <a:r>
              <a:rPr lang="et-EE" sz="1200" dirty="0"/>
              <a:t>mõnikord</a:t>
            </a:r>
          </a:p>
          <a:p>
            <a:pPr marL="685800" lvl="1" indent="-228600">
              <a:lnSpc>
                <a:spcPct val="120000"/>
              </a:lnSpc>
              <a:spcBef>
                <a:spcPts val="0"/>
              </a:spcBef>
              <a:buFont typeface="+mj-lt"/>
              <a:buAutoNum type="arabicParenR"/>
            </a:pPr>
            <a:r>
              <a:rPr lang="en-US" sz="1200" dirty="0"/>
              <a:t>ü</a:t>
            </a:r>
            <a:r>
              <a:rPr lang="et-EE" sz="1200" dirty="0"/>
              <a:t>ldse mitte</a:t>
            </a:r>
          </a:p>
          <a:p>
            <a:pPr marL="685800" lvl="1" indent="-228600">
              <a:lnSpc>
                <a:spcPct val="120000"/>
              </a:lnSpc>
              <a:spcBef>
                <a:spcPts val="0"/>
              </a:spcBef>
              <a:buFont typeface="+mj-lt"/>
              <a:buAutoNum type="arabicParenR"/>
            </a:pPr>
            <a:r>
              <a:rPr lang="et-EE" sz="1200" dirty="0"/>
              <a:t>ei oska öelda</a:t>
            </a:r>
          </a:p>
          <a:p>
            <a:pPr marL="457200" lvl="1" indent="0">
              <a:lnSpc>
                <a:spcPct val="100000"/>
              </a:lnSpc>
              <a:spcBef>
                <a:spcPts val="0"/>
              </a:spcBef>
              <a:buNone/>
            </a:pPr>
            <a:endParaRPr lang="en-GB" sz="1100" dirty="0"/>
          </a:p>
          <a:p>
            <a:endParaRPr lang="et-EE" dirty="0"/>
          </a:p>
          <a:p>
            <a:endParaRPr lang="et-EE" dirty="0"/>
          </a:p>
        </p:txBody>
      </p:sp>
      <p:sp>
        <p:nvSpPr>
          <p:cNvPr id="9" name="Subtitle 8">
            <a:extLst>
              <a:ext uri="{FF2B5EF4-FFF2-40B4-BE49-F238E27FC236}">
                <a16:creationId xmlns:a16="http://schemas.microsoft.com/office/drawing/2014/main" id="{B8DE2194-09AD-CF46-A8D0-EA3B49F21BC2}"/>
              </a:ext>
            </a:extLst>
          </p:cNvPr>
          <p:cNvSpPr>
            <a:spLocks noGrp="1"/>
          </p:cNvSpPr>
          <p:nvPr>
            <p:ph type="subTitle" idx="14"/>
          </p:nvPr>
        </p:nvSpPr>
        <p:spPr/>
        <p:txBody>
          <a:bodyPr/>
          <a:lstStyle/>
          <a:p>
            <a:r>
              <a:rPr lang="et-EE" dirty="0"/>
              <a:t>Elektritõukeratas</a:t>
            </a:r>
          </a:p>
        </p:txBody>
      </p:sp>
    </p:spTree>
    <p:extLst>
      <p:ext uri="{BB962C8B-B14F-4D97-AF65-F5344CB8AC3E}">
        <p14:creationId xmlns:p14="http://schemas.microsoft.com/office/powerpoint/2010/main" val="31661949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B1391-FDFA-CC40-A645-0D99C4219D93}"/>
              </a:ext>
            </a:extLst>
          </p:cNvPr>
          <p:cNvSpPr>
            <a:spLocks noGrp="1"/>
          </p:cNvSpPr>
          <p:nvPr>
            <p:ph type="title"/>
          </p:nvPr>
        </p:nvSpPr>
        <p:spPr/>
        <p:txBody>
          <a:bodyPr/>
          <a:lstStyle/>
          <a:p>
            <a:r>
              <a:rPr lang="et-EE"/>
              <a:t>Ankeet</a:t>
            </a:r>
            <a:endParaRPr lang="et-EE" dirty="0"/>
          </a:p>
        </p:txBody>
      </p:sp>
      <p:sp>
        <p:nvSpPr>
          <p:cNvPr id="7" name="Content Placeholder 6">
            <a:extLst>
              <a:ext uri="{FF2B5EF4-FFF2-40B4-BE49-F238E27FC236}">
                <a16:creationId xmlns:a16="http://schemas.microsoft.com/office/drawing/2014/main" id="{EF84B18E-622F-E649-8E04-7B9124E9260B}"/>
              </a:ext>
            </a:extLst>
          </p:cNvPr>
          <p:cNvSpPr>
            <a:spLocks noGrp="1"/>
          </p:cNvSpPr>
          <p:nvPr>
            <p:ph sz="half" idx="1"/>
          </p:nvPr>
        </p:nvSpPr>
        <p:spPr/>
        <p:txBody>
          <a:bodyPr>
            <a:normAutofit/>
          </a:bodyPr>
          <a:lstStyle/>
          <a:p>
            <a:pPr marL="0" indent="0">
              <a:lnSpc>
                <a:spcPct val="100000"/>
              </a:lnSpc>
              <a:spcBef>
                <a:spcPts val="0"/>
              </a:spcBef>
              <a:buNone/>
            </a:pPr>
            <a:r>
              <a:rPr lang="et-EE" sz="1200" b="1" dirty="0"/>
              <a:t>8. Kas oled viimase 12 kuu jooksul sõitnud jalgrattaga? </a:t>
            </a:r>
            <a:endParaRPr lang="en-GB" sz="1200" dirty="0"/>
          </a:p>
          <a:p>
            <a:pPr marL="685800" lvl="1" indent="-228600">
              <a:lnSpc>
                <a:spcPct val="100000"/>
              </a:lnSpc>
              <a:spcBef>
                <a:spcPts val="0"/>
              </a:spcBef>
              <a:buFont typeface="+mj-lt"/>
              <a:buAutoNum type="arabicParenR"/>
            </a:pPr>
            <a:r>
              <a:rPr lang="et-EE" sz="1200" dirty="0"/>
              <a:t>jah</a:t>
            </a:r>
            <a:endParaRPr lang="en-GB" sz="1200" dirty="0"/>
          </a:p>
          <a:p>
            <a:pPr marL="685800" lvl="1" indent="-228600">
              <a:lnSpc>
                <a:spcPct val="100000"/>
              </a:lnSpc>
              <a:spcBef>
                <a:spcPts val="0"/>
              </a:spcBef>
              <a:buFont typeface="+mj-lt"/>
              <a:buAutoNum type="arabicParenR"/>
            </a:pPr>
            <a:r>
              <a:rPr lang="et-EE" sz="1200" dirty="0"/>
              <a:t>Ei</a:t>
            </a:r>
          </a:p>
          <a:p>
            <a:pPr marL="685800" lvl="1" indent="-228600">
              <a:lnSpc>
                <a:spcPct val="100000"/>
              </a:lnSpc>
              <a:spcBef>
                <a:spcPts val="0"/>
              </a:spcBef>
              <a:buFont typeface="+mj-lt"/>
              <a:buAutoNum type="arabicParenR"/>
            </a:pPr>
            <a:endParaRPr lang="en-GB" sz="1200" dirty="0"/>
          </a:p>
          <a:p>
            <a:pPr marL="0" indent="0">
              <a:lnSpc>
                <a:spcPct val="100000"/>
              </a:lnSpc>
              <a:spcBef>
                <a:spcPts val="0"/>
              </a:spcBef>
              <a:buNone/>
            </a:pPr>
            <a:r>
              <a:rPr lang="et-EE" sz="1200" dirty="0"/>
              <a:t>K9-K22 KUI K8=1 (ON SÕITNUD JALGRATTAGA)</a:t>
            </a:r>
            <a:endParaRPr lang="en-GB" sz="1200" dirty="0"/>
          </a:p>
          <a:p>
            <a:pPr marL="0" indent="0">
              <a:lnSpc>
                <a:spcPct val="100000"/>
              </a:lnSpc>
              <a:spcBef>
                <a:spcPts val="0"/>
              </a:spcBef>
              <a:buNone/>
            </a:pPr>
            <a:endParaRPr lang="et-EE" sz="1200" b="1" dirty="0"/>
          </a:p>
          <a:p>
            <a:pPr marL="0" indent="0">
              <a:lnSpc>
                <a:spcPct val="100000"/>
              </a:lnSpc>
              <a:spcBef>
                <a:spcPts val="0"/>
              </a:spcBef>
              <a:buNone/>
            </a:pPr>
            <a:r>
              <a:rPr lang="et-EE" sz="1200" b="1" dirty="0"/>
              <a:t>9. Kas Sa sõidad jalgrattaga peamiselt …?</a:t>
            </a:r>
            <a:endParaRPr lang="x-none" sz="1200" dirty="0"/>
          </a:p>
          <a:p>
            <a:pPr marL="800089" lvl="1" indent="-342900">
              <a:lnSpc>
                <a:spcPct val="100000"/>
              </a:lnSpc>
              <a:spcBef>
                <a:spcPts val="0"/>
              </a:spcBef>
              <a:buAutoNum type="arabicParenR"/>
            </a:pPr>
            <a:r>
              <a:rPr lang="et-EE" sz="1200" dirty="0"/>
              <a:t>hooajaliselt (näiteks vaid suvekuudel)</a:t>
            </a:r>
          </a:p>
          <a:p>
            <a:pPr marL="800089" lvl="1" indent="-342900">
              <a:lnSpc>
                <a:spcPct val="100000"/>
              </a:lnSpc>
              <a:spcBef>
                <a:spcPts val="0"/>
              </a:spcBef>
              <a:buAutoNum type="arabicParenR"/>
            </a:pPr>
            <a:r>
              <a:rPr lang="et-EE" sz="1200" dirty="0"/>
              <a:t>aastaringselt</a:t>
            </a:r>
            <a:endParaRPr lang="x-none" sz="1200" dirty="0"/>
          </a:p>
          <a:p>
            <a:pPr marL="800089" lvl="1" indent="-342900">
              <a:lnSpc>
                <a:spcPct val="100000"/>
              </a:lnSpc>
              <a:spcBef>
                <a:spcPts val="0"/>
              </a:spcBef>
              <a:buFont typeface="+mj-lt"/>
              <a:buAutoNum type="arabicParenR"/>
            </a:pPr>
            <a:r>
              <a:rPr lang="et-EE" sz="1200" dirty="0"/>
              <a:t>ei oska öelda</a:t>
            </a:r>
          </a:p>
          <a:p>
            <a:pPr marL="800089" lvl="1" indent="-342900">
              <a:lnSpc>
                <a:spcPct val="100000"/>
              </a:lnSpc>
              <a:spcBef>
                <a:spcPts val="0"/>
              </a:spcBef>
              <a:buFont typeface="+mj-lt"/>
              <a:buAutoNum type="arabicParenR"/>
            </a:pPr>
            <a:endParaRPr lang="x-none" sz="1200" dirty="0"/>
          </a:p>
          <a:p>
            <a:pPr marL="0" indent="0">
              <a:lnSpc>
                <a:spcPct val="100000"/>
              </a:lnSpc>
              <a:spcBef>
                <a:spcPts val="0"/>
              </a:spcBef>
              <a:buNone/>
            </a:pPr>
            <a:r>
              <a:rPr lang="et-EE" sz="1200" b="1" dirty="0"/>
              <a:t>10. Kui sageli Sa oled viimase 12 kuu jooksul jalgrattaga sõitnud?</a:t>
            </a:r>
            <a:endParaRPr lang="en-GB" sz="1200" dirty="0"/>
          </a:p>
          <a:p>
            <a:pPr marL="685800" lvl="1" indent="-228600">
              <a:lnSpc>
                <a:spcPct val="100000"/>
              </a:lnSpc>
              <a:spcBef>
                <a:spcPts val="0"/>
              </a:spcBef>
              <a:buFont typeface="+mj-lt"/>
              <a:buAutoNum type="arabicParenR"/>
            </a:pPr>
            <a:r>
              <a:rPr lang="et-EE" sz="1200" dirty="0"/>
              <a:t>peaaegu iga päev  </a:t>
            </a:r>
            <a:endParaRPr lang="en-GB" sz="1200" dirty="0"/>
          </a:p>
          <a:p>
            <a:pPr marL="685800" lvl="1" indent="-228600">
              <a:lnSpc>
                <a:spcPct val="100000"/>
              </a:lnSpc>
              <a:spcBef>
                <a:spcPts val="0"/>
              </a:spcBef>
              <a:buFont typeface="+mj-lt"/>
              <a:buAutoNum type="arabicParenR"/>
            </a:pPr>
            <a:r>
              <a:rPr lang="et-EE" sz="1200" dirty="0"/>
              <a:t>vähemalt kord nädalas</a:t>
            </a:r>
            <a:endParaRPr lang="en-GB" sz="1200" dirty="0"/>
          </a:p>
          <a:p>
            <a:pPr marL="685800" lvl="1" indent="-228600">
              <a:lnSpc>
                <a:spcPct val="100000"/>
              </a:lnSpc>
              <a:spcBef>
                <a:spcPts val="0"/>
              </a:spcBef>
              <a:buFont typeface="+mj-lt"/>
              <a:buAutoNum type="arabicParenR"/>
            </a:pPr>
            <a:r>
              <a:rPr lang="et-EE" sz="1200" dirty="0"/>
              <a:t>vähemalt kord kuus</a:t>
            </a:r>
            <a:endParaRPr lang="en-GB" sz="1200" dirty="0"/>
          </a:p>
          <a:p>
            <a:pPr marL="685800" lvl="1" indent="-228600">
              <a:lnSpc>
                <a:spcPct val="100000"/>
              </a:lnSpc>
              <a:spcBef>
                <a:spcPts val="0"/>
              </a:spcBef>
              <a:buFont typeface="+mj-lt"/>
              <a:buAutoNum type="arabicParenR"/>
            </a:pPr>
            <a:r>
              <a:rPr lang="et-EE" sz="1200" dirty="0"/>
              <a:t>harvemini kui kord kuus</a:t>
            </a:r>
            <a:endParaRPr lang="en-GB" sz="1200" dirty="0"/>
          </a:p>
          <a:p>
            <a:pPr marL="685800" lvl="1" indent="-228600">
              <a:lnSpc>
                <a:spcPct val="100000"/>
              </a:lnSpc>
              <a:spcBef>
                <a:spcPts val="0"/>
              </a:spcBef>
              <a:buFont typeface="+mj-lt"/>
              <a:buAutoNum type="arabicParenR"/>
            </a:pPr>
            <a:r>
              <a:rPr lang="et-EE" sz="1200" dirty="0"/>
              <a:t>ei oska öelda</a:t>
            </a:r>
          </a:p>
          <a:p>
            <a:pPr marL="457200" lvl="1" indent="0">
              <a:lnSpc>
                <a:spcPct val="100000"/>
              </a:lnSpc>
              <a:spcBef>
                <a:spcPts val="0"/>
              </a:spcBef>
              <a:buNone/>
            </a:pPr>
            <a:endParaRPr lang="et-EE" sz="1100" dirty="0"/>
          </a:p>
          <a:p>
            <a:pPr marL="457200" lvl="1" indent="0">
              <a:lnSpc>
                <a:spcPct val="100000"/>
              </a:lnSpc>
              <a:spcBef>
                <a:spcPts val="0"/>
              </a:spcBef>
              <a:buNone/>
            </a:pPr>
            <a:endParaRPr lang="en-GB" sz="1100" dirty="0"/>
          </a:p>
          <a:p>
            <a:endParaRPr lang="et-EE" dirty="0"/>
          </a:p>
          <a:p>
            <a:endParaRPr lang="et-EE" dirty="0"/>
          </a:p>
        </p:txBody>
      </p:sp>
      <p:sp>
        <p:nvSpPr>
          <p:cNvPr id="4" name="Content Placeholder 3">
            <a:extLst>
              <a:ext uri="{FF2B5EF4-FFF2-40B4-BE49-F238E27FC236}">
                <a16:creationId xmlns:a16="http://schemas.microsoft.com/office/drawing/2014/main" id="{C6B4083D-0CF2-8740-B0DF-AD433881ED72}"/>
              </a:ext>
            </a:extLst>
          </p:cNvPr>
          <p:cNvSpPr>
            <a:spLocks noGrp="1"/>
          </p:cNvSpPr>
          <p:nvPr>
            <p:ph sz="half" idx="13"/>
          </p:nvPr>
        </p:nvSpPr>
        <p:spPr/>
        <p:txBody>
          <a:bodyPr>
            <a:normAutofit/>
          </a:bodyPr>
          <a:lstStyle/>
          <a:p>
            <a:pPr marL="228600" indent="-228600">
              <a:lnSpc>
                <a:spcPct val="100000"/>
              </a:lnSpc>
              <a:spcBef>
                <a:spcPts val="0"/>
              </a:spcBef>
              <a:buAutoNum type="arabicPeriod" startAt="11"/>
            </a:pPr>
            <a:r>
              <a:rPr lang="et-EE" sz="1200" b="1" dirty="0"/>
              <a:t>Kus Sa peamiselt jalgrattaga sõidad? </a:t>
            </a:r>
          </a:p>
          <a:p>
            <a:pPr marL="0" indent="0">
              <a:lnSpc>
                <a:spcPct val="100000"/>
              </a:lnSpc>
              <a:spcBef>
                <a:spcPts val="0"/>
              </a:spcBef>
              <a:buNone/>
            </a:pPr>
            <a:r>
              <a:rPr lang="et-EE" sz="1200" dirty="0"/>
              <a:t>VÕIB MITU VASTUST!</a:t>
            </a:r>
            <a:endParaRPr lang="en-GB" sz="1200" dirty="0"/>
          </a:p>
          <a:p>
            <a:pPr marL="685800" lvl="1" indent="-228600">
              <a:lnSpc>
                <a:spcPct val="100000"/>
              </a:lnSpc>
              <a:spcBef>
                <a:spcPts val="0"/>
              </a:spcBef>
              <a:buFont typeface="+mj-lt"/>
              <a:buAutoNum type="arabicParenR"/>
            </a:pPr>
            <a:r>
              <a:rPr lang="et-EE" sz="1200" dirty="0"/>
              <a:t>hoovis või õuealal</a:t>
            </a:r>
            <a:endParaRPr lang="en-GB" sz="1200" dirty="0"/>
          </a:p>
          <a:p>
            <a:pPr marL="685800" lvl="1" indent="-228600">
              <a:lnSpc>
                <a:spcPct val="100000"/>
              </a:lnSpc>
              <a:spcBef>
                <a:spcPts val="0"/>
              </a:spcBef>
              <a:buFont typeface="+mj-lt"/>
              <a:buAutoNum type="arabicParenR"/>
            </a:pPr>
            <a:r>
              <a:rPr lang="et-EE" sz="1200" dirty="0"/>
              <a:t>kodutänaval</a:t>
            </a:r>
            <a:endParaRPr lang="en-GB" sz="1200" dirty="0"/>
          </a:p>
          <a:p>
            <a:pPr marL="685800" lvl="1" indent="-228600">
              <a:lnSpc>
                <a:spcPct val="100000"/>
              </a:lnSpc>
              <a:spcBef>
                <a:spcPts val="0"/>
              </a:spcBef>
              <a:buFont typeface="+mj-lt"/>
              <a:buAutoNum type="arabicParenR"/>
            </a:pPr>
            <a:r>
              <a:rPr lang="et-EE" sz="1200" dirty="0"/>
              <a:t>teistel tänavatel</a:t>
            </a:r>
            <a:endParaRPr lang="en-GB" sz="1200" dirty="0"/>
          </a:p>
          <a:p>
            <a:pPr marL="685800" lvl="1" indent="-228600">
              <a:lnSpc>
                <a:spcPct val="100000"/>
              </a:lnSpc>
              <a:spcBef>
                <a:spcPts val="0"/>
              </a:spcBef>
              <a:buFont typeface="+mj-lt"/>
              <a:buAutoNum type="arabicParenR"/>
            </a:pPr>
            <a:r>
              <a:rPr lang="et-EE" sz="1200" dirty="0"/>
              <a:t>kergliiklus- ehk kõnni- või jalgrattateel</a:t>
            </a:r>
            <a:endParaRPr lang="en-GB" sz="1200" dirty="0"/>
          </a:p>
          <a:p>
            <a:pPr marL="685800" lvl="1" indent="-228600">
              <a:lnSpc>
                <a:spcPct val="100000"/>
              </a:lnSpc>
              <a:spcBef>
                <a:spcPts val="0"/>
              </a:spcBef>
              <a:buFont typeface="+mj-lt"/>
              <a:buAutoNum type="arabicParenR"/>
            </a:pPr>
            <a:r>
              <a:rPr lang="et-EE" sz="1200" dirty="0"/>
              <a:t>maantee servas</a:t>
            </a:r>
            <a:endParaRPr lang="en-GB" sz="1200" dirty="0"/>
          </a:p>
          <a:p>
            <a:pPr marL="685800" lvl="1" indent="-228600">
              <a:lnSpc>
                <a:spcPct val="100000"/>
              </a:lnSpc>
              <a:spcBef>
                <a:spcPts val="0"/>
              </a:spcBef>
              <a:buFont typeface="+mj-lt"/>
              <a:buAutoNum type="arabicParenR"/>
            </a:pPr>
            <a:r>
              <a:rPr lang="et-EE" sz="1200" dirty="0"/>
              <a:t>ei oska öelda</a:t>
            </a:r>
            <a:endParaRPr lang="en-GB" sz="1200" dirty="0"/>
          </a:p>
          <a:p>
            <a:pPr marL="0" indent="0">
              <a:lnSpc>
                <a:spcPct val="100000"/>
              </a:lnSpc>
              <a:spcBef>
                <a:spcPts val="0"/>
              </a:spcBef>
              <a:buNone/>
            </a:pPr>
            <a:endParaRPr lang="et-EE" sz="1200" b="1" dirty="0"/>
          </a:p>
          <a:p>
            <a:pPr marL="0" indent="0">
              <a:lnSpc>
                <a:spcPct val="100000"/>
              </a:lnSpc>
              <a:spcBef>
                <a:spcPts val="0"/>
              </a:spcBef>
              <a:buNone/>
            </a:pPr>
            <a:r>
              <a:rPr lang="et-EE" sz="1200" b="1" dirty="0"/>
              <a:t>12. Kui sageli Sa kannad jalgrattaga sõites … ? </a:t>
            </a:r>
          </a:p>
          <a:p>
            <a:pPr marL="0" indent="0">
              <a:lnSpc>
                <a:spcPct val="100000"/>
              </a:lnSpc>
              <a:spcBef>
                <a:spcPts val="0"/>
              </a:spcBef>
              <a:buNone/>
            </a:pPr>
            <a:r>
              <a:rPr lang="en-US" sz="1200" dirty="0"/>
              <a:t>R</a:t>
            </a:r>
            <a:r>
              <a:rPr lang="et-EE" sz="1200" dirty="0"/>
              <a:t>eeglina/Sageli/Mõnikord/Üldse mitte/Ei oska öelda</a:t>
            </a:r>
          </a:p>
          <a:p>
            <a:pPr marL="685800" lvl="1" indent="-228600">
              <a:lnSpc>
                <a:spcPct val="100000"/>
              </a:lnSpc>
              <a:spcBef>
                <a:spcPts val="0"/>
              </a:spcBef>
              <a:buFont typeface="+mj-lt"/>
              <a:buAutoNum type="arabicParenR"/>
            </a:pPr>
            <a:r>
              <a:rPr lang="en-US" sz="1200" dirty="0"/>
              <a:t>O</a:t>
            </a:r>
            <a:r>
              <a:rPr lang="et-EE" sz="1200" dirty="0"/>
              <a:t>hutus- ehk helkurvesti</a:t>
            </a:r>
          </a:p>
          <a:p>
            <a:pPr marL="685800" lvl="1" indent="-228600">
              <a:lnSpc>
                <a:spcPct val="100000"/>
              </a:lnSpc>
              <a:spcBef>
                <a:spcPts val="0"/>
              </a:spcBef>
              <a:buFont typeface="+mj-lt"/>
              <a:buAutoNum type="arabicParenR"/>
            </a:pPr>
            <a:r>
              <a:rPr lang="en-US" sz="1200" dirty="0"/>
              <a:t>M</a:t>
            </a:r>
            <a:r>
              <a:rPr lang="et-EE" sz="1200" dirty="0"/>
              <a:t>uid ereda värvusega riideid</a:t>
            </a:r>
          </a:p>
          <a:p>
            <a:pPr marL="685800" lvl="1" indent="-228600">
              <a:lnSpc>
                <a:spcPct val="100000"/>
              </a:lnSpc>
              <a:spcBef>
                <a:spcPts val="0"/>
              </a:spcBef>
              <a:buFont typeface="+mj-lt"/>
              <a:buAutoNum type="arabicParenR"/>
            </a:pPr>
            <a:r>
              <a:rPr lang="et-EE" sz="1200" dirty="0"/>
              <a:t>kiivrit</a:t>
            </a:r>
            <a:endParaRPr lang="en-GB" sz="1200" dirty="0"/>
          </a:p>
          <a:p>
            <a:pPr marL="0" indent="0">
              <a:lnSpc>
                <a:spcPct val="100000"/>
              </a:lnSpc>
              <a:spcBef>
                <a:spcPts val="0"/>
              </a:spcBef>
              <a:buNone/>
            </a:pPr>
            <a:endParaRPr lang="et-EE" sz="1200" b="1" dirty="0"/>
          </a:p>
          <a:p>
            <a:pPr marL="0" indent="0">
              <a:lnSpc>
                <a:spcPct val="100000"/>
              </a:lnSpc>
              <a:spcBef>
                <a:spcPts val="0"/>
              </a:spcBef>
              <a:buNone/>
            </a:pPr>
            <a:r>
              <a:rPr lang="et-EE" sz="1200" b="1" dirty="0"/>
              <a:t>13. Kas Sinu jalgrattal on olemas ... ? </a:t>
            </a:r>
          </a:p>
          <a:p>
            <a:pPr marL="0" indent="0">
              <a:lnSpc>
                <a:spcPct val="100000"/>
              </a:lnSpc>
              <a:spcBef>
                <a:spcPts val="0"/>
              </a:spcBef>
              <a:buNone/>
            </a:pPr>
            <a:r>
              <a:rPr lang="et-EE" sz="1200" dirty="0"/>
              <a:t>VÕIB MITU VASTUST!</a:t>
            </a:r>
            <a:endParaRPr lang="en-GB" sz="1200" dirty="0"/>
          </a:p>
          <a:p>
            <a:pPr marL="685800" lvl="1" indent="-228600">
              <a:lnSpc>
                <a:spcPct val="100000"/>
              </a:lnSpc>
              <a:spcBef>
                <a:spcPts val="0"/>
              </a:spcBef>
              <a:buFont typeface="+mj-lt"/>
              <a:buAutoNum type="arabicParenR"/>
            </a:pPr>
            <a:r>
              <a:rPr lang="en-GB" sz="1200" dirty="0"/>
              <a:t>ees valge helkur</a:t>
            </a:r>
          </a:p>
          <a:p>
            <a:pPr marL="685800" lvl="1" indent="-228600">
              <a:lnSpc>
                <a:spcPct val="100000"/>
              </a:lnSpc>
              <a:spcBef>
                <a:spcPts val="0"/>
              </a:spcBef>
              <a:buFont typeface="+mj-lt"/>
              <a:buAutoNum type="arabicParenR"/>
            </a:pPr>
            <a:r>
              <a:rPr lang="en-GB" sz="1200" dirty="0"/>
              <a:t>taga punane helkur</a:t>
            </a:r>
          </a:p>
          <a:p>
            <a:pPr marL="685800" lvl="1" indent="-228600">
              <a:lnSpc>
                <a:spcPct val="100000"/>
              </a:lnSpc>
              <a:spcBef>
                <a:spcPts val="0"/>
              </a:spcBef>
              <a:buFont typeface="+mj-lt"/>
              <a:buAutoNum type="arabicParenR"/>
            </a:pPr>
            <a:r>
              <a:rPr lang="en-GB" sz="1200" dirty="0"/>
              <a:t>helkurid ratta külgedel (kodarahelkurid)</a:t>
            </a:r>
          </a:p>
          <a:p>
            <a:pPr marL="685800" lvl="1" indent="-228600">
              <a:lnSpc>
                <a:spcPct val="100000"/>
              </a:lnSpc>
              <a:spcBef>
                <a:spcPts val="0"/>
              </a:spcBef>
              <a:buFont typeface="+mj-lt"/>
              <a:buAutoNum type="arabicParenR"/>
            </a:pPr>
            <a:r>
              <a:rPr lang="en-GB" sz="1200" dirty="0"/>
              <a:t>signaalkell</a:t>
            </a:r>
          </a:p>
          <a:p>
            <a:pPr marL="685800" lvl="1" indent="-228600">
              <a:lnSpc>
                <a:spcPct val="100000"/>
              </a:lnSpc>
              <a:spcBef>
                <a:spcPts val="0"/>
              </a:spcBef>
              <a:buFont typeface="+mj-lt"/>
              <a:buAutoNum type="arabicParenR"/>
            </a:pPr>
            <a:r>
              <a:rPr lang="en-GB" sz="1200" dirty="0"/>
              <a:t>pole ühtegi nimetatut</a:t>
            </a:r>
          </a:p>
          <a:p>
            <a:pPr marL="685800" lvl="1" indent="-228600">
              <a:lnSpc>
                <a:spcPct val="100000"/>
              </a:lnSpc>
              <a:spcBef>
                <a:spcPts val="0"/>
              </a:spcBef>
              <a:buFont typeface="+mj-lt"/>
              <a:buAutoNum type="arabicParenR"/>
            </a:pPr>
            <a:r>
              <a:rPr lang="en-GB" sz="1200" dirty="0"/>
              <a:t>ei oska öelda</a:t>
            </a:r>
          </a:p>
          <a:p>
            <a:pPr marL="0" indent="0">
              <a:lnSpc>
                <a:spcPct val="100000"/>
              </a:lnSpc>
              <a:spcBef>
                <a:spcPts val="0"/>
              </a:spcBef>
              <a:buNone/>
            </a:pPr>
            <a:endParaRPr lang="et-EE" sz="1200" b="1" dirty="0"/>
          </a:p>
        </p:txBody>
      </p:sp>
      <p:sp>
        <p:nvSpPr>
          <p:cNvPr id="9" name="Subtitle 8">
            <a:extLst>
              <a:ext uri="{FF2B5EF4-FFF2-40B4-BE49-F238E27FC236}">
                <a16:creationId xmlns:a16="http://schemas.microsoft.com/office/drawing/2014/main" id="{B8DE2194-09AD-CF46-A8D0-EA3B49F21BC2}"/>
              </a:ext>
            </a:extLst>
          </p:cNvPr>
          <p:cNvSpPr>
            <a:spLocks noGrp="1"/>
          </p:cNvSpPr>
          <p:nvPr>
            <p:ph type="subTitle" idx="14"/>
          </p:nvPr>
        </p:nvSpPr>
        <p:spPr/>
        <p:txBody>
          <a:bodyPr/>
          <a:lstStyle/>
          <a:p>
            <a:r>
              <a:rPr lang="et-EE" dirty="0"/>
              <a:t>Jalgratas</a:t>
            </a:r>
          </a:p>
        </p:txBody>
      </p:sp>
    </p:spTree>
    <p:extLst>
      <p:ext uri="{BB962C8B-B14F-4D97-AF65-F5344CB8AC3E}">
        <p14:creationId xmlns:p14="http://schemas.microsoft.com/office/powerpoint/2010/main" val="30714525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C9ABC-C717-6B47-BEB4-ADD9D590F958}"/>
              </a:ext>
            </a:extLst>
          </p:cNvPr>
          <p:cNvSpPr>
            <a:spLocks noGrp="1"/>
          </p:cNvSpPr>
          <p:nvPr>
            <p:ph type="title"/>
          </p:nvPr>
        </p:nvSpPr>
        <p:spPr/>
        <p:txBody>
          <a:bodyPr/>
          <a:lstStyle/>
          <a:p>
            <a:r>
              <a:rPr lang="et-EE" dirty="0"/>
              <a:t>Ankeet</a:t>
            </a:r>
          </a:p>
        </p:txBody>
      </p:sp>
      <p:sp>
        <p:nvSpPr>
          <p:cNvPr id="3" name="Content Placeholder 2">
            <a:extLst>
              <a:ext uri="{FF2B5EF4-FFF2-40B4-BE49-F238E27FC236}">
                <a16:creationId xmlns:a16="http://schemas.microsoft.com/office/drawing/2014/main" id="{E9E7860F-0DB0-5541-A686-4EDE0FBC10BB}"/>
              </a:ext>
            </a:extLst>
          </p:cNvPr>
          <p:cNvSpPr>
            <a:spLocks noGrp="1"/>
          </p:cNvSpPr>
          <p:nvPr>
            <p:ph sz="half" idx="1"/>
          </p:nvPr>
        </p:nvSpPr>
        <p:spPr/>
        <p:txBody>
          <a:bodyPr/>
          <a:lstStyle/>
          <a:p>
            <a:pPr marL="0" indent="0">
              <a:lnSpc>
                <a:spcPct val="100000"/>
              </a:lnSpc>
              <a:spcBef>
                <a:spcPts val="0"/>
              </a:spcBef>
              <a:buNone/>
            </a:pPr>
            <a:r>
              <a:rPr lang="et-EE" sz="1200" b="1" dirty="0"/>
              <a:t>14. Millised Sinu jalgratta pidurid töötavad korralikult?</a:t>
            </a:r>
            <a:endParaRPr lang="en-GB" sz="1200" dirty="0"/>
          </a:p>
          <a:p>
            <a:pPr marL="685800" lvl="1" indent="-228600">
              <a:lnSpc>
                <a:spcPct val="100000"/>
              </a:lnSpc>
              <a:spcBef>
                <a:spcPts val="0"/>
              </a:spcBef>
              <a:buFont typeface="+mj-lt"/>
              <a:buAutoNum type="arabicParenR"/>
            </a:pPr>
            <a:r>
              <a:rPr lang="et-EE" sz="1200" dirty="0"/>
              <a:t>nii esi- kui tagapidur</a:t>
            </a:r>
            <a:endParaRPr lang="en-GB" sz="1200" dirty="0"/>
          </a:p>
          <a:p>
            <a:pPr marL="685800" lvl="1" indent="-228600">
              <a:lnSpc>
                <a:spcPct val="100000"/>
              </a:lnSpc>
              <a:spcBef>
                <a:spcPts val="0"/>
              </a:spcBef>
              <a:buFont typeface="+mj-lt"/>
              <a:buAutoNum type="arabicParenR"/>
            </a:pPr>
            <a:r>
              <a:rPr lang="et-EE" sz="1200" dirty="0"/>
              <a:t>ainult esipidur</a:t>
            </a:r>
            <a:endParaRPr lang="en-GB" sz="1200" dirty="0"/>
          </a:p>
          <a:p>
            <a:pPr marL="685800" lvl="1" indent="-228600">
              <a:lnSpc>
                <a:spcPct val="100000"/>
              </a:lnSpc>
              <a:spcBef>
                <a:spcPts val="0"/>
              </a:spcBef>
              <a:buFont typeface="+mj-lt"/>
              <a:buAutoNum type="arabicParenR"/>
            </a:pPr>
            <a:r>
              <a:rPr lang="et-EE" sz="1200" dirty="0"/>
              <a:t>ainult tagapidur</a:t>
            </a:r>
            <a:endParaRPr lang="en-GB" sz="1200" dirty="0"/>
          </a:p>
          <a:p>
            <a:pPr marL="685800" lvl="1" indent="-228600">
              <a:lnSpc>
                <a:spcPct val="100000"/>
              </a:lnSpc>
              <a:spcBef>
                <a:spcPts val="0"/>
              </a:spcBef>
              <a:buFont typeface="+mj-lt"/>
              <a:buAutoNum type="arabicParenR"/>
            </a:pPr>
            <a:r>
              <a:rPr lang="et-EE" sz="1200" dirty="0"/>
              <a:t>kumbki pidur ei tööta</a:t>
            </a:r>
            <a:endParaRPr lang="en-GB" sz="1200" dirty="0"/>
          </a:p>
          <a:p>
            <a:pPr marL="685800" lvl="1" indent="-228600">
              <a:lnSpc>
                <a:spcPct val="100000"/>
              </a:lnSpc>
              <a:spcBef>
                <a:spcPts val="0"/>
              </a:spcBef>
              <a:buFont typeface="+mj-lt"/>
              <a:buAutoNum type="arabicParenR"/>
            </a:pPr>
            <a:r>
              <a:rPr lang="et-EE" sz="1200" dirty="0"/>
              <a:t>ei oska öelda</a:t>
            </a:r>
            <a:endParaRPr lang="en-GB" sz="1200" dirty="0"/>
          </a:p>
          <a:p>
            <a:pPr marL="0" indent="0">
              <a:lnSpc>
                <a:spcPct val="120000"/>
              </a:lnSpc>
              <a:spcBef>
                <a:spcPts val="0"/>
              </a:spcBef>
              <a:buNone/>
            </a:pPr>
            <a:endParaRPr lang="et-EE" sz="1200" b="1" dirty="0"/>
          </a:p>
          <a:p>
            <a:pPr marL="0" indent="0">
              <a:lnSpc>
                <a:spcPct val="120000"/>
              </a:lnSpc>
              <a:spcBef>
                <a:spcPts val="0"/>
              </a:spcBef>
              <a:buNone/>
            </a:pPr>
            <a:r>
              <a:rPr lang="et-EE" sz="1200" b="1" dirty="0"/>
              <a:t>15. Kui sageli Sa sõidad jalgrattaga pimeda ajal, kas …?</a:t>
            </a:r>
            <a:endParaRPr lang="en-GB" sz="1200" dirty="0"/>
          </a:p>
          <a:p>
            <a:pPr marL="685800" lvl="1" indent="-228600">
              <a:lnSpc>
                <a:spcPct val="120000"/>
              </a:lnSpc>
              <a:spcBef>
                <a:spcPts val="0"/>
              </a:spcBef>
              <a:buFont typeface="+mj-lt"/>
              <a:buAutoNum type="arabicParenR"/>
            </a:pPr>
            <a:r>
              <a:rPr lang="et-EE" sz="1200" dirty="0"/>
              <a:t>sageli </a:t>
            </a:r>
            <a:endParaRPr lang="en-GB" sz="1200" dirty="0"/>
          </a:p>
          <a:p>
            <a:pPr marL="685800" lvl="1" indent="-228600">
              <a:lnSpc>
                <a:spcPct val="120000"/>
              </a:lnSpc>
              <a:spcBef>
                <a:spcPts val="0"/>
              </a:spcBef>
              <a:buFont typeface="+mj-lt"/>
              <a:buAutoNum type="arabicParenR"/>
            </a:pPr>
            <a:r>
              <a:rPr lang="et-EE" sz="1200" dirty="0"/>
              <a:t>mõnikord</a:t>
            </a:r>
            <a:endParaRPr lang="en-GB" sz="1200" dirty="0"/>
          </a:p>
          <a:p>
            <a:pPr marL="685800" lvl="1" indent="-228600">
              <a:lnSpc>
                <a:spcPct val="120000"/>
              </a:lnSpc>
              <a:spcBef>
                <a:spcPts val="0"/>
              </a:spcBef>
              <a:buFont typeface="+mj-lt"/>
              <a:buAutoNum type="arabicParenR"/>
            </a:pPr>
            <a:r>
              <a:rPr lang="et-EE" sz="1200" dirty="0"/>
              <a:t>üldse mitte</a:t>
            </a:r>
          </a:p>
          <a:p>
            <a:pPr marL="685800" lvl="1" indent="-228600">
              <a:lnSpc>
                <a:spcPct val="120000"/>
              </a:lnSpc>
              <a:spcBef>
                <a:spcPts val="0"/>
              </a:spcBef>
              <a:buFont typeface="+mj-lt"/>
              <a:buAutoNum type="arabicParenR"/>
            </a:pPr>
            <a:r>
              <a:rPr lang="et-EE" sz="1200" dirty="0"/>
              <a:t>ei liigu pimedas</a:t>
            </a:r>
            <a:endParaRPr lang="en-GB" sz="1200" dirty="0"/>
          </a:p>
          <a:p>
            <a:pPr marL="685800" lvl="1" indent="-228600">
              <a:lnSpc>
                <a:spcPct val="120000"/>
              </a:lnSpc>
              <a:spcBef>
                <a:spcPts val="0"/>
              </a:spcBef>
              <a:buFont typeface="+mj-lt"/>
              <a:buAutoNum type="arabicParenR"/>
            </a:pPr>
            <a:r>
              <a:rPr lang="et-EE" sz="1200" dirty="0"/>
              <a:t>ei oska öelda</a:t>
            </a:r>
          </a:p>
          <a:p>
            <a:pPr marL="685800" lvl="1" indent="-228600">
              <a:lnSpc>
                <a:spcPct val="120000"/>
              </a:lnSpc>
              <a:spcBef>
                <a:spcPts val="0"/>
              </a:spcBef>
              <a:buFont typeface="+mj-lt"/>
              <a:buAutoNum type="arabicParenR"/>
            </a:pPr>
            <a:endParaRPr lang="en-GB" sz="1200" dirty="0"/>
          </a:p>
          <a:p>
            <a:pPr marL="0" indent="0">
              <a:lnSpc>
                <a:spcPct val="120000"/>
              </a:lnSpc>
              <a:spcBef>
                <a:spcPts val="0"/>
              </a:spcBef>
              <a:buNone/>
            </a:pPr>
            <a:r>
              <a:rPr lang="et-EE" sz="1200" dirty="0"/>
              <a:t>K16 KUI K15=1-2</a:t>
            </a:r>
            <a:endParaRPr lang="en-GB" sz="1200" dirty="0"/>
          </a:p>
          <a:p>
            <a:pPr marL="0" indent="0">
              <a:lnSpc>
                <a:spcPct val="120000"/>
              </a:lnSpc>
              <a:spcBef>
                <a:spcPts val="0"/>
              </a:spcBef>
              <a:buNone/>
            </a:pPr>
            <a:r>
              <a:rPr lang="et-EE" sz="1200" b="1" dirty="0"/>
              <a:t>16. Kui sageli pimeda ajal jalgrattaga sõites … ?</a:t>
            </a:r>
            <a:r>
              <a:rPr lang="en-US" sz="1200" dirty="0"/>
              <a:t> R</a:t>
            </a:r>
            <a:r>
              <a:rPr lang="et-EE" sz="1200" dirty="0"/>
              <a:t>eeglina/Sageli/Mõnikord/Üldse mitte/Ei oska öelda</a:t>
            </a:r>
          </a:p>
          <a:p>
            <a:pPr marL="685800" lvl="1" indent="-228600">
              <a:lnSpc>
                <a:spcPct val="120000"/>
              </a:lnSpc>
              <a:spcBef>
                <a:spcPts val="0"/>
              </a:spcBef>
              <a:buFont typeface="+mj-lt"/>
              <a:buAutoNum type="arabicParenR"/>
            </a:pPr>
            <a:r>
              <a:rPr lang="en-US" sz="1200" dirty="0"/>
              <a:t>P</a:t>
            </a:r>
            <a:r>
              <a:rPr lang="en-GB" sz="1200" dirty="0"/>
              <a:t>õleb rattal ees valge tuli</a:t>
            </a:r>
          </a:p>
          <a:p>
            <a:pPr marL="685800" lvl="1" indent="-228600">
              <a:lnSpc>
                <a:spcPct val="120000"/>
              </a:lnSpc>
              <a:spcBef>
                <a:spcPts val="0"/>
              </a:spcBef>
              <a:buFont typeface="+mj-lt"/>
              <a:buAutoNum type="arabicParenR"/>
            </a:pPr>
            <a:r>
              <a:rPr lang="en-GB" sz="1200" dirty="0"/>
              <a:t>Põleb rattal taga punane tuli</a:t>
            </a:r>
          </a:p>
          <a:p>
            <a:pPr marL="685800" lvl="1" indent="-228600">
              <a:lnSpc>
                <a:spcPct val="120000"/>
              </a:lnSpc>
              <a:spcBef>
                <a:spcPts val="0"/>
              </a:spcBef>
              <a:buFont typeface="+mj-lt"/>
              <a:buAutoNum type="arabicParenR"/>
            </a:pPr>
            <a:r>
              <a:rPr lang="en-GB" sz="1200" dirty="0"/>
              <a:t>Kannad ohutus- ehk helkurvesti</a:t>
            </a:r>
          </a:p>
          <a:p>
            <a:endParaRPr lang="et-EE" dirty="0"/>
          </a:p>
        </p:txBody>
      </p:sp>
      <p:sp>
        <p:nvSpPr>
          <p:cNvPr id="4" name="Content Placeholder 3">
            <a:extLst>
              <a:ext uri="{FF2B5EF4-FFF2-40B4-BE49-F238E27FC236}">
                <a16:creationId xmlns:a16="http://schemas.microsoft.com/office/drawing/2014/main" id="{C5D49808-E4B6-C145-A61E-CB6C19207647}"/>
              </a:ext>
            </a:extLst>
          </p:cNvPr>
          <p:cNvSpPr>
            <a:spLocks noGrp="1"/>
          </p:cNvSpPr>
          <p:nvPr>
            <p:ph sz="half" idx="13"/>
          </p:nvPr>
        </p:nvSpPr>
        <p:spPr/>
        <p:txBody>
          <a:bodyPr/>
          <a:lstStyle/>
          <a:p>
            <a:pPr marL="0" indent="0">
              <a:lnSpc>
                <a:spcPct val="120000"/>
              </a:lnSpc>
              <a:spcBef>
                <a:spcPts val="0"/>
              </a:spcBef>
              <a:buNone/>
            </a:pPr>
            <a:r>
              <a:rPr lang="et-EE" sz="1200" dirty="0"/>
              <a:t>K17-K22 KUI K8=1 ja T5=10-14-AASTASED </a:t>
            </a:r>
          </a:p>
          <a:p>
            <a:pPr marL="0" indent="0">
              <a:lnSpc>
                <a:spcPct val="120000"/>
              </a:lnSpc>
              <a:spcBef>
                <a:spcPts val="0"/>
              </a:spcBef>
              <a:buNone/>
            </a:pPr>
            <a:r>
              <a:rPr lang="et-EE" sz="1200" dirty="0"/>
              <a:t>(JALGRATTAGA SÕITVAD 10-14-AASTASED)</a:t>
            </a:r>
          </a:p>
          <a:p>
            <a:pPr marL="0" indent="0">
              <a:lnSpc>
                <a:spcPct val="120000"/>
              </a:lnSpc>
              <a:spcBef>
                <a:spcPts val="0"/>
              </a:spcBef>
              <a:buNone/>
            </a:pPr>
            <a:endParaRPr lang="en-GB" sz="1200" dirty="0"/>
          </a:p>
          <a:p>
            <a:pPr marL="0" indent="0">
              <a:lnSpc>
                <a:spcPct val="120000"/>
              </a:lnSpc>
              <a:spcBef>
                <a:spcPts val="0"/>
              </a:spcBef>
              <a:buNone/>
            </a:pPr>
            <a:r>
              <a:rPr lang="et-EE" sz="1200" b="1" dirty="0"/>
              <a:t>17. Milliste kõrvaliste tegevustega Sa oled jalgratturina liigeldes tegelenud viimase 12 kuu jooksul?</a:t>
            </a:r>
            <a:endParaRPr lang="en-GB" sz="1200" dirty="0"/>
          </a:p>
          <a:p>
            <a:pPr marL="685800" lvl="1" indent="-228600">
              <a:lnSpc>
                <a:spcPct val="120000"/>
              </a:lnSpc>
              <a:spcBef>
                <a:spcPts val="0"/>
              </a:spcBef>
              <a:buFont typeface="+mj-lt"/>
              <a:buAutoNum type="arabicParenR"/>
            </a:pPr>
            <a:r>
              <a:rPr lang="et-EE" sz="1200" dirty="0"/>
              <a:t>kasutanud telefoni või nutiseadmeid (lugemiseks, kirjutamiseks, helistamiseks, mängimiseks, sotsiaalmeedias osalemiseks, videote vaatamiseks)</a:t>
            </a:r>
            <a:endParaRPr lang="en-GB" sz="1200" dirty="0"/>
          </a:p>
          <a:p>
            <a:pPr marL="685800" lvl="1" indent="-228600">
              <a:lnSpc>
                <a:spcPct val="120000"/>
              </a:lnSpc>
              <a:spcBef>
                <a:spcPts val="0"/>
              </a:spcBef>
              <a:buFont typeface="+mj-lt"/>
              <a:buAutoNum type="arabicParenR"/>
            </a:pPr>
            <a:r>
              <a:rPr lang="et-EE" sz="1200" dirty="0"/>
              <a:t>kuulanud kõrvaklappidest muusikat </a:t>
            </a:r>
            <a:endParaRPr lang="en-GB" sz="1200" dirty="0"/>
          </a:p>
          <a:p>
            <a:pPr marL="685800" lvl="1" indent="-228600">
              <a:lnSpc>
                <a:spcPct val="120000"/>
              </a:lnSpc>
              <a:spcBef>
                <a:spcPts val="0"/>
              </a:spcBef>
              <a:buFont typeface="+mj-lt"/>
              <a:buAutoNum type="arabicParenR"/>
            </a:pPr>
            <a:r>
              <a:rPr lang="et-EE" sz="1200" dirty="0"/>
              <a:t>rääkinud kaaslasega juttu </a:t>
            </a:r>
            <a:endParaRPr lang="en-GB" sz="1200" dirty="0"/>
          </a:p>
          <a:p>
            <a:pPr marL="685800" lvl="1" indent="-228600">
              <a:lnSpc>
                <a:spcPct val="120000"/>
              </a:lnSpc>
              <a:spcBef>
                <a:spcPts val="0"/>
              </a:spcBef>
              <a:buFont typeface="+mj-lt"/>
              <a:buAutoNum type="arabicParenR"/>
            </a:pPr>
            <a:r>
              <a:rPr lang="et-EE" sz="1200" dirty="0"/>
              <a:t>söönud või joonud</a:t>
            </a:r>
            <a:endParaRPr lang="en-GB" sz="1200" dirty="0"/>
          </a:p>
          <a:p>
            <a:pPr marL="685800" lvl="1" indent="-228600">
              <a:lnSpc>
                <a:spcPct val="120000"/>
              </a:lnSpc>
              <a:spcBef>
                <a:spcPts val="0"/>
              </a:spcBef>
              <a:buFont typeface="+mj-lt"/>
              <a:buAutoNum type="arabicParenR"/>
            </a:pPr>
            <a:r>
              <a:rPr lang="et-EE" sz="1200" dirty="0"/>
              <a:t>muu tegevus</a:t>
            </a:r>
            <a:endParaRPr lang="en-GB" sz="1200" dirty="0"/>
          </a:p>
          <a:p>
            <a:pPr marL="685800" lvl="1" indent="-228600">
              <a:lnSpc>
                <a:spcPct val="120000"/>
              </a:lnSpc>
              <a:spcBef>
                <a:spcPts val="0"/>
              </a:spcBef>
              <a:buFont typeface="+mj-lt"/>
              <a:buAutoNum type="arabicParenR"/>
            </a:pPr>
            <a:r>
              <a:rPr lang="et-EE" sz="1200" dirty="0"/>
              <a:t>ei ole kõrvaliste tegevustega tegelenud</a:t>
            </a:r>
            <a:endParaRPr lang="en-GB" sz="1200" dirty="0"/>
          </a:p>
          <a:p>
            <a:pPr marL="685800" lvl="1" indent="-228600">
              <a:lnSpc>
                <a:spcPct val="120000"/>
              </a:lnSpc>
              <a:spcBef>
                <a:spcPts val="0"/>
              </a:spcBef>
              <a:buFont typeface="+mj-lt"/>
              <a:buAutoNum type="arabicParenR"/>
            </a:pPr>
            <a:r>
              <a:rPr lang="et-EE" sz="1200" dirty="0"/>
              <a:t>ei oska öelda</a:t>
            </a:r>
            <a:endParaRPr lang="en-GB" sz="1200" dirty="0"/>
          </a:p>
          <a:p>
            <a:endParaRPr lang="et-EE" dirty="0"/>
          </a:p>
        </p:txBody>
      </p:sp>
      <p:sp>
        <p:nvSpPr>
          <p:cNvPr id="5" name="Subtitle 4">
            <a:extLst>
              <a:ext uri="{FF2B5EF4-FFF2-40B4-BE49-F238E27FC236}">
                <a16:creationId xmlns:a16="http://schemas.microsoft.com/office/drawing/2014/main" id="{29FB0DD9-36F0-1D4B-93C8-2169E2689DB4}"/>
              </a:ext>
            </a:extLst>
          </p:cNvPr>
          <p:cNvSpPr>
            <a:spLocks noGrp="1"/>
          </p:cNvSpPr>
          <p:nvPr>
            <p:ph type="subTitle" idx="14"/>
          </p:nvPr>
        </p:nvSpPr>
        <p:spPr/>
        <p:txBody>
          <a:bodyPr/>
          <a:lstStyle/>
          <a:p>
            <a:r>
              <a:rPr lang="et-EE" dirty="0"/>
              <a:t>Jalgratas</a:t>
            </a:r>
          </a:p>
        </p:txBody>
      </p:sp>
    </p:spTree>
    <p:extLst>
      <p:ext uri="{BB962C8B-B14F-4D97-AF65-F5344CB8AC3E}">
        <p14:creationId xmlns:p14="http://schemas.microsoft.com/office/powerpoint/2010/main" val="42155712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2D7D4-36E5-BE4F-A52D-98B7CA15CCFC}"/>
              </a:ext>
            </a:extLst>
          </p:cNvPr>
          <p:cNvSpPr>
            <a:spLocks noGrp="1"/>
          </p:cNvSpPr>
          <p:nvPr>
            <p:ph type="title"/>
          </p:nvPr>
        </p:nvSpPr>
        <p:spPr/>
        <p:txBody>
          <a:bodyPr/>
          <a:lstStyle/>
          <a:p>
            <a:r>
              <a:rPr lang="et-EE" dirty="0"/>
              <a:t>Ankeet</a:t>
            </a:r>
          </a:p>
        </p:txBody>
      </p:sp>
      <p:sp>
        <p:nvSpPr>
          <p:cNvPr id="3" name="Content Placeholder 2">
            <a:extLst>
              <a:ext uri="{FF2B5EF4-FFF2-40B4-BE49-F238E27FC236}">
                <a16:creationId xmlns:a16="http://schemas.microsoft.com/office/drawing/2014/main" id="{4ACDB74F-05F8-3A4E-A781-27ABF38CAC3F}"/>
              </a:ext>
            </a:extLst>
          </p:cNvPr>
          <p:cNvSpPr>
            <a:spLocks noGrp="1"/>
          </p:cNvSpPr>
          <p:nvPr>
            <p:ph sz="half" idx="1"/>
          </p:nvPr>
        </p:nvSpPr>
        <p:spPr/>
        <p:txBody>
          <a:bodyPr>
            <a:normAutofit lnSpcReduction="10000"/>
          </a:bodyPr>
          <a:lstStyle/>
          <a:p>
            <a:pPr marL="0" indent="0">
              <a:lnSpc>
                <a:spcPct val="120000"/>
              </a:lnSpc>
              <a:spcBef>
                <a:spcPts val="0"/>
              </a:spcBef>
              <a:buNone/>
            </a:pPr>
            <a:r>
              <a:rPr lang="et-EE" sz="1200" dirty="0"/>
              <a:t>KUI K17=1-6</a:t>
            </a:r>
            <a:endParaRPr lang="en-GB" sz="1200" dirty="0"/>
          </a:p>
          <a:p>
            <a:pPr marL="0" indent="0">
              <a:lnSpc>
                <a:spcPct val="120000"/>
              </a:lnSpc>
              <a:spcBef>
                <a:spcPts val="0"/>
              </a:spcBef>
              <a:buNone/>
            </a:pPr>
            <a:r>
              <a:rPr lang="et-EE" sz="1200" b="1" dirty="0"/>
              <a:t>18. Millistesse ohtlikesse olukordadesse Sa oled kõrvaliste tegevuste tõttu jalgratturina liigeldes viimase  12 kuu jooksul sattunud? </a:t>
            </a:r>
          </a:p>
          <a:p>
            <a:pPr marL="0" indent="0">
              <a:lnSpc>
                <a:spcPct val="120000"/>
              </a:lnSpc>
              <a:spcBef>
                <a:spcPts val="0"/>
              </a:spcBef>
              <a:buNone/>
            </a:pPr>
            <a:r>
              <a:rPr lang="et-EE" sz="1200" dirty="0"/>
              <a:t>VÕIB MITU VASTUST!</a:t>
            </a:r>
            <a:endParaRPr lang="en-GB" sz="1200" dirty="0"/>
          </a:p>
          <a:p>
            <a:pPr marL="685800" lvl="1" indent="-228600">
              <a:lnSpc>
                <a:spcPct val="120000"/>
              </a:lnSpc>
              <a:spcBef>
                <a:spcPts val="0"/>
              </a:spcBef>
              <a:buFont typeface="+mj-lt"/>
              <a:buAutoNum type="arabicParenR"/>
            </a:pPr>
            <a:r>
              <a:rPr lang="et-EE" sz="1200" dirty="0"/>
              <a:t>kukkusin</a:t>
            </a:r>
            <a:endParaRPr lang="en-GB" sz="1200" dirty="0"/>
          </a:p>
          <a:p>
            <a:pPr marL="685800" lvl="1" indent="-228600">
              <a:lnSpc>
                <a:spcPct val="120000"/>
              </a:lnSpc>
              <a:spcBef>
                <a:spcPts val="0"/>
              </a:spcBef>
              <a:buFont typeface="+mj-lt"/>
              <a:buAutoNum type="arabicParenR"/>
            </a:pPr>
            <a:r>
              <a:rPr lang="et-EE" sz="1200" dirty="0"/>
              <a:t>sõitsin kellelegi/millelegi otsa</a:t>
            </a:r>
            <a:endParaRPr lang="en-GB" sz="1200" dirty="0"/>
          </a:p>
          <a:p>
            <a:pPr marL="685800" lvl="1" indent="-228600">
              <a:lnSpc>
                <a:spcPct val="120000"/>
              </a:lnSpc>
              <a:spcBef>
                <a:spcPts val="0"/>
              </a:spcBef>
              <a:buFont typeface="+mj-lt"/>
              <a:buAutoNum type="arabicParenR"/>
            </a:pPr>
            <a:r>
              <a:rPr lang="et-EE" sz="1200" dirty="0"/>
              <a:t>kaldusin sõidurajalt kõrvale</a:t>
            </a:r>
            <a:endParaRPr lang="en-GB" sz="1200" dirty="0"/>
          </a:p>
          <a:p>
            <a:pPr marL="685800" lvl="1" indent="-228600">
              <a:lnSpc>
                <a:spcPct val="120000"/>
              </a:lnSpc>
              <a:spcBef>
                <a:spcPts val="0"/>
              </a:spcBef>
              <a:buFont typeface="+mj-lt"/>
              <a:buAutoNum type="arabicParenR"/>
            </a:pPr>
            <a:r>
              <a:rPr lang="et-EE" sz="1200" dirty="0"/>
              <a:t>sõitsin autole ette</a:t>
            </a:r>
            <a:endParaRPr lang="en-GB" sz="1200" dirty="0"/>
          </a:p>
          <a:p>
            <a:pPr marL="685800" lvl="1" indent="-228600">
              <a:lnSpc>
                <a:spcPct val="120000"/>
              </a:lnSpc>
              <a:spcBef>
                <a:spcPts val="0"/>
              </a:spcBef>
              <a:buFont typeface="+mj-lt"/>
              <a:buAutoNum type="arabicParenR"/>
            </a:pPr>
            <a:r>
              <a:rPr lang="et-EE" sz="1200" dirty="0"/>
              <a:t>ei märganud foorituld või liiklusmärki </a:t>
            </a:r>
            <a:endParaRPr lang="en-GB" sz="1200" dirty="0"/>
          </a:p>
          <a:p>
            <a:pPr marL="685800" lvl="1" indent="-228600">
              <a:lnSpc>
                <a:spcPct val="120000"/>
              </a:lnSpc>
              <a:spcBef>
                <a:spcPts val="0"/>
              </a:spcBef>
              <a:buFont typeface="+mj-lt"/>
              <a:buAutoNum type="arabicParenR"/>
            </a:pPr>
            <a:r>
              <a:rPr lang="et-EE" sz="1200" dirty="0"/>
              <a:t>muu olukord</a:t>
            </a:r>
            <a:endParaRPr lang="en-GB" sz="1200" dirty="0"/>
          </a:p>
          <a:p>
            <a:pPr marL="685800" lvl="1" indent="-228600">
              <a:lnSpc>
                <a:spcPct val="120000"/>
              </a:lnSpc>
              <a:spcBef>
                <a:spcPts val="0"/>
              </a:spcBef>
              <a:buFont typeface="+mj-lt"/>
              <a:buAutoNum type="arabicParenR"/>
            </a:pPr>
            <a:r>
              <a:rPr lang="et-EE" sz="1200" dirty="0"/>
              <a:t>ei ole ohtu sattunud</a:t>
            </a:r>
            <a:endParaRPr lang="en-GB" sz="1200" dirty="0"/>
          </a:p>
          <a:p>
            <a:pPr marL="685800" lvl="1" indent="-228600">
              <a:lnSpc>
                <a:spcPct val="120000"/>
              </a:lnSpc>
              <a:spcBef>
                <a:spcPts val="0"/>
              </a:spcBef>
              <a:buFont typeface="+mj-lt"/>
              <a:buAutoNum type="arabicParenR"/>
            </a:pPr>
            <a:r>
              <a:rPr lang="et-EE" sz="1200" dirty="0"/>
              <a:t>ei oska öelda</a:t>
            </a:r>
          </a:p>
          <a:p>
            <a:pPr marL="685800" lvl="1" indent="-228600">
              <a:lnSpc>
                <a:spcPct val="120000"/>
              </a:lnSpc>
              <a:spcBef>
                <a:spcPts val="0"/>
              </a:spcBef>
              <a:buFont typeface="+mj-lt"/>
              <a:buAutoNum type="arabicParenR"/>
            </a:pPr>
            <a:endParaRPr lang="et-EE" sz="1200" dirty="0"/>
          </a:p>
          <a:p>
            <a:pPr marL="0" indent="0">
              <a:lnSpc>
                <a:spcPct val="120000"/>
              </a:lnSpc>
              <a:spcBef>
                <a:spcPts val="0"/>
              </a:spcBef>
              <a:buNone/>
            </a:pPr>
            <a:r>
              <a:rPr lang="et-EE" sz="1200" b="1" dirty="0"/>
              <a:t>19. Kas jalgratturil on eesõigus sõiduteel sõitvate juhtide ees, kui ta soovib ületada sõiduteed ülekäigurajal sõites?</a:t>
            </a:r>
            <a:r>
              <a:rPr lang="et-EE" sz="1200" dirty="0"/>
              <a:t> </a:t>
            </a:r>
            <a:endParaRPr lang="x-none" sz="1200" dirty="0"/>
          </a:p>
          <a:p>
            <a:pPr marL="0" indent="0">
              <a:lnSpc>
                <a:spcPct val="120000"/>
              </a:lnSpc>
              <a:spcBef>
                <a:spcPts val="0"/>
              </a:spcBef>
              <a:buNone/>
            </a:pPr>
            <a:r>
              <a:rPr lang="et-EE" sz="1200" dirty="0"/>
              <a:t>VASTUSEID MITTE ETTE LUGEDA!</a:t>
            </a:r>
            <a:endParaRPr lang="x-none" sz="1200" dirty="0"/>
          </a:p>
          <a:p>
            <a:pPr marL="800089" lvl="1" indent="-342900">
              <a:lnSpc>
                <a:spcPct val="120000"/>
              </a:lnSpc>
              <a:spcBef>
                <a:spcPts val="0"/>
              </a:spcBef>
              <a:buFont typeface="+mj-lt"/>
              <a:buAutoNum type="arabicParenR"/>
            </a:pPr>
            <a:r>
              <a:rPr lang="et-EE" sz="1200" dirty="0"/>
              <a:t>Jah</a:t>
            </a:r>
            <a:endParaRPr lang="x-none" sz="1200" dirty="0"/>
          </a:p>
          <a:p>
            <a:pPr marL="800089" lvl="1" indent="-342900">
              <a:lnSpc>
                <a:spcPct val="120000"/>
              </a:lnSpc>
              <a:spcBef>
                <a:spcPts val="0"/>
              </a:spcBef>
              <a:buFont typeface="+mj-lt"/>
              <a:buAutoNum type="arabicParenR"/>
            </a:pPr>
            <a:r>
              <a:rPr lang="et-EE" sz="1200" dirty="0"/>
              <a:t>Jah, kui ta sõidab ülekäigurajal, millele sõiduteel sõitev juht pöörab</a:t>
            </a:r>
            <a:endParaRPr lang="x-none" sz="1200" dirty="0"/>
          </a:p>
          <a:p>
            <a:pPr marL="800089" lvl="1" indent="-342900">
              <a:lnSpc>
                <a:spcPct val="120000"/>
              </a:lnSpc>
              <a:spcBef>
                <a:spcPts val="0"/>
              </a:spcBef>
              <a:buFont typeface="+mj-lt"/>
              <a:buAutoNum type="arabicParenR"/>
            </a:pPr>
            <a:r>
              <a:rPr lang="et-EE" sz="1200" dirty="0"/>
              <a:t>Ei</a:t>
            </a:r>
            <a:endParaRPr lang="x-none" sz="1200" dirty="0"/>
          </a:p>
          <a:p>
            <a:pPr marL="800089" lvl="1" indent="-342900">
              <a:lnSpc>
                <a:spcPct val="120000"/>
              </a:lnSpc>
              <a:spcBef>
                <a:spcPts val="0"/>
              </a:spcBef>
              <a:buFont typeface="+mj-lt"/>
              <a:buAutoNum type="arabicParenR"/>
            </a:pPr>
            <a:r>
              <a:rPr lang="et-EE" sz="1200" i="1" dirty="0"/>
              <a:t>Ei oska öelda</a:t>
            </a:r>
            <a:endParaRPr lang="x-none" sz="1200" dirty="0"/>
          </a:p>
          <a:p>
            <a:pPr marL="685800" lvl="1" indent="-228600">
              <a:lnSpc>
                <a:spcPct val="120000"/>
              </a:lnSpc>
              <a:spcBef>
                <a:spcPts val="0"/>
              </a:spcBef>
              <a:buFont typeface="+mj-lt"/>
              <a:buAutoNum type="arabicParenR"/>
            </a:pPr>
            <a:endParaRPr lang="et-EE" sz="1200" dirty="0"/>
          </a:p>
          <a:p>
            <a:endParaRPr lang="et-EE" dirty="0"/>
          </a:p>
        </p:txBody>
      </p:sp>
      <p:sp>
        <p:nvSpPr>
          <p:cNvPr id="5" name="Subtitle 4">
            <a:extLst>
              <a:ext uri="{FF2B5EF4-FFF2-40B4-BE49-F238E27FC236}">
                <a16:creationId xmlns:a16="http://schemas.microsoft.com/office/drawing/2014/main" id="{56F9BF48-A902-1548-9B5A-DEE921A2C7F7}"/>
              </a:ext>
            </a:extLst>
          </p:cNvPr>
          <p:cNvSpPr>
            <a:spLocks noGrp="1"/>
          </p:cNvSpPr>
          <p:nvPr>
            <p:ph type="subTitle" idx="14"/>
          </p:nvPr>
        </p:nvSpPr>
        <p:spPr/>
        <p:txBody>
          <a:bodyPr/>
          <a:lstStyle/>
          <a:p>
            <a:r>
              <a:rPr lang="et-EE" dirty="0"/>
              <a:t>Jalgratas</a:t>
            </a:r>
          </a:p>
        </p:txBody>
      </p:sp>
      <p:sp>
        <p:nvSpPr>
          <p:cNvPr id="6" name="Content Placeholder 6">
            <a:extLst>
              <a:ext uri="{FF2B5EF4-FFF2-40B4-BE49-F238E27FC236}">
                <a16:creationId xmlns:a16="http://schemas.microsoft.com/office/drawing/2014/main" id="{224DB1B9-8669-244D-B833-F685EF4DF42E}"/>
              </a:ext>
            </a:extLst>
          </p:cNvPr>
          <p:cNvSpPr>
            <a:spLocks noGrp="1"/>
          </p:cNvSpPr>
          <p:nvPr>
            <p:ph sz="half" idx="13"/>
          </p:nvPr>
        </p:nvSpPr>
        <p:spPr/>
        <p:txBody>
          <a:bodyPr>
            <a:normAutofit/>
          </a:bodyPr>
          <a:lstStyle/>
          <a:p>
            <a:pPr marL="0" indent="0">
              <a:lnSpc>
                <a:spcPct val="120000"/>
              </a:lnSpc>
              <a:spcBef>
                <a:spcPts val="0"/>
              </a:spcBef>
              <a:buNone/>
            </a:pPr>
            <a:r>
              <a:rPr lang="et-EE" sz="1200" b="1" dirty="0"/>
              <a:t>20. Kas jalgratturil on raudtee ülekäigukohal (lõikumisel kergliiklusteega, kus autoliiklust ei toimu), kohustus rattalt maha tulla?</a:t>
            </a:r>
            <a:endParaRPr lang="x-none" sz="1200" dirty="0"/>
          </a:p>
          <a:p>
            <a:pPr marL="800089" lvl="1" indent="-342900">
              <a:lnSpc>
                <a:spcPct val="120000"/>
              </a:lnSpc>
              <a:spcBef>
                <a:spcPts val="0"/>
              </a:spcBef>
              <a:buFont typeface="+mj-lt"/>
              <a:buAutoNum type="arabicParenR"/>
            </a:pPr>
            <a:r>
              <a:rPr lang="et-EE" sz="1200" dirty="0"/>
              <a:t>Jah</a:t>
            </a:r>
            <a:endParaRPr lang="x-none" sz="1200" dirty="0"/>
          </a:p>
          <a:p>
            <a:pPr marL="800089" lvl="1" indent="-342900">
              <a:lnSpc>
                <a:spcPct val="120000"/>
              </a:lnSpc>
              <a:spcBef>
                <a:spcPts val="0"/>
              </a:spcBef>
              <a:buFont typeface="+mj-lt"/>
              <a:buAutoNum type="arabicParenR"/>
            </a:pPr>
            <a:r>
              <a:rPr lang="et-EE" sz="1200" dirty="0"/>
              <a:t>Ei</a:t>
            </a:r>
            <a:endParaRPr lang="x-none" sz="1200" dirty="0"/>
          </a:p>
          <a:p>
            <a:pPr marL="800089" lvl="1" indent="-342900">
              <a:lnSpc>
                <a:spcPct val="120000"/>
              </a:lnSpc>
              <a:spcBef>
                <a:spcPts val="0"/>
              </a:spcBef>
              <a:buFont typeface="+mj-lt"/>
              <a:buAutoNum type="arabicParenR"/>
            </a:pPr>
            <a:r>
              <a:rPr lang="et-EE" sz="1200" i="1" dirty="0"/>
              <a:t>Ei oska öelda </a:t>
            </a:r>
            <a:endParaRPr lang="x-none" sz="1200" dirty="0"/>
          </a:p>
          <a:p>
            <a:pPr marL="0" indent="0">
              <a:lnSpc>
                <a:spcPct val="100000"/>
              </a:lnSpc>
              <a:spcBef>
                <a:spcPts val="0"/>
              </a:spcBef>
              <a:buNone/>
            </a:pPr>
            <a:endParaRPr lang="et-EE" sz="1200" b="1" dirty="0"/>
          </a:p>
          <a:p>
            <a:pPr marL="0" indent="0">
              <a:lnSpc>
                <a:spcPct val="100000"/>
              </a:lnSpc>
              <a:spcBef>
                <a:spcPts val="0"/>
              </a:spcBef>
              <a:buNone/>
            </a:pPr>
            <a:r>
              <a:rPr lang="et-EE" sz="1200" b="1" dirty="0"/>
              <a:t>21. Kas Sa oled läbinud jalgratturi koolituse? </a:t>
            </a:r>
            <a:endParaRPr lang="en-GB" sz="1200" dirty="0"/>
          </a:p>
          <a:p>
            <a:pPr marL="685800" lvl="1" indent="-228600">
              <a:lnSpc>
                <a:spcPct val="100000"/>
              </a:lnSpc>
              <a:spcBef>
                <a:spcPts val="0"/>
              </a:spcBef>
              <a:buFont typeface="+mj-lt"/>
              <a:buAutoNum type="arabicParenR"/>
            </a:pPr>
            <a:r>
              <a:rPr lang="et-EE" sz="1200" dirty="0"/>
              <a:t>jah</a:t>
            </a:r>
            <a:endParaRPr lang="en-GB" sz="1200" dirty="0"/>
          </a:p>
          <a:p>
            <a:pPr marL="685800" lvl="1" indent="-228600">
              <a:lnSpc>
                <a:spcPct val="100000"/>
              </a:lnSpc>
              <a:spcBef>
                <a:spcPts val="0"/>
              </a:spcBef>
              <a:buFont typeface="+mj-lt"/>
              <a:buAutoNum type="arabicParenR"/>
            </a:pPr>
            <a:r>
              <a:rPr lang="et-EE" sz="1200" dirty="0"/>
              <a:t>ei </a:t>
            </a:r>
            <a:endParaRPr lang="en-GB" sz="1200" dirty="0"/>
          </a:p>
          <a:p>
            <a:pPr marL="685800" lvl="1" indent="-228600">
              <a:lnSpc>
                <a:spcPct val="100000"/>
              </a:lnSpc>
              <a:spcBef>
                <a:spcPts val="0"/>
              </a:spcBef>
              <a:buFont typeface="+mj-lt"/>
              <a:buAutoNum type="arabicParenR"/>
            </a:pPr>
            <a:r>
              <a:rPr lang="et-EE" sz="1200" dirty="0"/>
              <a:t>hetkel õpin</a:t>
            </a:r>
            <a:endParaRPr lang="en-GB" sz="1200" dirty="0"/>
          </a:p>
          <a:p>
            <a:pPr marL="685800" lvl="1" indent="-228600">
              <a:lnSpc>
                <a:spcPct val="100000"/>
              </a:lnSpc>
              <a:spcBef>
                <a:spcPts val="0"/>
              </a:spcBef>
              <a:buFont typeface="+mj-lt"/>
              <a:buAutoNum type="arabicParenR"/>
            </a:pPr>
            <a:r>
              <a:rPr lang="et-EE" sz="1200" dirty="0"/>
              <a:t>ei oska öelda</a:t>
            </a:r>
          </a:p>
          <a:p>
            <a:pPr marL="0" indent="0">
              <a:lnSpc>
                <a:spcPct val="100000"/>
              </a:lnSpc>
              <a:spcBef>
                <a:spcPts val="0"/>
              </a:spcBef>
              <a:buNone/>
            </a:pPr>
            <a:endParaRPr lang="et-EE" sz="1200" b="1" dirty="0"/>
          </a:p>
          <a:p>
            <a:pPr marL="0" indent="0">
              <a:lnSpc>
                <a:spcPct val="100000"/>
              </a:lnSpc>
              <a:spcBef>
                <a:spcPts val="0"/>
              </a:spcBef>
              <a:buNone/>
            </a:pPr>
            <a:r>
              <a:rPr lang="et-EE" sz="1200" b="1" dirty="0"/>
              <a:t>22. Kas Sul on jalgratturi juhiluba? </a:t>
            </a:r>
            <a:endParaRPr lang="en-GB" sz="1200" dirty="0"/>
          </a:p>
          <a:p>
            <a:pPr marL="685800" lvl="1" indent="-228600">
              <a:lnSpc>
                <a:spcPct val="100000"/>
              </a:lnSpc>
              <a:spcBef>
                <a:spcPts val="0"/>
              </a:spcBef>
              <a:buFont typeface="+mj-lt"/>
              <a:buAutoNum type="arabicParenR"/>
            </a:pPr>
            <a:r>
              <a:rPr lang="et-EE" sz="1200" dirty="0"/>
              <a:t>jah</a:t>
            </a:r>
            <a:endParaRPr lang="en-GB" sz="1200" dirty="0"/>
          </a:p>
          <a:p>
            <a:pPr marL="685800" lvl="1" indent="-228600">
              <a:lnSpc>
                <a:spcPct val="100000"/>
              </a:lnSpc>
              <a:spcBef>
                <a:spcPts val="0"/>
              </a:spcBef>
              <a:buFont typeface="+mj-lt"/>
              <a:buAutoNum type="arabicParenR"/>
            </a:pPr>
            <a:r>
              <a:rPr lang="et-EE" sz="1200" dirty="0"/>
              <a:t>ei </a:t>
            </a:r>
            <a:endParaRPr lang="en-GB" sz="1200" dirty="0"/>
          </a:p>
          <a:p>
            <a:pPr marL="685800" lvl="1" indent="-228600">
              <a:lnSpc>
                <a:spcPct val="100000"/>
              </a:lnSpc>
              <a:spcBef>
                <a:spcPts val="0"/>
              </a:spcBef>
              <a:buFont typeface="+mj-lt"/>
              <a:buAutoNum type="arabicParenR"/>
            </a:pPr>
            <a:r>
              <a:rPr lang="et-EE" sz="1200" dirty="0"/>
              <a:t>ei oska öelda</a:t>
            </a:r>
          </a:p>
          <a:p>
            <a:pPr marL="457200" lvl="1" indent="0">
              <a:lnSpc>
                <a:spcPct val="100000"/>
              </a:lnSpc>
              <a:spcBef>
                <a:spcPts val="0"/>
              </a:spcBef>
              <a:buNone/>
            </a:pPr>
            <a:endParaRPr lang="en-GB" sz="1100" dirty="0"/>
          </a:p>
          <a:p>
            <a:pPr marL="0" indent="0">
              <a:lnSpc>
                <a:spcPct val="100000"/>
              </a:lnSpc>
              <a:spcBef>
                <a:spcPts val="0"/>
              </a:spcBef>
              <a:buNone/>
            </a:pPr>
            <a:endParaRPr lang="et-EE" sz="1100" dirty="0"/>
          </a:p>
        </p:txBody>
      </p:sp>
    </p:spTree>
    <p:extLst>
      <p:ext uri="{BB962C8B-B14F-4D97-AF65-F5344CB8AC3E}">
        <p14:creationId xmlns:p14="http://schemas.microsoft.com/office/powerpoint/2010/main" val="2888014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B1391-FDFA-CC40-A645-0D99C4219D93}"/>
              </a:ext>
            </a:extLst>
          </p:cNvPr>
          <p:cNvSpPr>
            <a:spLocks noGrp="1"/>
          </p:cNvSpPr>
          <p:nvPr>
            <p:ph type="title"/>
          </p:nvPr>
        </p:nvSpPr>
        <p:spPr/>
        <p:txBody>
          <a:bodyPr/>
          <a:lstStyle/>
          <a:p>
            <a:r>
              <a:rPr lang="et-EE" dirty="0"/>
              <a:t>Ankeet</a:t>
            </a:r>
          </a:p>
        </p:txBody>
      </p:sp>
      <p:sp>
        <p:nvSpPr>
          <p:cNvPr id="4" name="Content Placeholder 3">
            <a:extLst>
              <a:ext uri="{FF2B5EF4-FFF2-40B4-BE49-F238E27FC236}">
                <a16:creationId xmlns:a16="http://schemas.microsoft.com/office/drawing/2014/main" id="{C6B4083D-0CF2-8740-B0DF-AD433881ED72}"/>
              </a:ext>
            </a:extLst>
          </p:cNvPr>
          <p:cNvSpPr>
            <a:spLocks noGrp="1"/>
          </p:cNvSpPr>
          <p:nvPr>
            <p:ph sz="half" idx="13"/>
          </p:nvPr>
        </p:nvSpPr>
        <p:spPr/>
        <p:txBody>
          <a:bodyPr>
            <a:normAutofit/>
          </a:bodyPr>
          <a:lstStyle/>
          <a:p>
            <a:pPr marL="685800" lvl="1" indent="-228600">
              <a:buFont typeface="+mj-lt"/>
              <a:buAutoNum type="arabicParenR"/>
            </a:pPr>
            <a:endParaRPr lang="en-GB" sz="1100" dirty="0"/>
          </a:p>
          <a:p>
            <a:endParaRPr lang="et-EE" dirty="0"/>
          </a:p>
        </p:txBody>
      </p:sp>
      <p:sp>
        <p:nvSpPr>
          <p:cNvPr id="7" name="Content Placeholder 6">
            <a:extLst>
              <a:ext uri="{FF2B5EF4-FFF2-40B4-BE49-F238E27FC236}">
                <a16:creationId xmlns:a16="http://schemas.microsoft.com/office/drawing/2014/main" id="{EF84B18E-622F-E649-8E04-7B9124E9260B}"/>
              </a:ext>
            </a:extLst>
          </p:cNvPr>
          <p:cNvSpPr>
            <a:spLocks noGrp="1"/>
          </p:cNvSpPr>
          <p:nvPr>
            <p:ph sz="half" idx="1"/>
          </p:nvPr>
        </p:nvSpPr>
        <p:spPr>
          <a:xfrm>
            <a:off x="1302488" y="1499191"/>
            <a:ext cx="4860000" cy="4885901"/>
          </a:xfrm>
        </p:spPr>
        <p:txBody>
          <a:bodyPr>
            <a:normAutofit/>
          </a:bodyPr>
          <a:lstStyle/>
          <a:p>
            <a:pPr marL="0" indent="0">
              <a:lnSpc>
                <a:spcPct val="100000"/>
              </a:lnSpc>
              <a:spcBef>
                <a:spcPts val="0"/>
              </a:spcBef>
              <a:buNone/>
            </a:pPr>
            <a:r>
              <a:rPr lang="et-EE" sz="1200" dirty="0"/>
              <a:t>K31-K32 KÜSIDA 10-14-AASTASTELT</a:t>
            </a:r>
          </a:p>
          <a:p>
            <a:pPr marL="0" indent="0">
              <a:lnSpc>
                <a:spcPct val="100000"/>
              </a:lnSpc>
              <a:spcBef>
                <a:spcPts val="0"/>
              </a:spcBef>
              <a:buNone/>
            </a:pPr>
            <a:endParaRPr lang="en-GB" sz="1200" b="1" dirty="0"/>
          </a:p>
          <a:p>
            <a:pPr marL="0" indent="0">
              <a:lnSpc>
                <a:spcPct val="100000"/>
              </a:lnSpc>
              <a:spcBef>
                <a:spcPts val="0"/>
              </a:spcBef>
              <a:buNone/>
            </a:pPr>
            <a:r>
              <a:rPr lang="et-EE" sz="1200" b="1" dirty="0"/>
              <a:t>31. Milliste kõrvaliste tegevustega oled viimase 12 kuu jooksul jalakäijana liigeldes tegelenud?</a:t>
            </a:r>
            <a:endParaRPr lang="en-GB" sz="1200" dirty="0"/>
          </a:p>
          <a:p>
            <a:pPr marL="685800" lvl="1" indent="-228600">
              <a:lnSpc>
                <a:spcPct val="100000"/>
              </a:lnSpc>
              <a:spcBef>
                <a:spcPts val="0"/>
              </a:spcBef>
              <a:buFont typeface="+mj-lt"/>
              <a:buAutoNum type="arabicParenR"/>
            </a:pPr>
            <a:r>
              <a:rPr lang="et-EE" sz="1200" dirty="0"/>
              <a:t>kasutanud telefoni või nutiseadmeid (lugemiseks, kirjutamiseks, helistamiseks, mängimiseks, sotsiaalmeedias olemiseks, videote vaatamiseks)</a:t>
            </a:r>
            <a:endParaRPr lang="en-GB" sz="1200" dirty="0"/>
          </a:p>
          <a:p>
            <a:pPr marL="685800" lvl="1" indent="-228600">
              <a:lnSpc>
                <a:spcPct val="100000"/>
              </a:lnSpc>
              <a:spcBef>
                <a:spcPts val="0"/>
              </a:spcBef>
              <a:buFont typeface="+mj-lt"/>
              <a:buAutoNum type="arabicParenR"/>
            </a:pPr>
            <a:r>
              <a:rPr lang="et-EE" sz="1200" dirty="0"/>
              <a:t>kuulanud kõrvaklappidest muusikat </a:t>
            </a:r>
            <a:endParaRPr lang="en-GB" sz="1200" dirty="0"/>
          </a:p>
          <a:p>
            <a:pPr marL="685800" lvl="1" indent="-228600">
              <a:lnSpc>
                <a:spcPct val="100000"/>
              </a:lnSpc>
              <a:spcBef>
                <a:spcPts val="0"/>
              </a:spcBef>
              <a:buFont typeface="+mj-lt"/>
              <a:buAutoNum type="arabicParenR"/>
            </a:pPr>
            <a:r>
              <a:rPr lang="et-EE" sz="1200" dirty="0"/>
              <a:t>rääkinud kaaslasega juttu </a:t>
            </a:r>
          </a:p>
          <a:p>
            <a:pPr marL="685800" lvl="1" indent="-228600">
              <a:lnSpc>
                <a:spcPct val="100000"/>
              </a:lnSpc>
              <a:spcBef>
                <a:spcPts val="0"/>
              </a:spcBef>
              <a:buFont typeface="+mj-lt"/>
              <a:buAutoNum type="arabicParenR"/>
            </a:pPr>
            <a:r>
              <a:rPr lang="et-EE" sz="1200" dirty="0"/>
              <a:t>söönud, joonud</a:t>
            </a:r>
            <a:endParaRPr lang="en-GB" sz="1200" dirty="0"/>
          </a:p>
          <a:p>
            <a:pPr marL="685800" lvl="1" indent="-228600">
              <a:lnSpc>
                <a:spcPct val="100000"/>
              </a:lnSpc>
              <a:spcBef>
                <a:spcPts val="0"/>
              </a:spcBef>
              <a:buFont typeface="+mj-lt"/>
              <a:buAutoNum type="arabicParenR"/>
            </a:pPr>
            <a:r>
              <a:rPr lang="et-EE" sz="1200" dirty="0"/>
              <a:t>muu tegevus</a:t>
            </a:r>
            <a:endParaRPr lang="en-GB" sz="1200" dirty="0"/>
          </a:p>
          <a:p>
            <a:pPr marL="685800" lvl="1" indent="-228600">
              <a:lnSpc>
                <a:spcPct val="100000"/>
              </a:lnSpc>
              <a:spcBef>
                <a:spcPts val="0"/>
              </a:spcBef>
              <a:buFont typeface="+mj-lt"/>
              <a:buAutoNum type="arabicParenR"/>
            </a:pPr>
            <a:r>
              <a:rPr lang="et-EE" sz="1200" dirty="0"/>
              <a:t>ei ole kõrvaliste tegevustega tegelenud</a:t>
            </a:r>
            <a:endParaRPr lang="en-GB" sz="1200" dirty="0"/>
          </a:p>
          <a:p>
            <a:pPr marL="685800" lvl="1" indent="-228600">
              <a:lnSpc>
                <a:spcPct val="100000"/>
              </a:lnSpc>
              <a:spcBef>
                <a:spcPts val="0"/>
              </a:spcBef>
              <a:buFont typeface="+mj-lt"/>
              <a:buAutoNum type="arabicParenR"/>
            </a:pPr>
            <a:r>
              <a:rPr lang="et-EE" sz="1200" dirty="0"/>
              <a:t>ei oska öelda </a:t>
            </a:r>
            <a:endParaRPr lang="en-GB" sz="1200" dirty="0"/>
          </a:p>
          <a:p>
            <a:pPr marL="0" indent="0">
              <a:lnSpc>
                <a:spcPct val="100000"/>
              </a:lnSpc>
              <a:spcBef>
                <a:spcPts val="0"/>
              </a:spcBef>
              <a:buNone/>
            </a:pPr>
            <a:endParaRPr lang="et-EE" sz="1100" dirty="0"/>
          </a:p>
        </p:txBody>
      </p:sp>
      <p:sp>
        <p:nvSpPr>
          <p:cNvPr id="5" name="Content Placeholder 6">
            <a:extLst>
              <a:ext uri="{FF2B5EF4-FFF2-40B4-BE49-F238E27FC236}">
                <a16:creationId xmlns:a16="http://schemas.microsoft.com/office/drawing/2014/main" id="{BF55B6F2-DAEB-0949-8AFF-547C5FBE2712}"/>
              </a:ext>
            </a:extLst>
          </p:cNvPr>
          <p:cNvSpPr txBox="1">
            <a:spLocks/>
          </p:cNvSpPr>
          <p:nvPr/>
        </p:nvSpPr>
        <p:spPr>
          <a:xfrm>
            <a:off x="6493800" y="1499190"/>
            <a:ext cx="4860000" cy="4885901"/>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Tx/>
              <a:buBlip>
                <a:blip r:embed="rId2"/>
              </a:buBlip>
              <a:defRPr sz="1400" kern="1200" baseline="0">
                <a:solidFill>
                  <a:schemeClr val="tx2"/>
                </a:solidFill>
                <a:latin typeface="+mn-lt"/>
                <a:ea typeface="+mn-ea"/>
                <a:cs typeface="+mn-cs"/>
              </a:defRPr>
            </a:lvl1pPr>
            <a:lvl2pPr marL="685783" indent="-228594" algn="l" defTabSz="914377" rtl="0" eaLnBrk="1" latinLnBrk="0" hangingPunct="1">
              <a:lnSpc>
                <a:spcPct val="90000"/>
              </a:lnSpc>
              <a:spcBef>
                <a:spcPts val="500"/>
              </a:spcBef>
              <a:buFontTx/>
              <a:buBlip>
                <a:blip r:embed="rId2"/>
              </a:buBlip>
              <a:defRPr sz="1400" kern="1200" baseline="0">
                <a:solidFill>
                  <a:schemeClr val="tx2"/>
                </a:solidFill>
                <a:latin typeface="+mn-lt"/>
                <a:ea typeface="+mn-ea"/>
                <a:cs typeface="+mn-cs"/>
              </a:defRPr>
            </a:lvl2pPr>
            <a:lvl3pPr marL="1142971" indent="-228594" algn="l" defTabSz="914377" rtl="0" eaLnBrk="1" latinLnBrk="0" hangingPunct="1">
              <a:lnSpc>
                <a:spcPct val="90000"/>
              </a:lnSpc>
              <a:spcBef>
                <a:spcPts val="500"/>
              </a:spcBef>
              <a:buFontTx/>
              <a:buBlip>
                <a:blip r:embed="rId2"/>
              </a:buBlip>
              <a:defRPr sz="1400" kern="1200" baseline="0">
                <a:solidFill>
                  <a:schemeClr val="tx2"/>
                </a:solidFill>
                <a:latin typeface="+mn-lt"/>
                <a:ea typeface="+mn-ea"/>
                <a:cs typeface="+mn-cs"/>
              </a:defRPr>
            </a:lvl3pPr>
            <a:lvl4pPr marL="1600160" indent="-228594" algn="l" defTabSz="914377" rtl="0" eaLnBrk="1" latinLnBrk="0" hangingPunct="1">
              <a:lnSpc>
                <a:spcPct val="90000"/>
              </a:lnSpc>
              <a:spcBef>
                <a:spcPts val="500"/>
              </a:spcBef>
              <a:buFontTx/>
              <a:buBlip>
                <a:blip r:embed="rId2"/>
              </a:buBlip>
              <a:defRPr sz="1400" kern="1200" baseline="0">
                <a:solidFill>
                  <a:schemeClr val="tx2"/>
                </a:solidFill>
                <a:latin typeface="+mn-lt"/>
                <a:ea typeface="+mn-ea"/>
                <a:cs typeface="+mn-cs"/>
              </a:defRPr>
            </a:lvl4pPr>
            <a:lvl5pPr marL="2057349" indent="-228594" algn="l" defTabSz="914377" rtl="0" eaLnBrk="1" latinLnBrk="0" hangingPunct="1">
              <a:lnSpc>
                <a:spcPct val="90000"/>
              </a:lnSpc>
              <a:spcBef>
                <a:spcPts val="500"/>
              </a:spcBef>
              <a:buFontTx/>
              <a:buBlip>
                <a:blip r:embed="rId2"/>
              </a:buBlip>
              <a:defRPr sz="1400" kern="1200" baseline="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pPr>
            <a:r>
              <a:rPr lang="et-EE" sz="1200" dirty="0"/>
              <a:t>KUI K31=1-5</a:t>
            </a:r>
          </a:p>
          <a:p>
            <a:pPr marL="0" indent="0">
              <a:lnSpc>
                <a:spcPct val="100000"/>
              </a:lnSpc>
              <a:spcBef>
                <a:spcPts val="0"/>
              </a:spcBef>
              <a:buFontTx/>
              <a:buNone/>
            </a:pPr>
            <a:endParaRPr lang="en-GB" sz="1200" dirty="0"/>
          </a:p>
          <a:p>
            <a:pPr marL="0" indent="0">
              <a:lnSpc>
                <a:spcPct val="100000"/>
              </a:lnSpc>
              <a:spcBef>
                <a:spcPts val="0"/>
              </a:spcBef>
              <a:buFontTx/>
              <a:buNone/>
            </a:pPr>
            <a:r>
              <a:rPr lang="et-EE" sz="1200" b="1" dirty="0"/>
              <a:t>32. Millistesse ohtlikesse olukordadesse oled Sa oled viimase 12 kuu jooksul sattunud kõrvaliste tegevustega tegelemise tõttu jalakäijana liigeldes?</a:t>
            </a:r>
          </a:p>
          <a:p>
            <a:pPr marL="0" indent="0">
              <a:lnSpc>
                <a:spcPct val="100000"/>
              </a:lnSpc>
              <a:spcBef>
                <a:spcPts val="0"/>
              </a:spcBef>
              <a:buFontTx/>
              <a:buNone/>
            </a:pPr>
            <a:r>
              <a:rPr lang="et-EE" sz="1200" dirty="0"/>
              <a:t>VÕIB MITU VASTUST!</a:t>
            </a:r>
            <a:endParaRPr lang="en-GB" sz="1200" dirty="0"/>
          </a:p>
          <a:p>
            <a:pPr marL="685800" lvl="1" indent="-228600">
              <a:lnSpc>
                <a:spcPct val="100000"/>
              </a:lnSpc>
              <a:spcBef>
                <a:spcPts val="0"/>
              </a:spcBef>
              <a:buFont typeface="+mj-lt"/>
              <a:buAutoNum type="arabicParenR"/>
            </a:pPr>
            <a:r>
              <a:rPr lang="et-EE" sz="1200" dirty="0"/>
              <a:t>sõidutee ületamisel ei märganud lähenevat sõidukit</a:t>
            </a:r>
            <a:endParaRPr lang="en-GB" sz="1200" dirty="0"/>
          </a:p>
          <a:p>
            <a:pPr marL="685800" lvl="1" indent="-228600">
              <a:lnSpc>
                <a:spcPct val="100000"/>
              </a:lnSpc>
              <a:spcBef>
                <a:spcPts val="0"/>
              </a:spcBef>
              <a:buFont typeface="+mj-lt"/>
              <a:buAutoNum type="arabicParenR"/>
            </a:pPr>
            <a:r>
              <a:rPr lang="et-EE" sz="1200" dirty="0"/>
              <a:t>ei märganud foorituld </a:t>
            </a:r>
            <a:endParaRPr lang="en-GB" sz="1200" dirty="0"/>
          </a:p>
          <a:p>
            <a:pPr marL="685800" lvl="1" indent="-228600">
              <a:lnSpc>
                <a:spcPct val="100000"/>
              </a:lnSpc>
              <a:spcBef>
                <a:spcPts val="0"/>
              </a:spcBef>
              <a:buFont typeface="+mj-lt"/>
              <a:buAutoNum type="arabicParenR"/>
            </a:pPr>
            <a:r>
              <a:rPr lang="et-EE" sz="1200" dirty="0"/>
              <a:t>ei märganud pööravat sõidukit </a:t>
            </a:r>
          </a:p>
          <a:p>
            <a:pPr marL="685800" lvl="1" indent="-228600">
              <a:lnSpc>
                <a:spcPct val="100000"/>
              </a:lnSpc>
              <a:spcBef>
                <a:spcPts val="0"/>
              </a:spcBef>
              <a:buFont typeface="+mj-lt"/>
              <a:buAutoNum type="arabicParenR"/>
            </a:pPr>
            <a:r>
              <a:rPr lang="et-EE" sz="1200" dirty="0"/>
              <a:t>kukkusin</a:t>
            </a:r>
          </a:p>
          <a:p>
            <a:pPr marL="685800" lvl="1" indent="-228600">
              <a:lnSpc>
                <a:spcPct val="100000"/>
              </a:lnSpc>
              <a:spcBef>
                <a:spcPts val="0"/>
              </a:spcBef>
              <a:buFont typeface="+mj-lt"/>
              <a:buAutoNum type="arabicParenR"/>
            </a:pPr>
            <a:r>
              <a:rPr lang="et-EE" sz="1200" dirty="0"/>
              <a:t>kõndisin kellegi / millegi otsa</a:t>
            </a:r>
            <a:endParaRPr lang="en-GB" sz="1200" dirty="0"/>
          </a:p>
          <a:p>
            <a:pPr marL="685800" lvl="1" indent="-228600">
              <a:lnSpc>
                <a:spcPct val="100000"/>
              </a:lnSpc>
              <a:spcBef>
                <a:spcPts val="0"/>
              </a:spcBef>
              <a:buFont typeface="+mj-lt"/>
              <a:buAutoNum type="arabicParenR"/>
            </a:pPr>
            <a:r>
              <a:rPr lang="et-EE" sz="1200" dirty="0"/>
              <a:t>muu olukord</a:t>
            </a:r>
            <a:endParaRPr lang="en-GB" sz="1200" dirty="0"/>
          </a:p>
          <a:p>
            <a:pPr marL="685800" lvl="1" indent="-228600">
              <a:lnSpc>
                <a:spcPct val="100000"/>
              </a:lnSpc>
              <a:spcBef>
                <a:spcPts val="0"/>
              </a:spcBef>
              <a:buFont typeface="+mj-lt"/>
              <a:buAutoNum type="arabicParenR"/>
            </a:pPr>
            <a:r>
              <a:rPr lang="et-EE" sz="1200" dirty="0"/>
              <a:t>ei ole ohtu sattunud</a:t>
            </a:r>
            <a:endParaRPr lang="en-GB" sz="1200" dirty="0"/>
          </a:p>
          <a:p>
            <a:pPr marL="685800" lvl="1" indent="-228600">
              <a:lnSpc>
                <a:spcPct val="100000"/>
              </a:lnSpc>
              <a:spcBef>
                <a:spcPts val="0"/>
              </a:spcBef>
              <a:buFont typeface="+mj-lt"/>
              <a:buAutoNum type="arabicParenR"/>
            </a:pPr>
            <a:r>
              <a:rPr lang="et-EE" sz="1200" dirty="0"/>
              <a:t>ei oska öelda</a:t>
            </a:r>
          </a:p>
          <a:p>
            <a:pPr marL="685800" lvl="1" indent="-228600">
              <a:lnSpc>
                <a:spcPct val="100000"/>
              </a:lnSpc>
              <a:spcBef>
                <a:spcPts val="0"/>
              </a:spcBef>
              <a:buFont typeface="+mj-lt"/>
              <a:buAutoNum type="arabicParenR"/>
            </a:pPr>
            <a:endParaRPr lang="et-EE" sz="1100" dirty="0"/>
          </a:p>
          <a:p>
            <a:pPr marL="457200" lvl="1" indent="0">
              <a:lnSpc>
                <a:spcPct val="100000"/>
              </a:lnSpc>
              <a:spcBef>
                <a:spcPts val="0"/>
              </a:spcBef>
              <a:buNone/>
            </a:pPr>
            <a:endParaRPr lang="et-EE" sz="1100" dirty="0"/>
          </a:p>
          <a:p>
            <a:pPr marL="685800" lvl="1" indent="-228600">
              <a:lnSpc>
                <a:spcPct val="100000"/>
              </a:lnSpc>
              <a:spcBef>
                <a:spcPts val="0"/>
              </a:spcBef>
              <a:buFont typeface="+mj-lt"/>
              <a:buAutoNum type="arabicParenR"/>
            </a:pPr>
            <a:endParaRPr lang="en-GB" sz="1100" dirty="0"/>
          </a:p>
          <a:p>
            <a:endParaRPr lang="et-EE" dirty="0"/>
          </a:p>
        </p:txBody>
      </p:sp>
      <p:sp>
        <p:nvSpPr>
          <p:cNvPr id="6" name="Subtitle 8">
            <a:extLst>
              <a:ext uri="{FF2B5EF4-FFF2-40B4-BE49-F238E27FC236}">
                <a16:creationId xmlns:a16="http://schemas.microsoft.com/office/drawing/2014/main" id="{AA360D71-002B-5348-80A4-DD5D5802257B}"/>
              </a:ext>
            </a:extLst>
          </p:cNvPr>
          <p:cNvSpPr>
            <a:spLocks noGrp="1"/>
          </p:cNvSpPr>
          <p:nvPr>
            <p:ph type="subTitle" idx="14"/>
          </p:nvPr>
        </p:nvSpPr>
        <p:spPr>
          <a:xfrm>
            <a:off x="1302488" y="940987"/>
            <a:ext cx="10051312" cy="435932"/>
          </a:xfrm>
        </p:spPr>
        <p:txBody>
          <a:bodyPr/>
          <a:lstStyle/>
          <a:p>
            <a:r>
              <a:rPr lang="et-EE" dirty="0"/>
              <a:t>Kõrvalised tegevused jalakäijana</a:t>
            </a:r>
          </a:p>
        </p:txBody>
      </p:sp>
    </p:spTree>
    <p:extLst>
      <p:ext uri="{BB962C8B-B14F-4D97-AF65-F5344CB8AC3E}">
        <p14:creationId xmlns:p14="http://schemas.microsoft.com/office/powerpoint/2010/main" val="7619126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B1391-FDFA-CC40-A645-0D99C4219D93}"/>
              </a:ext>
            </a:extLst>
          </p:cNvPr>
          <p:cNvSpPr>
            <a:spLocks noGrp="1"/>
          </p:cNvSpPr>
          <p:nvPr>
            <p:ph type="title"/>
          </p:nvPr>
        </p:nvSpPr>
        <p:spPr/>
        <p:txBody>
          <a:bodyPr/>
          <a:lstStyle/>
          <a:p>
            <a:r>
              <a:rPr lang="et-EE" dirty="0"/>
              <a:t>Ankeet</a:t>
            </a:r>
          </a:p>
        </p:txBody>
      </p:sp>
      <p:sp>
        <p:nvSpPr>
          <p:cNvPr id="4" name="Content Placeholder 3">
            <a:extLst>
              <a:ext uri="{FF2B5EF4-FFF2-40B4-BE49-F238E27FC236}">
                <a16:creationId xmlns:a16="http://schemas.microsoft.com/office/drawing/2014/main" id="{C6B4083D-0CF2-8740-B0DF-AD433881ED72}"/>
              </a:ext>
            </a:extLst>
          </p:cNvPr>
          <p:cNvSpPr>
            <a:spLocks noGrp="1"/>
          </p:cNvSpPr>
          <p:nvPr>
            <p:ph sz="half" idx="13"/>
          </p:nvPr>
        </p:nvSpPr>
        <p:spPr>
          <a:xfrm>
            <a:off x="6493800" y="1477926"/>
            <a:ext cx="4860000" cy="4885901"/>
          </a:xfrm>
        </p:spPr>
        <p:txBody>
          <a:bodyPr>
            <a:noAutofit/>
          </a:bodyPr>
          <a:lstStyle/>
          <a:p>
            <a:pPr marL="0" indent="0">
              <a:lnSpc>
                <a:spcPct val="100000"/>
              </a:lnSpc>
              <a:spcBef>
                <a:spcPts val="0"/>
              </a:spcBef>
              <a:buNone/>
            </a:pPr>
            <a:r>
              <a:rPr lang="et-EE" sz="1200" b="1" dirty="0"/>
              <a:t>29. Kui sageli Sa näed oma klassi- ja koolikaaslasi vales kohas (väljaspool sõidutee ületamiseks ette nähtud kohta) teed ületamas?</a:t>
            </a:r>
            <a:endParaRPr lang="en-GB" sz="1200" dirty="0"/>
          </a:p>
          <a:p>
            <a:pPr marL="685800" lvl="1" indent="-228600">
              <a:lnSpc>
                <a:spcPct val="100000"/>
              </a:lnSpc>
              <a:spcBef>
                <a:spcPts val="0"/>
              </a:spcBef>
              <a:buFont typeface="+mj-lt"/>
              <a:buAutoNum type="arabicParenR"/>
            </a:pPr>
            <a:r>
              <a:rPr lang="et-EE" sz="1200" dirty="0"/>
              <a:t>peaaegu iga päev  </a:t>
            </a:r>
            <a:endParaRPr lang="en-GB" sz="1200" dirty="0"/>
          </a:p>
          <a:p>
            <a:pPr marL="685800" lvl="1" indent="-228600">
              <a:lnSpc>
                <a:spcPct val="100000"/>
              </a:lnSpc>
              <a:spcBef>
                <a:spcPts val="0"/>
              </a:spcBef>
              <a:buFont typeface="+mj-lt"/>
              <a:buAutoNum type="arabicParenR"/>
            </a:pPr>
            <a:r>
              <a:rPr lang="et-EE" sz="1200" dirty="0"/>
              <a:t>vähemalt kord nädalas</a:t>
            </a:r>
            <a:endParaRPr lang="en-GB" sz="1200" dirty="0"/>
          </a:p>
          <a:p>
            <a:pPr marL="685800" lvl="1" indent="-228600">
              <a:lnSpc>
                <a:spcPct val="100000"/>
              </a:lnSpc>
              <a:spcBef>
                <a:spcPts val="0"/>
              </a:spcBef>
              <a:buFont typeface="+mj-lt"/>
              <a:buAutoNum type="arabicParenR"/>
            </a:pPr>
            <a:r>
              <a:rPr lang="et-EE" sz="1200" dirty="0"/>
              <a:t>vähemalt kord kuus</a:t>
            </a:r>
            <a:endParaRPr lang="en-GB" sz="1200" dirty="0"/>
          </a:p>
          <a:p>
            <a:pPr marL="685800" lvl="1" indent="-228600">
              <a:lnSpc>
                <a:spcPct val="100000"/>
              </a:lnSpc>
              <a:spcBef>
                <a:spcPts val="0"/>
              </a:spcBef>
              <a:buFont typeface="+mj-lt"/>
              <a:buAutoNum type="arabicParenR"/>
            </a:pPr>
            <a:r>
              <a:rPr lang="et-EE" sz="1200" dirty="0"/>
              <a:t>harvemini kui kord kuus</a:t>
            </a:r>
            <a:endParaRPr lang="en-GB" sz="1200" dirty="0"/>
          </a:p>
          <a:p>
            <a:pPr marL="685800" lvl="1" indent="-228600">
              <a:lnSpc>
                <a:spcPct val="100000"/>
              </a:lnSpc>
              <a:spcBef>
                <a:spcPts val="0"/>
              </a:spcBef>
              <a:buFont typeface="+mj-lt"/>
              <a:buAutoNum type="arabicParenR"/>
            </a:pPr>
            <a:r>
              <a:rPr lang="et-EE" sz="1200" dirty="0"/>
              <a:t>pole märganud</a:t>
            </a:r>
            <a:endParaRPr lang="en-GB" sz="1200" dirty="0"/>
          </a:p>
          <a:p>
            <a:pPr marL="685800" lvl="1" indent="-228600">
              <a:lnSpc>
                <a:spcPct val="100000"/>
              </a:lnSpc>
              <a:spcBef>
                <a:spcPts val="0"/>
              </a:spcBef>
              <a:buFont typeface="+mj-lt"/>
              <a:buAutoNum type="arabicParenR"/>
            </a:pPr>
            <a:r>
              <a:rPr lang="et-EE" sz="1200" dirty="0"/>
              <a:t>ei oska öelda</a:t>
            </a:r>
            <a:endParaRPr lang="en-GB" sz="1200" dirty="0"/>
          </a:p>
          <a:p>
            <a:pPr marL="0" indent="0">
              <a:lnSpc>
                <a:spcPct val="100000"/>
              </a:lnSpc>
              <a:spcBef>
                <a:spcPts val="0"/>
              </a:spcBef>
              <a:buNone/>
            </a:pPr>
            <a:endParaRPr lang="et-EE" sz="1200" b="1" dirty="0"/>
          </a:p>
          <a:p>
            <a:pPr marL="0" indent="0">
              <a:lnSpc>
                <a:spcPct val="100000"/>
              </a:lnSpc>
              <a:spcBef>
                <a:spcPts val="0"/>
              </a:spcBef>
              <a:buNone/>
            </a:pPr>
            <a:r>
              <a:rPr lang="et-EE" sz="1200" b="1" dirty="0"/>
              <a:t>30. Kui sageli Sa näed täiskasvanuid vales kohas (väljaspool sõidutee ületamiseks ette nähtud kohta) teed ületamas?</a:t>
            </a:r>
            <a:endParaRPr lang="en-GB" sz="1200" dirty="0"/>
          </a:p>
          <a:p>
            <a:pPr marL="685800" lvl="1" indent="-228600">
              <a:lnSpc>
                <a:spcPct val="100000"/>
              </a:lnSpc>
              <a:spcBef>
                <a:spcPts val="0"/>
              </a:spcBef>
              <a:buFont typeface="+mj-lt"/>
              <a:buAutoNum type="arabicParenR"/>
            </a:pPr>
            <a:r>
              <a:rPr lang="et-EE" sz="1200" dirty="0"/>
              <a:t>peaaegu iga päev  </a:t>
            </a:r>
            <a:endParaRPr lang="en-GB" sz="1200" dirty="0"/>
          </a:p>
          <a:p>
            <a:pPr marL="685800" lvl="1" indent="-228600">
              <a:lnSpc>
                <a:spcPct val="100000"/>
              </a:lnSpc>
              <a:spcBef>
                <a:spcPts val="0"/>
              </a:spcBef>
              <a:buFont typeface="+mj-lt"/>
              <a:buAutoNum type="arabicParenR"/>
            </a:pPr>
            <a:r>
              <a:rPr lang="et-EE" sz="1200" dirty="0"/>
              <a:t>vähemalt kord nädalas</a:t>
            </a:r>
            <a:endParaRPr lang="en-GB" sz="1200" dirty="0"/>
          </a:p>
          <a:p>
            <a:pPr marL="685800" lvl="1" indent="-228600">
              <a:lnSpc>
                <a:spcPct val="100000"/>
              </a:lnSpc>
              <a:spcBef>
                <a:spcPts val="0"/>
              </a:spcBef>
              <a:buFont typeface="+mj-lt"/>
              <a:buAutoNum type="arabicParenR"/>
            </a:pPr>
            <a:r>
              <a:rPr lang="et-EE" sz="1200" dirty="0"/>
              <a:t>vähemalt kord kuus</a:t>
            </a:r>
            <a:endParaRPr lang="en-GB" sz="1200" dirty="0"/>
          </a:p>
          <a:p>
            <a:pPr marL="685800" lvl="1" indent="-228600">
              <a:lnSpc>
                <a:spcPct val="100000"/>
              </a:lnSpc>
              <a:spcBef>
                <a:spcPts val="0"/>
              </a:spcBef>
              <a:buFont typeface="+mj-lt"/>
              <a:buAutoNum type="arabicParenR"/>
            </a:pPr>
            <a:r>
              <a:rPr lang="et-EE" sz="1200" dirty="0"/>
              <a:t>harvemini kui kord kuus</a:t>
            </a:r>
            <a:endParaRPr lang="en-GB" sz="1200" dirty="0"/>
          </a:p>
          <a:p>
            <a:pPr marL="685800" lvl="1" indent="-228600">
              <a:lnSpc>
                <a:spcPct val="100000"/>
              </a:lnSpc>
              <a:spcBef>
                <a:spcPts val="0"/>
              </a:spcBef>
              <a:buFont typeface="+mj-lt"/>
              <a:buAutoNum type="arabicParenR"/>
            </a:pPr>
            <a:r>
              <a:rPr lang="et-EE" sz="1200" dirty="0"/>
              <a:t>pole märganud</a:t>
            </a:r>
            <a:endParaRPr lang="en-GB" sz="1200" dirty="0"/>
          </a:p>
          <a:p>
            <a:pPr marL="685800" lvl="1" indent="-228600">
              <a:lnSpc>
                <a:spcPct val="100000"/>
              </a:lnSpc>
              <a:spcBef>
                <a:spcPts val="0"/>
              </a:spcBef>
              <a:buFont typeface="+mj-lt"/>
              <a:buAutoNum type="arabicParenR"/>
            </a:pPr>
            <a:r>
              <a:rPr lang="et-EE" sz="1200" dirty="0"/>
              <a:t>ei oska öelda</a:t>
            </a:r>
            <a:endParaRPr lang="en-GB" sz="1200" dirty="0"/>
          </a:p>
          <a:p>
            <a:pPr marL="0" indent="0">
              <a:lnSpc>
                <a:spcPct val="100000"/>
              </a:lnSpc>
              <a:spcBef>
                <a:spcPts val="0"/>
              </a:spcBef>
              <a:buNone/>
            </a:pPr>
            <a:endParaRPr lang="et-EE" sz="1200" b="1" dirty="0"/>
          </a:p>
          <a:p>
            <a:pPr marL="0" indent="0">
              <a:buNone/>
            </a:pPr>
            <a:endParaRPr lang="en-GB" sz="1000" dirty="0"/>
          </a:p>
        </p:txBody>
      </p:sp>
      <p:sp>
        <p:nvSpPr>
          <p:cNvPr id="7" name="Content Placeholder 6">
            <a:extLst>
              <a:ext uri="{FF2B5EF4-FFF2-40B4-BE49-F238E27FC236}">
                <a16:creationId xmlns:a16="http://schemas.microsoft.com/office/drawing/2014/main" id="{EF84B18E-622F-E649-8E04-7B9124E9260B}"/>
              </a:ext>
            </a:extLst>
          </p:cNvPr>
          <p:cNvSpPr>
            <a:spLocks noGrp="1"/>
          </p:cNvSpPr>
          <p:nvPr>
            <p:ph sz="half" idx="1"/>
          </p:nvPr>
        </p:nvSpPr>
        <p:spPr>
          <a:xfrm>
            <a:off x="1302488" y="1499191"/>
            <a:ext cx="4860000" cy="5093634"/>
          </a:xfrm>
        </p:spPr>
        <p:txBody>
          <a:bodyPr>
            <a:normAutofit lnSpcReduction="10000"/>
          </a:bodyPr>
          <a:lstStyle/>
          <a:p>
            <a:pPr marL="0" indent="0">
              <a:lnSpc>
                <a:spcPct val="100000"/>
              </a:lnSpc>
              <a:spcBef>
                <a:spcPts val="0"/>
              </a:spcBef>
              <a:buNone/>
            </a:pPr>
            <a:r>
              <a:rPr lang="et-EE" sz="1200" dirty="0"/>
              <a:t>K27-K30 KÜSIDA 10-14-AASTASTELT</a:t>
            </a:r>
          </a:p>
          <a:p>
            <a:pPr marL="0" indent="0">
              <a:lnSpc>
                <a:spcPct val="100000"/>
              </a:lnSpc>
              <a:spcBef>
                <a:spcPts val="0"/>
              </a:spcBef>
              <a:buNone/>
            </a:pPr>
            <a:endParaRPr lang="et-EE" sz="1200" b="1" dirty="0"/>
          </a:p>
          <a:p>
            <a:pPr marL="0" indent="0">
              <a:lnSpc>
                <a:spcPct val="100000"/>
              </a:lnSpc>
              <a:spcBef>
                <a:spcPts val="0"/>
              </a:spcBef>
              <a:buNone/>
            </a:pPr>
            <a:r>
              <a:rPr lang="et-EE" sz="1200" b="1" dirty="0"/>
              <a:t>27. Mis põhjustel satuvad lapsed Sinu arvates reguleerimata ülekäigurajal (valgusfoorita sebral) liiklusõnnetusse?</a:t>
            </a:r>
          </a:p>
          <a:p>
            <a:pPr marL="0" indent="0">
              <a:lnSpc>
                <a:spcPct val="100000"/>
              </a:lnSpc>
              <a:spcBef>
                <a:spcPts val="0"/>
              </a:spcBef>
              <a:buNone/>
            </a:pPr>
            <a:endParaRPr lang="et-EE" sz="1200" dirty="0"/>
          </a:p>
          <a:p>
            <a:pPr marL="0" indent="0">
              <a:lnSpc>
                <a:spcPct val="100000"/>
              </a:lnSpc>
              <a:spcBef>
                <a:spcPts val="0"/>
              </a:spcBef>
              <a:buNone/>
            </a:pPr>
            <a:r>
              <a:rPr lang="et-EE" sz="1200" dirty="0"/>
              <a:t>VÕIB  MITU VASTUST!</a:t>
            </a:r>
            <a:endParaRPr lang="en-GB" sz="1200" dirty="0"/>
          </a:p>
          <a:p>
            <a:pPr marL="685800" lvl="1" indent="-228600">
              <a:lnSpc>
                <a:spcPct val="100000"/>
              </a:lnSpc>
              <a:spcBef>
                <a:spcPts val="0"/>
              </a:spcBef>
              <a:buFont typeface="+mj-lt"/>
              <a:buAutoNum type="arabicParenR"/>
            </a:pPr>
            <a:r>
              <a:rPr lang="et-EE" sz="1200" dirty="0"/>
              <a:t>kiirustamine</a:t>
            </a:r>
            <a:endParaRPr lang="en-GB" sz="1200" dirty="0"/>
          </a:p>
          <a:p>
            <a:pPr marL="685800" lvl="1" indent="-228600">
              <a:lnSpc>
                <a:spcPct val="100000"/>
              </a:lnSpc>
              <a:spcBef>
                <a:spcPts val="0"/>
              </a:spcBef>
              <a:buFont typeface="+mj-lt"/>
              <a:buAutoNum type="arabicParenR"/>
            </a:pPr>
            <a:r>
              <a:rPr lang="et-EE" sz="1200" dirty="0"/>
              <a:t>ei veendu enne tee ületamist selle ohutuses</a:t>
            </a:r>
            <a:endParaRPr lang="en-GB" sz="1200" dirty="0"/>
          </a:p>
          <a:p>
            <a:pPr marL="685800" lvl="1" indent="-228600">
              <a:lnSpc>
                <a:spcPct val="100000"/>
              </a:lnSpc>
              <a:spcBef>
                <a:spcPts val="0"/>
              </a:spcBef>
              <a:buFont typeface="+mj-lt"/>
              <a:buAutoNum type="arabicParenR"/>
            </a:pPr>
            <a:r>
              <a:rPr lang="et-EE" sz="1200" dirty="0"/>
              <a:t>kasutavad teed ületades nutiseadmeid või kõrvaklappe</a:t>
            </a:r>
            <a:endParaRPr lang="en-GB" sz="1200" dirty="0"/>
          </a:p>
          <a:p>
            <a:pPr marL="685800" lvl="1" indent="-228600">
              <a:lnSpc>
                <a:spcPct val="100000"/>
              </a:lnSpc>
              <a:spcBef>
                <a:spcPts val="0"/>
              </a:spcBef>
              <a:buFont typeface="+mj-lt"/>
              <a:buAutoNum type="arabicParenR"/>
            </a:pPr>
            <a:r>
              <a:rPr lang="et-EE" sz="1200" dirty="0"/>
              <a:t>ei märka kaaslasega rääkides lähenevaid sõidukeid</a:t>
            </a:r>
            <a:endParaRPr lang="en-GB" sz="1200" dirty="0"/>
          </a:p>
          <a:p>
            <a:pPr marL="685800" lvl="1" indent="-228600">
              <a:lnSpc>
                <a:spcPct val="100000"/>
              </a:lnSpc>
              <a:spcBef>
                <a:spcPts val="0"/>
              </a:spcBef>
              <a:buFont typeface="+mj-lt"/>
              <a:buAutoNum type="arabicParenR"/>
            </a:pPr>
            <a:r>
              <a:rPr lang="et-EE" sz="1200" dirty="0"/>
              <a:t>vähene kogemus liiklemisel</a:t>
            </a:r>
            <a:endParaRPr lang="en-GB" sz="1200" dirty="0"/>
          </a:p>
          <a:p>
            <a:pPr marL="685800" lvl="1" indent="-228600">
              <a:lnSpc>
                <a:spcPct val="100000"/>
              </a:lnSpc>
              <a:spcBef>
                <a:spcPts val="0"/>
              </a:spcBef>
              <a:buFont typeface="+mj-lt"/>
              <a:buAutoNum type="arabicParenR"/>
            </a:pPr>
            <a:r>
              <a:rPr lang="et-EE" sz="1200" dirty="0"/>
              <a:t>muu põhjus (mis?) _________</a:t>
            </a:r>
            <a:endParaRPr lang="en-GB" sz="1200" dirty="0"/>
          </a:p>
          <a:p>
            <a:pPr marL="685800" lvl="1" indent="-228600">
              <a:lnSpc>
                <a:spcPct val="100000"/>
              </a:lnSpc>
              <a:spcBef>
                <a:spcPts val="0"/>
              </a:spcBef>
              <a:buFont typeface="+mj-lt"/>
              <a:buAutoNum type="arabicParenR"/>
            </a:pPr>
            <a:r>
              <a:rPr lang="et-EE" sz="1200" dirty="0"/>
              <a:t>ei oska öelda</a:t>
            </a:r>
            <a:endParaRPr lang="en-GB" sz="1200" dirty="0"/>
          </a:p>
          <a:p>
            <a:pPr marL="0" indent="0">
              <a:buNone/>
            </a:pPr>
            <a:r>
              <a:rPr lang="et-EE" sz="1200" b="1" dirty="0"/>
              <a:t>28. Millistesse ohtlikesse olukordadesse oled reguleerimata ülekäigurajal (valgusfoorita sebral) teed ületades viimase 12 kuu jooksul sattunud? </a:t>
            </a:r>
            <a:endParaRPr lang="x-none" sz="1200"/>
          </a:p>
          <a:p>
            <a:pPr marL="0" indent="0">
              <a:buNone/>
            </a:pPr>
            <a:r>
              <a:rPr lang="et-EE" sz="1200" dirty="0"/>
              <a:t>VÕIB MITU VASTUST!</a:t>
            </a:r>
            <a:endParaRPr lang="x-none" sz="1200"/>
          </a:p>
          <a:p>
            <a:pPr marL="685789" lvl="1" indent="-228600">
              <a:buFont typeface="+mj-lt"/>
              <a:buAutoNum type="arabicParenR"/>
            </a:pPr>
            <a:r>
              <a:rPr lang="et-EE" sz="1200" dirty="0"/>
              <a:t>sõidukijuht on pidanud äkiliselt pidurdama</a:t>
            </a:r>
            <a:endParaRPr lang="x-none" sz="1200"/>
          </a:p>
          <a:p>
            <a:pPr marL="685789" lvl="1" indent="-228600">
              <a:buFont typeface="+mj-lt"/>
              <a:buAutoNum type="arabicParenR"/>
            </a:pPr>
            <a:r>
              <a:rPr lang="et-EE" sz="1200" dirty="0"/>
              <a:t>esimese raja sõiduk on tee andmiseks peatunud, kuid teise raja oma mitte </a:t>
            </a:r>
            <a:endParaRPr lang="x-none" sz="1200"/>
          </a:p>
          <a:p>
            <a:pPr marL="685789" lvl="1" indent="-228600">
              <a:buFont typeface="+mj-lt"/>
              <a:buAutoNum type="arabicParenR"/>
            </a:pPr>
            <a:r>
              <a:rPr lang="et-EE" sz="1200" dirty="0"/>
              <a:t>sõidukijuht on kiirust vähendamata mööda põiganud</a:t>
            </a:r>
            <a:endParaRPr lang="x-none" sz="1200"/>
          </a:p>
          <a:p>
            <a:pPr marL="685789" lvl="1" indent="-228600">
              <a:buFont typeface="+mj-lt"/>
              <a:buAutoNum type="arabicParenR"/>
            </a:pPr>
            <a:r>
              <a:rPr lang="et-EE" sz="1200" dirty="0"/>
              <a:t>sõidukijuht ei märganud mind, kuna tegeles kõrvaliste tegevustega (näiteks rääkis telefoniga) </a:t>
            </a:r>
            <a:endParaRPr lang="x-none" sz="1200"/>
          </a:p>
          <a:p>
            <a:pPr marL="685789" lvl="1" indent="-228600">
              <a:buFont typeface="+mj-lt"/>
              <a:buAutoNum type="arabicParenR"/>
            </a:pPr>
            <a:r>
              <a:rPr lang="et-EE" sz="1200" dirty="0"/>
              <a:t>muu ohtlik olukord, mis? ____</a:t>
            </a:r>
            <a:endParaRPr lang="x-none" sz="1200"/>
          </a:p>
          <a:p>
            <a:pPr marL="685789" lvl="1" indent="-228600">
              <a:buFont typeface="+mj-lt"/>
              <a:buAutoNum type="arabicParenR"/>
            </a:pPr>
            <a:r>
              <a:rPr lang="et-EE" sz="1200" dirty="0"/>
              <a:t>ei ole ohtu sattunud</a:t>
            </a:r>
            <a:endParaRPr lang="x-none" sz="1200"/>
          </a:p>
          <a:p>
            <a:pPr marL="685789" lvl="1" indent="-228600">
              <a:buFont typeface="+mj-lt"/>
              <a:buAutoNum type="arabicParenR"/>
            </a:pPr>
            <a:r>
              <a:rPr lang="et-EE" sz="1200" i="1" dirty="0"/>
              <a:t>ei oska öelda</a:t>
            </a:r>
            <a:endParaRPr lang="x-none" sz="1200"/>
          </a:p>
          <a:p>
            <a:endParaRPr lang="et-EE" dirty="0"/>
          </a:p>
        </p:txBody>
      </p:sp>
      <p:sp>
        <p:nvSpPr>
          <p:cNvPr id="5" name="Subtitle 8">
            <a:extLst>
              <a:ext uri="{FF2B5EF4-FFF2-40B4-BE49-F238E27FC236}">
                <a16:creationId xmlns:a16="http://schemas.microsoft.com/office/drawing/2014/main" id="{55416120-A00A-6A44-94E8-6CBC36C1F70D}"/>
              </a:ext>
            </a:extLst>
          </p:cNvPr>
          <p:cNvSpPr>
            <a:spLocks noGrp="1"/>
          </p:cNvSpPr>
          <p:nvPr>
            <p:ph type="subTitle" idx="14"/>
          </p:nvPr>
        </p:nvSpPr>
        <p:spPr>
          <a:xfrm>
            <a:off x="1302488" y="940987"/>
            <a:ext cx="10051312" cy="435932"/>
          </a:xfrm>
        </p:spPr>
        <p:txBody>
          <a:bodyPr/>
          <a:lstStyle/>
          <a:p>
            <a:r>
              <a:rPr lang="et-EE" dirty="0"/>
              <a:t>Reguleerimata ülekäigurada</a:t>
            </a:r>
          </a:p>
        </p:txBody>
      </p:sp>
    </p:spTree>
    <p:extLst>
      <p:ext uri="{BB962C8B-B14F-4D97-AF65-F5344CB8AC3E}">
        <p14:creationId xmlns:p14="http://schemas.microsoft.com/office/powerpoint/2010/main" val="20327917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2274E-1B01-C246-875A-BCE46D784555}"/>
              </a:ext>
            </a:extLst>
          </p:cNvPr>
          <p:cNvSpPr>
            <a:spLocks noGrp="1"/>
          </p:cNvSpPr>
          <p:nvPr>
            <p:ph type="title"/>
          </p:nvPr>
        </p:nvSpPr>
        <p:spPr/>
        <p:txBody>
          <a:bodyPr/>
          <a:lstStyle/>
          <a:p>
            <a:r>
              <a:rPr lang="et-EE" dirty="0"/>
              <a:t>Ankeet</a:t>
            </a:r>
          </a:p>
        </p:txBody>
      </p:sp>
      <p:sp>
        <p:nvSpPr>
          <p:cNvPr id="3" name="Content Placeholder 2">
            <a:extLst>
              <a:ext uri="{FF2B5EF4-FFF2-40B4-BE49-F238E27FC236}">
                <a16:creationId xmlns:a16="http://schemas.microsoft.com/office/drawing/2014/main" id="{D80DE1CC-3E19-934F-AA5B-C8F3D94918B5}"/>
              </a:ext>
            </a:extLst>
          </p:cNvPr>
          <p:cNvSpPr>
            <a:spLocks noGrp="1"/>
          </p:cNvSpPr>
          <p:nvPr>
            <p:ph sz="half" idx="1"/>
          </p:nvPr>
        </p:nvSpPr>
        <p:spPr/>
        <p:txBody>
          <a:bodyPr/>
          <a:lstStyle/>
          <a:p>
            <a:pPr marL="0" indent="0">
              <a:lnSpc>
                <a:spcPct val="100000"/>
              </a:lnSpc>
              <a:spcBef>
                <a:spcPts val="0"/>
              </a:spcBef>
              <a:buNone/>
            </a:pPr>
            <a:r>
              <a:rPr lang="et-EE" sz="1200" dirty="0"/>
              <a:t>KÜSIDA KÕIGILT</a:t>
            </a:r>
          </a:p>
          <a:p>
            <a:pPr marL="0" indent="0">
              <a:lnSpc>
                <a:spcPct val="100000"/>
              </a:lnSpc>
              <a:spcBef>
                <a:spcPts val="0"/>
              </a:spcBef>
              <a:buNone/>
            </a:pPr>
            <a:endParaRPr lang="et-EE" sz="1200" b="1" dirty="0"/>
          </a:p>
          <a:p>
            <a:pPr marL="0" indent="0">
              <a:lnSpc>
                <a:spcPct val="100000"/>
              </a:lnSpc>
              <a:spcBef>
                <a:spcPts val="0"/>
              </a:spcBef>
              <a:buNone/>
            </a:pPr>
            <a:r>
              <a:rPr lang="et-EE" sz="1200" b="1" dirty="0"/>
              <a:t>25. Kas Sa oled reguleerimata ülekäiguradade juures kõnniteedel märganud sõnumit PEATU, VAATA, VEENDU!</a:t>
            </a:r>
            <a:r>
              <a:rPr lang="et-EE" sz="1200" dirty="0"/>
              <a:t> (NÄIDATAKSE: FOTO)</a:t>
            </a:r>
            <a:endParaRPr lang="en-GB" sz="1200" dirty="0"/>
          </a:p>
          <a:p>
            <a:pPr marL="685800" lvl="1" indent="-228600">
              <a:lnSpc>
                <a:spcPct val="100000"/>
              </a:lnSpc>
              <a:spcBef>
                <a:spcPts val="0"/>
              </a:spcBef>
              <a:buFont typeface="+mj-lt"/>
              <a:buAutoNum type="arabicParenR"/>
            </a:pPr>
            <a:r>
              <a:rPr lang="et-EE" sz="1200" dirty="0"/>
              <a:t>jah</a:t>
            </a:r>
          </a:p>
          <a:p>
            <a:pPr marL="685800" lvl="1" indent="-228600">
              <a:lnSpc>
                <a:spcPct val="100000"/>
              </a:lnSpc>
              <a:spcBef>
                <a:spcPts val="0"/>
              </a:spcBef>
              <a:buFont typeface="+mj-lt"/>
              <a:buAutoNum type="arabicParenR"/>
            </a:pPr>
            <a:r>
              <a:rPr lang="en-GB" sz="1200" dirty="0"/>
              <a:t>ei</a:t>
            </a:r>
          </a:p>
          <a:p>
            <a:pPr marL="685800" lvl="1" indent="-228600">
              <a:lnSpc>
                <a:spcPct val="100000"/>
              </a:lnSpc>
              <a:spcBef>
                <a:spcPts val="0"/>
              </a:spcBef>
              <a:buFont typeface="+mj-lt"/>
              <a:buAutoNum type="arabicParenR"/>
            </a:pPr>
            <a:r>
              <a:rPr lang="et-EE" sz="1200" dirty="0"/>
              <a:t>ei oska öelda</a:t>
            </a:r>
          </a:p>
          <a:p>
            <a:pPr marL="457200" lvl="1" indent="0">
              <a:lnSpc>
                <a:spcPct val="100000"/>
              </a:lnSpc>
              <a:spcBef>
                <a:spcPts val="0"/>
              </a:spcBef>
              <a:buNone/>
            </a:pPr>
            <a:endParaRPr lang="et-EE" sz="1200" dirty="0"/>
          </a:p>
          <a:p>
            <a:pPr marL="0" indent="0">
              <a:lnSpc>
                <a:spcPct val="100000"/>
              </a:lnSpc>
              <a:spcBef>
                <a:spcPts val="0"/>
              </a:spcBef>
              <a:buNone/>
            </a:pPr>
            <a:r>
              <a:rPr lang="et-EE" sz="1200" b="1" dirty="0"/>
              <a:t>26. Kas ja kuidas Sa oled järgmist õppematerjali kasutanud?</a:t>
            </a:r>
          </a:p>
          <a:p>
            <a:pPr marL="0" indent="0">
              <a:lnSpc>
                <a:spcPct val="100000"/>
              </a:lnSpc>
              <a:spcBef>
                <a:spcPts val="0"/>
              </a:spcBef>
              <a:buNone/>
            </a:pPr>
            <a:r>
              <a:rPr lang="et-EE" sz="1200" dirty="0"/>
              <a:t> (NÄIDATAKSE LIIKLUSAABITSAT) VÕIB MITU VASTUST!</a:t>
            </a:r>
            <a:endParaRPr lang="x-none" sz="1200" dirty="0"/>
          </a:p>
          <a:p>
            <a:pPr marL="800089" lvl="1" indent="-342900" fontAlgn="base">
              <a:lnSpc>
                <a:spcPct val="100000"/>
              </a:lnSpc>
              <a:spcBef>
                <a:spcPts val="0"/>
              </a:spcBef>
              <a:buFont typeface="+mj-lt"/>
              <a:buAutoNum type="arabicParenR"/>
            </a:pPr>
            <a:r>
              <a:rPr lang="et-EE" sz="1200" dirty="0"/>
              <a:t>olen seda vaid põgusalt näinud või lehitsenud</a:t>
            </a:r>
            <a:endParaRPr lang="x-none" sz="1200" dirty="0"/>
          </a:p>
          <a:p>
            <a:pPr marL="800089" lvl="1" indent="-342900" fontAlgn="base">
              <a:lnSpc>
                <a:spcPct val="100000"/>
              </a:lnSpc>
              <a:spcBef>
                <a:spcPts val="0"/>
              </a:spcBef>
              <a:buFont typeface="+mj-lt"/>
              <a:buAutoNum type="arabicParenR"/>
            </a:pPr>
            <a:r>
              <a:rPr lang="et-EE" sz="1200" dirty="0"/>
              <a:t>olen selle järgi süsteemselt (kõiki ülesandeid lahendades) õpetaja juhendamisel õppinud</a:t>
            </a:r>
            <a:endParaRPr lang="x-none" sz="1200" dirty="0"/>
          </a:p>
          <a:p>
            <a:pPr marL="800089" lvl="1" indent="-342900" fontAlgn="base">
              <a:lnSpc>
                <a:spcPct val="100000"/>
              </a:lnSpc>
              <a:spcBef>
                <a:spcPts val="0"/>
              </a:spcBef>
              <a:buFont typeface="+mj-lt"/>
              <a:buAutoNum type="arabicParenR"/>
            </a:pPr>
            <a:r>
              <a:rPr lang="et-EE" sz="1200" dirty="0"/>
              <a:t>olen selle järgi süsteemselt (kõiki ülesandeid lahendades) vanemate juhendamisel õppinud</a:t>
            </a:r>
            <a:endParaRPr lang="x-none" sz="1200" dirty="0"/>
          </a:p>
          <a:p>
            <a:pPr marL="800089" lvl="1" indent="-342900" fontAlgn="base">
              <a:lnSpc>
                <a:spcPct val="100000"/>
              </a:lnSpc>
              <a:spcBef>
                <a:spcPts val="0"/>
              </a:spcBef>
              <a:buFont typeface="+mj-lt"/>
              <a:buAutoNum type="arabicParenR"/>
            </a:pPr>
            <a:r>
              <a:rPr lang="et-EE" sz="1200" dirty="0"/>
              <a:t>olen selle järgi iseseisvalt õppinud ja enamusi ülesandeid ise lahendada püüdnud</a:t>
            </a:r>
            <a:endParaRPr lang="x-none" sz="1200" dirty="0"/>
          </a:p>
          <a:p>
            <a:pPr marL="800089" lvl="1" indent="-342900" fontAlgn="base">
              <a:lnSpc>
                <a:spcPct val="100000"/>
              </a:lnSpc>
              <a:spcBef>
                <a:spcPts val="0"/>
              </a:spcBef>
              <a:buFont typeface="+mj-lt"/>
              <a:buAutoNum type="arabicParenR"/>
            </a:pPr>
            <a:r>
              <a:rPr lang="et-EE" sz="1200" dirty="0"/>
              <a:t>olen selle järgi küll õppinud, kuid vaid valikuliselt või üksikuid ülesandeid lahendades</a:t>
            </a:r>
            <a:endParaRPr lang="x-none" sz="1200" dirty="0"/>
          </a:p>
          <a:p>
            <a:pPr marL="800089" lvl="1" indent="-342900" fontAlgn="base">
              <a:lnSpc>
                <a:spcPct val="100000"/>
              </a:lnSpc>
              <a:spcBef>
                <a:spcPts val="0"/>
              </a:spcBef>
              <a:buFont typeface="+mj-lt"/>
              <a:buAutoNum type="arabicParenR"/>
            </a:pPr>
            <a:r>
              <a:rPr lang="et-EE" sz="1200" dirty="0"/>
              <a:t>ei ole seda näinud ega kasutanud</a:t>
            </a:r>
            <a:endParaRPr lang="x-none" sz="1200" dirty="0"/>
          </a:p>
          <a:p>
            <a:pPr marL="800089" lvl="1" indent="-342900" fontAlgn="base">
              <a:lnSpc>
                <a:spcPct val="100000"/>
              </a:lnSpc>
              <a:spcBef>
                <a:spcPts val="0"/>
              </a:spcBef>
              <a:buFont typeface="+mj-lt"/>
              <a:buAutoNum type="arabicParenR"/>
            </a:pPr>
            <a:r>
              <a:rPr lang="et-EE" sz="1200" dirty="0"/>
              <a:t>ei oska öelda</a:t>
            </a:r>
            <a:endParaRPr lang="x-none" sz="1200" dirty="0"/>
          </a:p>
          <a:p>
            <a:endParaRPr lang="et-EE" dirty="0"/>
          </a:p>
        </p:txBody>
      </p:sp>
      <p:sp>
        <p:nvSpPr>
          <p:cNvPr id="4" name="Content Placeholder 3">
            <a:extLst>
              <a:ext uri="{FF2B5EF4-FFF2-40B4-BE49-F238E27FC236}">
                <a16:creationId xmlns:a16="http://schemas.microsoft.com/office/drawing/2014/main" id="{7CCC04FE-C730-2F45-B753-14635B284F7F}"/>
              </a:ext>
            </a:extLst>
          </p:cNvPr>
          <p:cNvSpPr>
            <a:spLocks noGrp="1"/>
          </p:cNvSpPr>
          <p:nvPr>
            <p:ph sz="half" idx="13"/>
          </p:nvPr>
        </p:nvSpPr>
        <p:spPr/>
        <p:txBody>
          <a:bodyPr/>
          <a:lstStyle/>
          <a:p>
            <a:pPr marL="0" indent="0">
              <a:lnSpc>
                <a:spcPct val="100000"/>
              </a:lnSpc>
              <a:spcBef>
                <a:spcPts val="0"/>
              </a:spcBef>
              <a:buNone/>
            </a:pPr>
            <a:r>
              <a:rPr lang="et-EE" sz="1200" b="1" dirty="0"/>
              <a:t>23. Kes on sulle õpetanud, kuidas liikluses ohutult käituda?</a:t>
            </a:r>
            <a:r>
              <a:rPr lang="et-EE" sz="1200" dirty="0"/>
              <a:t> </a:t>
            </a:r>
          </a:p>
          <a:p>
            <a:pPr marL="0" indent="0">
              <a:lnSpc>
                <a:spcPct val="100000"/>
              </a:lnSpc>
              <a:spcBef>
                <a:spcPts val="0"/>
              </a:spcBef>
              <a:buNone/>
            </a:pPr>
            <a:r>
              <a:rPr lang="et-EE" sz="1200" dirty="0"/>
              <a:t>VÕIB MITU VASTUST!</a:t>
            </a:r>
            <a:endParaRPr lang="x-none" sz="1200" dirty="0"/>
          </a:p>
          <a:p>
            <a:pPr marL="685800" lvl="1" indent="-228600">
              <a:lnSpc>
                <a:spcPct val="100000"/>
              </a:lnSpc>
              <a:spcBef>
                <a:spcPts val="0"/>
              </a:spcBef>
              <a:buFont typeface="+mj-lt"/>
              <a:buAutoNum type="arabicParenR"/>
            </a:pPr>
            <a:r>
              <a:rPr lang="et-EE" sz="1200" dirty="0"/>
              <a:t>ema </a:t>
            </a:r>
          </a:p>
          <a:p>
            <a:pPr marL="685800" lvl="1" indent="-228600">
              <a:lnSpc>
                <a:spcPct val="100000"/>
              </a:lnSpc>
              <a:spcBef>
                <a:spcPts val="0"/>
              </a:spcBef>
              <a:buFont typeface="+mj-lt"/>
              <a:buAutoNum type="arabicParenR"/>
            </a:pPr>
            <a:r>
              <a:rPr lang="et-EE" sz="1200" dirty="0"/>
              <a:t>isa</a:t>
            </a:r>
            <a:endParaRPr lang="en-GB" sz="1200" dirty="0"/>
          </a:p>
          <a:p>
            <a:pPr marL="685800" lvl="1" indent="-228600">
              <a:lnSpc>
                <a:spcPct val="100000"/>
              </a:lnSpc>
              <a:spcBef>
                <a:spcPts val="0"/>
              </a:spcBef>
              <a:buFont typeface="+mj-lt"/>
              <a:buAutoNum type="arabicParenR"/>
            </a:pPr>
            <a:r>
              <a:rPr lang="et-EE" sz="1200" dirty="0"/>
              <a:t>vanaisa või vanaema</a:t>
            </a:r>
            <a:endParaRPr lang="en-GB" sz="1200" dirty="0"/>
          </a:p>
          <a:p>
            <a:pPr marL="685800" lvl="1" indent="-228600">
              <a:lnSpc>
                <a:spcPct val="100000"/>
              </a:lnSpc>
              <a:spcBef>
                <a:spcPts val="0"/>
              </a:spcBef>
              <a:buFont typeface="+mj-lt"/>
              <a:buAutoNum type="arabicParenR"/>
            </a:pPr>
            <a:r>
              <a:rPr lang="et-EE" sz="1200" dirty="0"/>
              <a:t>õpetaja</a:t>
            </a:r>
            <a:endParaRPr lang="en-GB" sz="1200" dirty="0"/>
          </a:p>
          <a:p>
            <a:pPr marL="685800" lvl="1" indent="-228600">
              <a:lnSpc>
                <a:spcPct val="100000"/>
              </a:lnSpc>
              <a:spcBef>
                <a:spcPts val="0"/>
              </a:spcBef>
              <a:buFont typeface="+mj-lt"/>
              <a:buAutoNum type="arabicParenR"/>
            </a:pPr>
            <a:r>
              <a:rPr lang="et-EE" sz="1200" dirty="0"/>
              <a:t>sõbrad</a:t>
            </a:r>
          </a:p>
          <a:p>
            <a:pPr marL="685800" lvl="1" indent="-228600">
              <a:lnSpc>
                <a:spcPct val="100000"/>
              </a:lnSpc>
              <a:spcBef>
                <a:spcPts val="0"/>
              </a:spcBef>
              <a:buFont typeface="+mj-lt"/>
              <a:buAutoNum type="arabicParenR"/>
            </a:pPr>
            <a:r>
              <a:rPr lang="et-EE" sz="1200" dirty="0"/>
              <a:t>sugulane, sh õde/vend</a:t>
            </a:r>
          </a:p>
          <a:p>
            <a:pPr marL="685800" lvl="1" indent="-228600">
              <a:lnSpc>
                <a:spcPct val="100000"/>
              </a:lnSpc>
              <a:spcBef>
                <a:spcPts val="0"/>
              </a:spcBef>
              <a:buFont typeface="+mj-lt"/>
              <a:buAutoNum type="arabicParenR"/>
            </a:pPr>
            <a:r>
              <a:rPr lang="et-EE" sz="1200" dirty="0"/>
              <a:t>politseinik</a:t>
            </a:r>
            <a:endParaRPr lang="en-GB" sz="1200" dirty="0"/>
          </a:p>
          <a:p>
            <a:pPr marL="685800" lvl="1" indent="-228600">
              <a:lnSpc>
                <a:spcPct val="100000"/>
              </a:lnSpc>
              <a:spcBef>
                <a:spcPts val="0"/>
              </a:spcBef>
              <a:buFont typeface="+mj-lt"/>
              <a:buAutoNum type="arabicParenR"/>
            </a:pPr>
            <a:r>
              <a:rPr lang="et-EE" sz="1200" dirty="0"/>
              <a:t>keegi muu (kes?) ___________</a:t>
            </a:r>
            <a:endParaRPr lang="en-GB" sz="1200" dirty="0"/>
          </a:p>
          <a:p>
            <a:pPr marL="685800" lvl="1" indent="-228600">
              <a:lnSpc>
                <a:spcPct val="100000"/>
              </a:lnSpc>
              <a:spcBef>
                <a:spcPts val="0"/>
              </a:spcBef>
              <a:buFont typeface="+mj-lt"/>
              <a:buAutoNum type="arabicParenR"/>
            </a:pPr>
            <a:r>
              <a:rPr lang="et-EE" sz="1200" dirty="0"/>
              <a:t>keegi pole õpetanud</a:t>
            </a:r>
            <a:endParaRPr lang="en-GB" sz="1200" dirty="0"/>
          </a:p>
          <a:p>
            <a:pPr marL="685800" lvl="1" indent="-228600">
              <a:lnSpc>
                <a:spcPct val="100000"/>
              </a:lnSpc>
              <a:spcBef>
                <a:spcPts val="0"/>
              </a:spcBef>
              <a:buFont typeface="+mj-lt"/>
              <a:buAutoNum type="arabicParenR"/>
            </a:pPr>
            <a:r>
              <a:rPr lang="et-EE" sz="1200" dirty="0"/>
              <a:t>ei oska öelda</a:t>
            </a:r>
            <a:endParaRPr lang="en-GB" sz="1200" dirty="0"/>
          </a:p>
          <a:p>
            <a:endParaRPr lang="et-EE" dirty="0"/>
          </a:p>
        </p:txBody>
      </p:sp>
      <p:sp>
        <p:nvSpPr>
          <p:cNvPr id="5" name="Subtitle 4">
            <a:extLst>
              <a:ext uri="{FF2B5EF4-FFF2-40B4-BE49-F238E27FC236}">
                <a16:creationId xmlns:a16="http://schemas.microsoft.com/office/drawing/2014/main" id="{97BA13D3-4DF6-474E-8E89-D771675FE634}"/>
              </a:ext>
            </a:extLst>
          </p:cNvPr>
          <p:cNvSpPr>
            <a:spLocks noGrp="1"/>
          </p:cNvSpPr>
          <p:nvPr>
            <p:ph type="subTitle" idx="14"/>
          </p:nvPr>
        </p:nvSpPr>
        <p:spPr/>
        <p:txBody>
          <a:bodyPr/>
          <a:lstStyle/>
          <a:p>
            <a:r>
              <a:rPr lang="et-EE" dirty="0"/>
              <a:t>Ohutu liiklemise õpetus</a:t>
            </a:r>
          </a:p>
        </p:txBody>
      </p:sp>
    </p:spTree>
    <p:extLst>
      <p:ext uri="{BB962C8B-B14F-4D97-AF65-F5344CB8AC3E}">
        <p14:creationId xmlns:p14="http://schemas.microsoft.com/office/powerpoint/2010/main" val="34799377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B1391-FDFA-CC40-A645-0D99C4219D93}"/>
              </a:ext>
            </a:extLst>
          </p:cNvPr>
          <p:cNvSpPr>
            <a:spLocks noGrp="1"/>
          </p:cNvSpPr>
          <p:nvPr>
            <p:ph type="title"/>
          </p:nvPr>
        </p:nvSpPr>
        <p:spPr/>
        <p:txBody>
          <a:bodyPr/>
          <a:lstStyle/>
          <a:p>
            <a:r>
              <a:rPr lang="et-EE" dirty="0"/>
              <a:t>Ankeet</a:t>
            </a:r>
          </a:p>
        </p:txBody>
      </p:sp>
      <p:sp>
        <p:nvSpPr>
          <p:cNvPr id="7" name="Content Placeholder 6">
            <a:extLst>
              <a:ext uri="{FF2B5EF4-FFF2-40B4-BE49-F238E27FC236}">
                <a16:creationId xmlns:a16="http://schemas.microsoft.com/office/drawing/2014/main" id="{ACA92CDB-74DB-154F-8B14-8CF2935CA2A7}"/>
              </a:ext>
            </a:extLst>
          </p:cNvPr>
          <p:cNvSpPr>
            <a:spLocks noGrp="1"/>
          </p:cNvSpPr>
          <p:nvPr>
            <p:ph sz="half" idx="1"/>
          </p:nvPr>
        </p:nvSpPr>
        <p:spPr/>
        <p:txBody>
          <a:bodyPr>
            <a:normAutofit lnSpcReduction="10000"/>
          </a:bodyPr>
          <a:lstStyle/>
          <a:p>
            <a:pPr marL="0" indent="0">
              <a:lnSpc>
                <a:spcPct val="110000"/>
              </a:lnSpc>
              <a:spcBef>
                <a:spcPts val="0"/>
              </a:spcBef>
              <a:buNone/>
            </a:pPr>
            <a:r>
              <a:rPr lang="et-EE" sz="1200" dirty="0"/>
              <a:t>K24 KUI K23=1-6</a:t>
            </a:r>
          </a:p>
          <a:p>
            <a:pPr marL="0" indent="0">
              <a:lnSpc>
                <a:spcPct val="110000"/>
              </a:lnSpc>
              <a:spcBef>
                <a:spcPts val="0"/>
              </a:spcBef>
              <a:buNone/>
            </a:pPr>
            <a:endParaRPr lang="x-none" sz="1200"/>
          </a:p>
          <a:p>
            <a:pPr marL="0" indent="0">
              <a:lnSpc>
                <a:spcPct val="110000"/>
              </a:lnSpc>
              <a:spcBef>
                <a:spcPts val="0"/>
              </a:spcBef>
              <a:buNone/>
            </a:pPr>
            <a:r>
              <a:rPr lang="et-EE" sz="1200" b="1" dirty="0"/>
              <a:t>24. Mida on Sulle sõidutee ületamise kohta õpetatud? </a:t>
            </a:r>
          </a:p>
          <a:p>
            <a:pPr marL="0" indent="0">
              <a:lnSpc>
                <a:spcPct val="110000"/>
              </a:lnSpc>
              <a:spcBef>
                <a:spcPts val="0"/>
              </a:spcBef>
              <a:buNone/>
            </a:pPr>
            <a:r>
              <a:rPr lang="et-EE" sz="1200" dirty="0"/>
              <a:t>VÕIB MITU VASTUST!</a:t>
            </a:r>
            <a:endParaRPr lang="x-none" sz="1200"/>
          </a:p>
          <a:p>
            <a:pPr marL="800089" lvl="1" indent="-342900" fontAlgn="base">
              <a:lnSpc>
                <a:spcPct val="110000"/>
              </a:lnSpc>
              <a:spcBef>
                <a:spcPts val="0"/>
              </a:spcBef>
              <a:buFont typeface="+mj-lt"/>
              <a:buAutoNum type="arabicParenR"/>
            </a:pPr>
            <a:r>
              <a:rPr lang="et-EE" sz="1200" dirty="0"/>
              <a:t>tuleb olla tähelepanelik</a:t>
            </a:r>
            <a:endParaRPr lang="x-none" sz="1200"/>
          </a:p>
          <a:p>
            <a:pPr marL="800089" lvl="1" indent="-342900" fontAlgn="base">
              <a:lnSpc>
                <a:spcPct val="110000"/>
              </a:lnSpc>
              <a:spcBef>
                <a:spcPts val="0"/>
              </a:spcBef>
              <a:buFont typeface="+mj-lt"/>
              <a:buAutoNum type="arabicParenR"/>
            </a:pPr>
            <a:r>
              <a:rPr lang="et-EE" sz="1200" dirty="0"/>
              <a:t>enne teele astumist tuleb seisma jääda</a:t>
            </a:r>
            <a:endParaRPr lang="x-none" sz="1200"/>
          </a:p>
          <a:p>
            <a:pPr marL="800089" lvl="1" indent="-342900" fontAlgn="base">
              <a:lnSpc>
                <a:spcPct val="110000"/>
              </a:lnSpc>
              <a:spcBef>
                <a:spcPts val="0"/>
              </a:spcBef>
              <a:buFont typeface="+mj-lt"/>
              <a:buAutoNum type="arabicParenR"/>
            </a:pPr>
            <a:r>
              <a:rPr lang="et-EE" sz="1200" dirty="0"/>
              <a:t>enne sõiduteele astumist tuleb veenduda, kas lähenev auto on seisma jäänud</a:t>
            </a:r>
            <a:endParaRPr lang="x-none" sz="1200"/>
          </a:p>
          <a:p>
            <a:pPr marL="800089" lvl="1" indent="-342900" fontAlgn="base">
              <a:lnSpc>
                <a:spcPct val="110000"/>
              </a:lnSpc>
              <a:spcBef>
                <a:spcPts val="0"/>
              </a:spcBef>
              <a:buFont typeface="+mj-lt"/>
              <a:buAutoNum type="arabicParenR"/>
            </a:pPr>
            <a:r>
              <a:rPr lang="et-EE" sz="1200" dirty="0"/>
              <a:t>ohutum on teed ületada ülekäigurajal</a:t>
            </a:r>
            <a:endParaRPr lang="x-none" sz="1200"/>
          </a:p>
          <a:p>
            <a:pPr marL="800089" lvl="1" indent="-342900" fontAlgn="base">
              <a:lnSpc>
                <a:spcPct val="110000"/>
              </a:lnSpc>
              <a:spcBef>
                <a:spcPts val="0"/>
              </a:spcBef>
              <a:buFont typeface="+mj-lt"/>
              <a:buAutoNum type="arabicParenR"/>
            </a:pPr>
            <a:r>
              <a:rPr lang="et-EE" sz="1200" dirty="0"/>
              <a:t>ülekäigurajal on jalakäijal alati eesõigus ning autojuhtidel on kohustus lähenev jalakäija üle tee lubada</a:t>
            </a:r>
            <a:endParaRPr lang="x-none" sz="1200"/>
          </a:p>
          <a:p>
            <a:pPr marL="800089" lvl="1" indent="-342900" fontAlgn="base">
              <a:lnSpc>
                <a:spcPct val="110000"/>
              </a:lnSpc>
              <a:spcBef>
                <a:spcPts val="0"/>
              </a:spcBef>
              <a:buFont typeface="+mj-lt"/>
              <a:buAutoNum type="arabicParenR"/>
            </a:pPr>
            <a:r>
              <a:rPr lang="et-EE" sz="1200" dirty="0"/>
              <a:t>autojuht näeb mind ülekäiguraja juures pimeda ajal palju paremini, kui kannan helkurit</a:t>
            </a:r>
            <a:endParaRPr lang="x-none" sz="1200"/>
          </a:p>
          <a:p>
            <a:pPr marL="800089" lvl="1" indent="-342900" fontAlgn="base">
              <a:lnSpc>
                <a:spcPct val="110000"/>
              </a:lnSpc>
              <a:spcBef>
                <a:spcPts val="0"/>
              </a:spcBef>
              <a:buFont typeface="+mj-lt"/>
              <a:buAutoNum type="arabicParenR"/>
            </a:pPr>
            <a:r>
              <a:rPr lang="et-EE" sz="1200" dirty="0"/>
              <a:t>autode peatumisteekond on talvel pikem kui suvel</a:t>
            </a:r>
            <a:endParaRPr lang="x-none" sz="1200"/>
          </a:p>
          <a:p>
            <a:pPr marL="800089" lvl="1" indent="-342900" fontAlgn="base">
              <a:lnSpc>
                <a:spcPct val="110000"/>
              </a:lnSpc>
              <a:spcBef>
                <a:spcPts val="0"/>
              </a:spcBef>
              <a:buFont typeface="+mj-lt"/>
              <a:buAutoNum type="arabicParenR"/>
            </a:pPr>
            <a:r>
              <a:rPr lang="et-EE" sz="1200" dirty="0"/>
              <a:t>talvel võib tee olla libe või mind ei ole takistuse (nt lumevall) tagant näha</a:t>
            </a:r>
            <a:endParaRPr lang="x-none" sz="1200"/>
          </a:p>
          <a:p>
            <a:pPr marL="800089" lvl="1" indent="-342900" fontAlgn="base">
              <a:lnSpc>
                <a:spcPct val="110000"/>
              </a:lnSpc>
              <a:spcBef>
                <a:spcPts val="0"/>
              </a:spcBef>
              <a:buFont typeface="+mj-lt"/>
              <a:buAutoNum type="arabicParenR"/>
            </a:pPr>
            <a:r>
              <a:rPr lang="et-EE" sz="1200" dirty="0"/>
              <a:t>jalgrattaga sõites tulen enne sõidutee ületamist rattalt maha ja ületan tee jalgsi</a:t>
            </a:r>
            <a:endParaRPr lang="x-none" sz="1200"/>
          </a:p>
          <a:p>
            <a:pPr marL="800089" lvl="1" indent="-342900" fontAlgn="base">
              <a:lnSpc>
                <a:spcPct val="110000"/>
              </a:lnSpc>
              <a:spcBef>
                <a:spcPts val="0"/>
              </a:spcBef>
              <a:buFont typeface="+mj-lt"/>
              <a:buAutoNum type="arabicParenR"/>
            </a:pPr>
            <a:r>
              <a:rPr lang="et-EE" sz="1200" dirty="0"/>
              <a:t>jalgrattaga sõites võin julgelt tee ületada ka sõites – autojuht peab mulle teed andma</a:t>
            </a:r>
            <a:endParaRPr lang="x-none" sz="1200"/>
          </a:p>
          <a:p>
            <a:pPr marL="800089" lvl="1" indent="-342900" fontAlgn="base">
              <a:lnSpc>
                <a:spcPct val="110000"/>
              </a:lnSpc>
              <a:spcBef>
                <a:spcPts val="0"/>
              </a:spcBef>
              <a:buFont typeface="+mj-lt"/>
              <a:buAutoNum type="arabicParenR"/>
            </a:pPr>
            <a:r>
              <a:rPr lang="et-EE" sz="1200" dirty="0"/>
              <a:t>jalgrattaga sõites teed ületades ei tohi ohustada jalakäijaid</a:t>
            </a:r>
            <a:endParaRPr lang="x-none" sz="1200"/>
          </a:p>
          <a:p>
            <a:pPr marL="800089" lvl="1" indent="-342900" fontAlgn="base">
              <a:lnSpc>
                <a:spcPct val="110000"/>
              </a:lnSpc>
              <a:spcBef>
                <a:spcPts val="0"/>
              </a:spcBef>
              <a:buFont typeface="+mj-lt"/>
              <a:buAutoNum type="arabicParenR"/>
            </a:pPr>
            <a:r>
              <a:rPr lang="et-EE" sz="1200" dirty="0"/>
              <a:t>muu variant, mis? ___________</a:t>
            </a:r>
            <a:endParaRPr lang="x-none" sz="1200"/>
          </a:p>
          <a:p>
            <a:pPr marL="800089" lvl="1" indent="-342900" fontAlgn="base">
              <a:lnSpc>
                <a:spcPct val="110000"/>
              </a:lnSpc>
              <a:spcBef>
                <a:spcPts val="0"/>
              </a:spcBef>
              <a:buFont typeface="+mj-lt"/>
              <a:buAutoNum type="arabicParenR"/>
            </a:pPr>
            <a:r>
              <a:rPr lang="et-EE" sz="1200" dirty="0"/>
              <a:t>ei oska öelda</a:t>
            </a:r>
            <a:endParaRPr lang="x-none" sz="1200"/>
          </a:p>
          <a:p>
            <a:endParaRPr lang="et-EE" dirty="0"/>
          </a:p>
        </p:txBody>
      </p:sp>
      <p:sp>
        <p:nvSpPr>
          <p:cNvPr id="3" name="Content Placeholder 2">
            <a:extLst>
              <a:ext uri="{FF2B5EF4-FFF2-40B4-BE49-F238E27FC236}">
                <a16:creationId xmlns:a16="http://schemas.microsoft.com/office/drawing/2014/main" id="{50B36F16-212D-2441-9A16-9D0C6D7757E2}"/>
              </a:ext>
            </a:extLst>
          </p:cNvPr>
          <p:cNvSpPr>
            <a:spLocks noGrp="1"/>
          </p:cNvSpPr>
          <p:nvPr>
            <p:ph sz="half" idx="13"/>
          </p:nvPr>
        </p:nvSpPr>
        <p:spPr/>
        <p:txBody>
          <a:bodyPr/>
          <a:lstStyle/>
          <a:p>
            <a:pPr marL="0" indent="0">
              <a:lnSpc>
                <a:spcPct val="100000"/>
              </a:lnSpc>
              <a:spcBef>
                <a:spcPts val="0"/>
              </a:spcBef>
              <a:buNone/>
            </a:pPr>
            <a:r>
              <a:rPr lang="et-EE" sz="1200" dirty="0"/>
              <a:t>KÜSIDA 10-14-AASTASTELT</a:t>
            </a:r>
          </a:p>
          <a:p>
            <a:pPr marL="0" indent="0">
              <a:lnSpc>
                <a:spcPct val="100000"/>
              </a:lnSpc>
              <a:spcBef>
                <a:spcPts val="0"/>
              </a:spcBef>
              <a:buNone/>
            </a:pPr>
            <a:endParaRPr lang="x-none" sz="1200"/>
          </a:p>
          <a:p>
            <a:pPr marL="0" indent="0">
              <a:lnSpc>
                <a:spcPct val="100000"/>
              </a:lnSpc>
              <a:spcBef>
                <a:spcPts val="0"/>
              </a:spcBef>
              <a:buNone/>
            </a:pPr>
            <a:r>
              <a:rPr lang="et-EE" sz="1200" b="1" dirty="0"/>
              <a:t>33. Mismoodi on Sinu arvates liiklust huvitav õppida? </a:t>
            </a:r>
          </a:p>
          <a:p>
            <a:pPr marL="0" indent="0">
              <a:lnSpc>
                <a:spcPct val="100000"/>
              </a:lnSpc>
              <a:spcBef>
                <a:spcPts val="0"/>
              </a:spcBef>
              <a:buNone/>
            </a:pPr>
            <a:r>
              <a:rPr lang="et-EE" sz="1200" dirty="0"/>
              <a:t>VÕIB MITU VASTUST!</a:t>
            </a:r>
            <a:endParaRPr lang="x-none" sz="1200"/>
          </a:p>
          <a:p>
            <a:pPr marL="800089" lvl="1" indent="-342900" fontAlgn="base">
              <a:lnSpc>
                <a:spcPct val="100000"/>
              </a:lnSpc>
              <a:spcBef>
                <a:spcPts val="0"/>
              </a:spcBef>
              <a:buFont typeface="+mj-lt"/>
              <a:buAutoNum type="arabicParenR"/>
            </a:pPr>
            <a:r>
              <a:rPr lang="et-EE" sz="1200" dirty="0"/>
              <a:t>kui keegi räägib liiklusest: info reeglite kohta ja enda kogemused</a:t>
            </a:r>
            <a:endParaRPr lang="x-none" sz="1200"/>
          </a:p>
          <a:p>
            <a:pPr marL="800089" lvl="1" indent="-342900" fontAlgn="base">
              <a:lnSpc>
                <a:spcPct val="100000"/>
              </a:lnSpc>
              <a:spcBef>
                <a:spcPts val="0"/>
              </a:spcBef>
              <a:buFont typeface="+mj-lt"/>
              <a:buAutoNum type="arabicParenR"/>
            </a:pPr>
            <a:r>
              <a:rPr lang="et-EE" sz="1200" dirty="0"/>
              <a:t>lugeda või vaadata ise raamatust või veebist (tekst, video)</a:t>
            </a:r>
            <a:endParaRPr lang="x-none" sz="1200"/>
          </a:p>
          <a:p>
            <a:pPr marL="800089" lvl="1" indent="-342900" fontAlgn="base">
              <a:lnSpc>
                <a:spcPct val="100000"/>
              </a:lnSpc>
              <a:spcBef>
                <a:spcPts val="0"/>
              </a:spcBef>
              <a:buFont typeface="+mj-lt"/>
              <a:buAutoNum type="arabicParenR"/>
            </a:pPr>
            <a:r>
              <a:rPr lang="et-EE" sz="1200" dirty="0"/>
              <a:t>mängida erinevaid liiklusteemalisi mänge </a:t>
            </a:r>
            <a:endParaRPr lang="x-none" sz="1200"/>
          </a:p>
          <a:p>
            <a:pPr marL="800089" lvl="1" indent="-342900" fontAlgn="base">
              <a:lnSpc>
                <a:spcPct val="100000"/>
              </a:lnSpc>
              <a:spcBef>
                <a:spcPts val="0"/>
              </a:spcBef>
              <a:buFont typeface="+mj-lt"/>
              <a:buAutoNum type="arabicParenR"/>
            </a:pPr>
            <a:r>
              <a:rPr lang="et-EE" sz="1200" dirty="0"/>
              <a:t>teha katseid, vaatlusi, eksperimente</a:t>
            </a:r>
            <a:endParaRPr lang="x-none" sz="1200"/>
          </a:p>
          <a:p>
            <a:pPr marL="800089" lvl="1" indent="-342900" fontAlgn="base">
              <a:lnSpc>
                <a:spcPct val="100000"/>
              </a:lnSpc>
              <a:spcBef>
                <a:spcPts val="0"/>
              </a:spcBef>
              <a:buFont typeface="+mj-lt"/>
              <a:buAutoNum type="arabicParenR"/>
            </a:pPr>
            <a:r>
              <a:rPr lang="et-EE" sz="1200" dirty="0"/>
              <a:t>viia läbi uurimusi või lahendada juhtumeid</a:t>
            </a:r>
            <a:endParaRPr lang="x-none" sz="1200"/>
          </a:p>
          <a:p>
            <a:pPr marL="800089" lvl="1" indent="-342900" fontAlgn="base">
              <a:lnSpc>
                <a:spcPct val="100000"/>
              </a:lnSpc>
              <a:spcBef>
                <a:spcPts val="0"/>
              </a:spcBef>
              <a:buFont typeface="+mj-lt"/>
              <a:buAutoNum type="arabicParenR"/>
            </a:pPr>
            <a:r>
              <a:rPr lang="et-EE" sz="1200" dirty="0"/>
              <a:t>praktiline konkreetsete olukordade harjutamine (nt osavus rattavalitsemisel; õige-vale käitumine jms)</a:t>
            </a:r>
            <a:endParaRPr lang="x-none" sz="1200"/>
          </a:p>
          <a:p>
            <a:pPr marL="800089" lvl="1" indent="-342900" fontAlgn="base">
              <a:lnSpc>
                <a:spcPct val="100000"/>
              </a:lnSpc>
              <a:spcBef>
                <a:spcPts val="0"/>
              </a:spcBef>
              <a:buFont typeface="+mj-lt"/>
              <a:buAutoNum type="arabicParenR"/>
            </a:pPr>
            <a:r>
              <a:rPr lang="et-EE" sz="1200" dirty="0"/>
              <a:t>erinevate situatsioonide läbi mängimine (grupitöö, rollimäng jms)</a:t>
            </a:r>
            <a:endParaRPr lang="x-none" sz="1200"/>
          </a:p>
          <a:p>
            <a:pPr marL="800089" lvl="1" indent="-342900" fontAlgn="base">
              <a:lnSpc>
                <a:spcPct val="100000"/>
              </a:lnSpc>
              <a:spcBef>
                <a:spcPts val="0"/>
              </a:spcBef>
              <a:buFont typeface="+mj-lt"/>
              <a:buAutoNum type="arabicParenR"/>
            </a:pPr>
            <a:r>
              <a:rPr lang="et-EE" sz="1200" dirty="0"/>
              <a:t>muu</a:t>
            </a:r>
          </a:p>
          <a:p>
            <a:pPr marL="800089" lvl="1" indent="-342900" fontAlgn="base">
              <a:lnSpc>
                <a:spcPct val="100000"/>
              </a:lnSpc>
              <a:spcBef>
                <a:spcPts val="0"/>
              </a:spcBef>
              <a:buFont typeface="+mj-lt"/>
              <a:buAutoNum type="arabicParenR"/>
            </a:pPr>
            <a:r>
              <a:rPr lang="et-EE" sz="1200" dirty="0"/>
              <a:t>ei oska öelda</a:t>
            </a:r>
            <a:endParaRPr lang="x-none" sz="1200"/>
          </a:p>
          <a:p>
            <a:endParaRPr lang="et-EE" dirty="0"/>
          </a:p>
        </p:txBody>
      </p:sp>
      <p:sp>
        <p:nvSpPr>
          <p:cNvPr id="6" name="Subtitle 4">
            <a:extLst>
              <a:ext uri="{FF2B5EF4-FFF2-40B4-BE49-F238E27FC236}">
                <a16:creationId xmlns:a16="http://schemas.microsoft.com/office/drawing/2014/main" id="{BDFFDE38-47E5-6142-85FD-635FB16876EE}"/>
              </a:ext>
            </a:extLst>
          </p:cNvPr>
          <p:cNvSpPr>
            <a:spLocks noGrp="1"/>
          </p:cNvSpPr>
          <p:nvPr>
            <p:ph type="subTitle" idx="14"/>
          </p:nvPr>
        </p:nvSpPr>
        <p:spPr>
          <a:xfrm>
            <a:off x="1302488" y="940987"/>
            <a:ext cx="10051312" cy="435932"/>
          </a:xfrm>
        </p:spPr>
        <p:txBody>
          <a:bodyPr/>
          <a:lstStyle/>
          <a:p>
            <a:r>
              <a:rPr lang="et-EE" dirty="0"/>
              <a:t>Ohutu liiklemise õpetus</a:t>
            </a:r>
          </a:p>
        </p:txBody>
      </p:sp>
    </p:spTree>
    <p:extLst>
      <p:ext uri="{BB962C8B-B14F-4D97-AF65-F5344CB8AC3E}">
        <p14:creationId xmlns:p14="http://schemas.microsoft.com/office/powerpoint/2010/main" val="2431426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1487FE-DD67-6D45-BED4-D4E7F9641E11}"/>
              </a:ext>
            </a:extLst>
          </p:cNvPr>
          <p:cNvSpPr>
            <a:spLocks noGrp="1"/>
          </p:cNvSpPr>
          <p:nvPr>
            <p:ph sz="half" idx="1"/>
          </p:nvPr>
        </p:nvSpPr>
        <p:spPr>
          <a:xfrm>
            <a:off x="1302488" y="1435401"/>
            <a:ext cx="10051312" cy="4885901"/>
          </a:xfrm>
        </p:spPr>
        <p:txBody>
          <a:bodyPr wrap="square">
            <a:noAutofit/>
          </a:bodyPr>
          <a:lstStyle/>
          <a:p>
            <a:r>
              <a:rPr lang="et-EE" dirty="0">
                <a:solidFill>
                  <a:srgbClr val="A01E28"/>
                </a:solidFill>
              </a:rPr>
              <a:t>6</a:t>
            </a:r>
            <a:r>
              <a:rPr lang="et-EE" dirty="0">
                <a:solidFill>
                  <a:schemeClr val="accent1"/>
                </a:solidFill>
              </a:rPr>
              <a:t>–</a:t>
            </a:r>
            <a:r>
              <a:rPr lang="et-EE" dirty="0">
                <a:solidFill>
                  <a:srgbClr val="A01E28"/>
                </a:solidFill>
              </a:rPr>
              <a:t>14-aastastest lastest (nende endi sõnul) kinnitab autoga sõites turvavöö alati 97%,</a:t>
            </a:r>
            <a:r>
              <a:rPr lang="et-EE" dirty="0">
                <a:solidFill>
                  <a:schemeClr val="tx1"/>
                </a:solidFill>
              </a:rPr>
              <a:t> sageli teeb seda 2%, kokku seega 99% ehk 128–131 tuhat vastavas vanuses last (Slaid 7). Tulemused pole ajas oluliselt muutunud.</a:t>
            </a:r>
          </a:p>
          <a:p>
            <a:r>
              <a:rPr lang="et-EE" dirty="0">
                <a:solidFill>
                  <a:schemeClr val="tx1"/>
                </a:solidFill>
              </a:rPr>
              <a:t>Turvavöö kinnitamine on maksimaalne 6–9-aastaste, eestikeelsete ja väiksemate linnaliste ning maapiirkondade laste seas. Muude taustaandmete lõikes olulised erinevused puuduvad (Slaid 7). </a:t>
            </a:r>
          </a:p>
          <a:p>
            <a:pPr marL="0" indent="0">
              <a:buNone/>
            </a:pPr>
            <a:endParaRPr lang="et-EE" dirty="0">
              <a:solidFill>
                <a:schemeClr val="tx1"/>
              </a:solidFill>
            </a:endParaRPr>
          </a:p>
          <a:p>
            <a:r>
              <a:rPr lang="et-EE" dirty="0">
                <a:solidFill>
                  <a:srgbClr val="A01E28"/>
                </a:solidFill>
              </a:rPr>
              <a:t>Laste emadest kinnitab autoga sõites alati turvavöö 96% ja isadest 88% </a:t>
            </a:r>
            <a:r>
              <a:rPr lang="et-EE" dirty="0">
                <a:solidFill>
                  <a:schemeClr val="tx1"/>
                </a:solidFill>
              </a:rPr>
              <a:t>(Slaid 8). Tulemused pole ajas oluliselt muutunud.</a:t>
            </a:r>
          </a:p>
          <a:p>
            <a:endParaRPr lang="et-EE" dirty="0">
              <a:solidFill>
                <a:schemeClr val="tx1"/>
              </a:solidFill>
            </a:endParaRPr>
          </a:p>
          <a:p>
            <a:r>
              <a:rPr lang="et-EE" dirty="0">
                <a:solidFill>
                  <a:srgbClr val="A01E28"/>
                </a:solidFill>
              </a:rPr>
              <a:t>Bussis kinnitab turvavöö selle olemasolul alati 39% </a:t>
            </a:r>
            <a:r>
              <a:rPr lang="et-EE" dirty="0">
                <a:solidFill>
                  <a:schemeClr val="tx1"/>
                </a:solidFill>
              </a:rPr>
              <a:t>ja sageli 18% lastest, kokku seega 57% ehk 67–82 tuhat vastavas vanuses last (Slaid 9). Kuna 17% lastest bussiga ei sõidagi, siis turvavöö kinnitab alati või sageli </a:t>
            </a:r>
            <a:r>
              <a:rPr lang="et-EE" i="1" dirty="0">
                <a:solidFill>
                  <a:schemeClr val="tx1"/>
                </a:solidFill>
              </a:rPr>
              <a:t>ca</a:t>
            </a:r>
            <a:r>
              <a:rPr lang="et-EE" dirty="0">
                <a:solidFill>
                  <a:schemeClr val="tx1"/>
                </a:solidFill>
              </a:rPr>
              <a:t> 2/3 sõitjatest (69%). Eelmise aastaga võrreldes on bussis turvavööd kinnitavate laste osakaal jäänud samale tasemele, langenud on aga seda alati kinnitavate laste osakaal (-12%). </a:t>
            </a:r>
          </a:p>
          <a:p>
            <a:r>
              <a:rPr lang="et-EE" dirty="0">
                <a:solidFill>
                  <a:schemeClr val="tx1"/>
                </a:solidFill>
              </a:rPr>
              <a:t>Bussis turvavöö kinnitamine ei erine taustaandmete lõikes oluliselt (Slaid 9).</a:t>
            </a:r>
          </a:p>
          <a:p>
            <a:endParaRPr lang="et-EE" dirty="0">
              <a:solidFill>
                <a:srgbClr val="A01E28"/>
              </a:solidFill>
            </a:endParaRPr>
          </a:p>
          <a:p>
            <a:pPr marL="0" indent="0">
              <a:buNone/>
            </a:pPr>
            <a:endParaRPr lang="et-EE" dirty="0"/>
          </a:p>
          <a:p>
            <a:pPr marL="0" indent="0">
              <a:buNone/>
            </a:pPr>
            <a:endParaRPr lang="en-GB" dirty="0"/>
          </a:p>
          <a:p>
            <a:endParaRPr lang="en-GB" dirty="0"/>
          </a:p>
        </p:txBody>
      </p:sp>
      <p:sp>
        <p:nvSpPr>
          <p:cNvPr id="3" name="Title 2">
            <a:extLst>
              <a:ext uri="{FF2B5EF4-FFF2-40B4-BE49-F238E27FC236}">
                <a16:creationId xmlns:a16="http://schemas.microsoft.com/office/drawing/2014/main" id="{335AB03E-EB73-CF4A-9A67-A17D4DDEC2FF}"/>
              </a:ext>
            </a:extLst>
          </p:cNvPr>
          <p:cNvSpPr>
            <a:spLocks noGrp="1"/>
          </p:cNvSpPr>
          <p:nvPr>
            <p:ph type="title"/>
          </p:nvPr>
        </p:nvSpPr>
        <p:spPr/>
        <p:txBody>
          <a:bodyPr/>
          <a:lstStyle/>
          <a:p>
            <a:r>
              <a:rPr lang="en-GB" dirty="0"/>
              <a:t>Turvavöö kinnitamine sõidukis</a:t>
            </a:r>
          </a:p>
        </p:txBody>
      </p:sp>
      <p:sp>
        <p:nvSpPr>
          <p:cNvPr id="4" name="Subtitle 6">
            <a:extLst>
              <a:ext uri="{FF2B5EF4-FFF2-40B4-BE49-F238E27FC236}">
                <a16:creationId xmlns:a16="http://schemas.microsoft.com/office/drawing/2014/main" id="{776F95FB-2B08-0346-A617-D8F1593023A5}"/>
              </a:ext>
            </a:extLst>
          </p:cNvPr>
          <p:cNvSpPr>
            <a:spLocks noGrp="1"/>
          </p:cNvSpPr>
          <p:nvPr>
            <p:ph type="subTitle" idx="14"/>
          </p:nvPr>
        </p:nvSpPr>
        <p:spPr>
          <a:xfrm>
            <a:off x="1302488" y="940987"/>
            <a:ext cx="10051312" cy="435932"/>
          </a:xfrm>
        </p:spPr>
        <p:txBody>
          <a:bodyPr/>
          <a:lstStyle/>
          <a:p>
            <a:r>
              <a:rPr lang="et-EE" dirty="0"/>
              <a:t>(Slaid 7</a:t>
            </a:r>
            <a:r>
              <a:rPr lang="et-EE" dirty="0">
                <a:solidFill>
                  <a:schemeClr val="accent1"/>
                </a:solidFill>
              </a:rPr>
              <a:t>–</a:t>
            </a:r>
            <a:r>
              <a:rPr lang="et-EE" dirty="0"/>
              <a:t>9)</a:t>
            </a:r>
          </a:p>
        </p:txBody>
      </p:sp>
    </p:spTree>
    <p:extLst>
      <p:ext uri="{BB962C8B-B14F-4D97-AF65-F5344CB8AC3E}">
        <p14:creationId xmlns:p14="http://schemas.microsoft.com/office/powerpoint/2010/main" val="3582996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Content Placeholder 25">
            <a:extLst>
              <a:ext uri="{FF2B5EF4-FFF2-40B4-BE49-F238E27FC236}">
                <a16:creationId xmlns:a16="http://schemas.microsoft.com/office/drawing/2014/main" id="{70BDC5C9-5664-E943-BEF8-FABD06930513}"/>
              </a:ext>
            </a:extLst>
          </p:cNvPr>
          <p:cNvPicPr>
            <a:picLocks noGrp="1" noChangeAspect="1"/>
          </p:cNvPicPr>
          <p:nvPr>
            <p:ph sz="half" idx="13"/>
          </p:nvPr>
        </p:nvPicPr>
        <p:blipFill>
          <a:blip r:embed="rId2"/>
          <a:stretch>
            <a:fillRect/>
          </a:stretch>
        </p:blipFill>
        <p:spPr>
          <a:xfrm>
            <a:off x="6494463" y="1499406"/>
            <a:ext cx="4859337" cy="4884712"/>
          </a:xfrm>
          <a:prstGeom prst="rect">
            <a:avLst/>
          </a:prstGeom>
        </p:spPr>
      </p:pic>
      <p:sp>
        <p:nvSpPr>
          <p:cNvPr id="2" name="Title 1">
            <a:extLst>
              <a:ext uri="{FF2B5EF4-FFF2-40B4-BE49-F238E27FC236}">
                <a16:creationId xmlns:a16="http://schemas.microsoft.com/office/drawing/2014/main" id="{16CC0A5E-BE7C-2B4C-AB7F-CCBB3D9A35BC}"/>
              </a:ext>
            </a:extLst>
          </p:cNvPr>
          <p:cNvSpPr>
            <a:spLocks noGrp="1"/>
          </p:cNvSpPr>
          <p:nvPr>
            <p:ph type="title"/>
          </p:nvPr>
        </p:nvSpPr>
        <p:spPr/>
        <p:txBody>
          <a:bodyPr/>
          <a:lstStyle/>
          <a:p>
            <a:r>
              <a:rPr lang="en-GB" dirty="0"/>
              <a:t>Turvavöö kinnitamine sõidukis</a:t>
            </a:r>
            <a:endParaRPr lang="et-EE" dirty="0"/>
          </a:p>
        </p:txBody>
      </p:sp>
      <p:sp>
        <p:nvSpPr>
          <p:cNvPr id="5" name="Subtitle 4">
            <a:extLst>
              <a:ext uri="{FF2B5EF4-FFF2-40B4-BE49-F238E27FC236}">
                <a16:creationId xmlns:a16="http://schemas.microsoft.com/office/drawing/2014/main" id="{5FAD87CF-62EB-E24E-AAD8-2F9D12E9A7CC}"/>
              </a:ext>
            </a:extLst>
          </p:cNvPr>
          <p:cNvSpPr>
            <a:spLocks noGrp="1"/>
          </p:cNvSpPr>
          <p:nvPr>
            <p:ph type="subTitle" idx="14"/>
          </p:nvPr>
        </p:nvSpPr>
        <p:spPr/>
        <p:txBody>
          <a:bodyPr/>
          <a:lstStyle/>
          <a:p>
            <a:r>
              <a:rPr lang="et-EE" dirty="0"/>
              <a:t>Laste turvavöö kinnitamine</a:t>
            </a:r>
          </a:p>
          <a:p>
            <a:endParaRPr lang="et-EE" dirty="0"/>
          </a:p>
        </p:txBody>
      </p:sp>
      <p:cxnSp>
        <p:nvCxnSpPr>
          <p:cNvPr id="10" name="Straight Connector 9">
            <a:extLst>
              <a:ext uri="{FF2B5EF4-FFF2-40B4-BE49-F238E27FC236}">
                <a16:creationId xmlns:a16="http://schemas.microsoft.com/office/drawing/2014/main" id="{A235BFFE-6A6E-3742-88A5-AEBC0A4A3244}"/>
              </a:ext>
            </a:extLst>
          </p:cNvPr>
          <p:cNvCxnSpPr/>
          <p:nvPr/>
        </p:nvCxnSpPr>
        <p:spPr>
          <a:xfrm>
            <a:off x="10818086" y="2028258"/>
            <a:ext cx="0" cy="4355860"/>
          </a:xfrm>
          <a:prstGeom prst="line">
            <a:avLst/>
          </a:prstGeom>
          <a:ln w="12700">
            <a:prstDash val="lgDash"/>
          </a:ln>
        </p:spPr>
        <p:style>
          <a:lnRef idx="1">
            <a:schemeClr val="accent5"/>
          </a:lnRef>
          <a:fillRef idx="0">
            <a:schemeClr val="accent5"/>
          </a:fillRef>
          <a:effectRef idx="0">
            <a:schemeClr val="accent5"/>
          </a:effectRef>
          <a:fontRef idx="minor">
            <a:schemeClr val="tx1"/>
          </a:fontRef>
        </p:style>
      </p:cxnSp>
      <p:pic>
        <p:nvPicPr>
          <p:cNvPr id="20" name="Content Placeholder 19">
            <a:extLst>
              <a:ext uri="{FF2B5EF4-FFF2-40B4-BE49-F238E27FC236}">
                <a16:creationId xmlns:a16="http://schemas.microsoft.com/office/drawing/2014/main" id="{7DC9D81A-F759-7F4E-A19D-D787C26E551C}"/>
              </a:ext>
            </a:extLst>
          </p:cNvPr>
          <p:cNvPicPr>
            <a:picLocks noGrp="1" noChangeAspect="1"/>
          </p:cNvPicPr>
          <p:nvPr>
            <p:ph sz="half" idx="1"/>
          </p:nvPr>
        </p:nvPicPr>
        <p:blipFill>
          <a:blip r:embed="rId3"/>
          <a:stretch>
            <a:fillRect/>
          </a:stretch>
        </p:blipFill>
        <p:spPr>
          <a:prstGeom prst="rect">
            <a:avLst/>
          </a:prstGeom>
        </p:spPr>
      </p:pic>
    </p:spTree>
    <p:extLst>
      <p:ext uri="{BB962C8B-B14F-4D97-AF65-F5344CB8AC3E}">
        <p14:creationId xmlns:p14="http://schemas.microsoft.com/office/powerpoint/2010/main" val="1540443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C0A5E-BE7C-2B4C-AB7F-CCBB3D9A35BC}"/>
              </a:ext>
            </a:extLst>
          </p:cNvPr>
          <p:cNvSpPr>
            <a:spLocks noGrp="1"/>
          </p:cNvSpPr>
          <p:nvPr>
            <p:ph type="title"/>
          </p:nvPr>
        </p:nvSpPr>
        <p:spPr/>
        <p:txBody>
          <a:bodyPr/>
          <a:lstStyle/>
          <a:p>
            <a:r>
              <a:rPr lang="en-GB" dirty="0"/>
              <a:t>Turvavöö kinnitamine sõidukis</a:t>
            </a:r>
            <a:endParaRPr lang="et-EE" dirty="0"/>
          </a:p>
        </p:txBody>
      </p:sp>
      <p:sp>
        <p:nvSpPr>
          <p:cNvPr id="5" name="Subtitle 4">
            <a:extLst>
              <a:ext uri="{FF2B5EF4-FFF2-40B4-BE49-F238E27FC236}">
                <a16:creationId xmlns:a16="http://schemas.microsoft.com/office/drawing/2014/main" id="{5FAD87CF-62EB-E24E-AAD8-2F9D12E9A7CC}"/>
              </a:ext>
            </a:extLst>
          </p:cNvPr>
          <p:cNvSpPr>
            <a:spLocks noGrp="1"/>
          </p:cNvSpPr>
          <p:nvPr>
            <p:ph type="subTitle" idx="14"/>
          </p:nvPr>
        </p:nvSpPr>
        <p:spPr/>
        <p:txBody>
          <a:bodyPr>
            <a:normAutofit/>
          </a:bodyPr>
          <a:lstStyle/>
          <a:p>
            <a:r>
              <a:rPr lang="et-EE" dirty="0"/>
              <a:t>Vanemate turvavöö kinnitamine</a:t>
            </a:r>
          </a:p>
        </p:txBody>
      </p:sp>
      <p:pic>
        <p:nvPicPr>
          <p:cNvPr id="8" name="Content Placeholder 7">
            <a:extLst>
              <a:ext uri="{FF2B5EF4-FFF2-40B4-BE49-F238E27FC236}">
                <a16:creationId xmlns:a16="http://schemas.microsoft.com/office/drawing/2014/main" id="{26E9B5A2-EF9F-F74B-A15A-9909E8EE4C51}"/>
              </a:ext>
            </a:extLst>
          </p:cNvPr>
          <p:cNvPicPr>
            <a:picLocks noGrp="1" noChangeAspect="1"/>
          </p:cNvPicPr>
          <p:nvPr>
            <p:ph sz="half" idx="1"/>
          </p:nvPr>
        </p:nvPicPr>
        <p:blipFill>
          <a:blip r:embed="rId2"/>
          <a:stretch>
            <a:fillRect/>
          </a:stretch>
        </p:blipFill>
        <p:spPr>
          <a:xfrm>
            <a:off x="1405977" y="1498600"/>
            <a:ext cx="4652470" cy="4886325"/>
          </a:xfrm>
          <a:prstGeom prst="rect">
            <a:avLst/>
          </a:prstGeom>
        </p:spPr>
      </p:pic>
      <p:pic>
        <p:nvPicPr>
          <p:cNvPr id="10" name="Content Placeholder 9">
            <a:extLst>
              <a:ext uri="{FF2B5EF4-FFF2-40B4-BE49-F238E27FC236}">
                <a16:creationId xmlns:a16="http://schemas.microsoft.com/office/drawing/2014/main" id="{755EA853-7C13-9E41-A577-48C2DB5ABE51}"/>
              </a:ext>
            </a:extLst>
          </p:cNvPr>
          <p:cNvPicPr>
            <a:picLocks noGrp="1" noChangeAspect="1"/>
          </p:cNvPicPr>
          <p:nvPr>
            <p:ph sz="half" idx="13"/>
          </p:nvPr>
        </p:nvPicPr>
        <p:blipFill>
          <a:blip r:embed="rId3"/>
          <a:stretch>
            <a:fillRect/>
          </a:stretch>
        </p:blipFill>
        <p:spPr>
          <a:xfrm>
            <a:off x="6591742" y="1498600"/>
            <a:ext cx="4664778" cy="4886325"/>
          </a:xfrm>
          <a:prstGeom prst="rect">
            <a:avLst/>
          </a:prstGeom>
        </p:spPr>
      </p:pic>
    </p:spTree>
    <p:extLst>
      <p:ext uri="{BB962C8B-B14F-4D97-AF65-F5344CB8AC3E}">
        <p14:creationId xmlns:p14="http://schemas.microsoft.com/office/powerpoint/2010/main" val="3493271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BD678BE-4DF8-2B46-8E03-91231D3D21A7}"/>
              </a:ext>
            </a:extLst>
          </p:cNvPr>
          <p:cNvPicPr>
            <a:picLocks noGrp="1" noChangeAspect="1"/>
          </p:cNvPicPr>
          <p:nvPr>
            <p:ph sz="half" idx="13"/>
          </p:nvPr>
        </p:nvPicPr>
        <p:blipFill>
          <a:blip r:embed="rId2"/>
          <a:stretch>
            <a:fillRect/>
          </a:stretch>
        </p:blipFill>
        <p:spPr>
          <a:xfrm>
            <a:off x="6604361" y="1498600"/>
            <a:ext cx="4639540" cy="4886325"/>
          </a:xfrm>
          <a:prstGeom prst="rect">
            <a:avLst/>
          </a:prstGeom>
        </p:spPr>
      </p:pic>
      <p:sp>
        <p:nvSpPr>
          <p:cNvPr id="2" name="Title 1">
            <a:extLst>
              <a:ext uri="{FF2B5EF4-FFF2-40B4-BE49-F238E27FC236}">
                <a16:creationId xmlns:a16="http://schemas.microsoft.com/office/drawing/2014/main" id="{16CC0A5E-BE7C-2B4C-AB7F-CCBB3D9A35BC}"/>
              </a:ext>
            </a:extLst>
          </p:cNvPr>
          <p:cNvSpPr>
            <a:spLocks noGrp="1"/>
          </p:cNvSpPr>
          <p:nvPr>
            <p:ph type="title"/>
          </p:nvPr>
        </p:nvSpPr>
        <p:spPr/>
        <p:txBody>
          <a:bodyPr/>
          <a:lstStyle/>
          <a:p>
            <a:r>
              <a:rPr lang="en-GB" dirty="0"/>
              <a:t>Turvavöö kinnitamine sõidukis</a:t>
            </a:r>
            <a:endParaRPr lang="et-EE" dirty="0"/>
          </a:p>
        </p:txBody>
      </p:sp>
      <p:sp>
        <p:nvSpPr>
          <p:cNvPr id="5" name="Subtitle 4">
            <a:extLst>
              <a:ext uri="{FF2B5EF4-FFF2-40B4-BE49-F238E27FC236}">
                <a16:creationId xmlns:a16="http://schemas.microsoft.com/office/drawing/2014/main" id="{5FAD87CF-62EB-E24E-AAD8-2F9D12E9A7CC}"/>
              </a:ext>
            </a:extLst>
          </p:cNvPr>
          <p:cNvSpPr>
            <a:spLocks noGrp="1"/>
          </p:cNvSpPr>
          <p:nvPr>
            <p:ph type="subTitle" idx="14"/>
          </p:nvPr>
        </p:nvSpPr>
        <p:spPr/>
        <p:txBody>
          <a:bodyPr/>
          <a:lstStyle/>
          <a:p>
            <a:r>
              <a:rPr lang="et-EE" dirty="0"/>
              <a:t>Laste turvavöö kinnitamine bussis</a:t>
            </a:r>
          </a:p>
          <a:p>
            <a:endParaRPr lang="et-EE" dirty="0"/>
          </a:p>
        </p:txBody>
      </p:sp>
      <p:cxnSp>
        <p:nvCxnSpPr>
          <p:cNvPr id="18" name="Straight Connector 17">
            <a:extLst>
              <a:ext uri="{FF2B5EF4-FFF2-40B4-BE49-F238E27FC236}">
                <a16:creationId xmlns:a16="http://schemas.microsoft.com/office/drawing/2014/main" id="{9D0E71AA-D238-B740-9338-DBC93847055F}"/>
              </a:ext>
            </a:extLst>
          </p:cNvPr>
          <p:cNvCxnSpPr/>
          <p:nvPr/>
        </p:nvCxnSpPr>
        <p:spPr>
          <a:xfrm>
            <a:off x="9545837" y="2063818"/>
            <a:ext cx="0" cy="4355860"/>
          </a:xfrm>
          <a:prstGeom prst="line">
            <a:avLst/>
          </a:prstGeom>
          <a:ln w="12700">
            <a:prstDash val="lgDash"/>
          </a:ln>
        </p:spPr>
        <p:style>
          <a:lnRef idx="1">
            <a:schemeClr val="accent5"/>
          </a:lnRef>
          <a:fillRef idx="0">
            <a:schemeClr val="accent5"/>
          </a:fillRef>
          <a:effectRef idx="0">
            <a:schemeClr val="accent5"/>
          </a:effectRef>
          <a:fontRef idx="minor">
            <a:schemeClr val="tx1"/>
          </a:fontRef>
        </p:style>
      </p:cxnSp>
      <p:pic>
        <p:nvPicPr>
          <p:cNvPr id="11" name="Content Placeholder 10">
            <a:extLst>
              <a:ext uri="{FF2B5EF4-FFF2-40B4-BE49-F238E27FC236}">
                <a16:creationId xmlns:a16="http://schemas.microsoft.com/office/drawing/2014/main" id="{83FC3216-1546-644A-90D1-9154396EB5D5}"/>
              </a:ext>
            </a:extLst>
          </p:cNvPr>
          <p:cNvPicPr>
            <a:picLocks noGrp="1" noChangeAspect="1"/>
          </p:cNvPicPr>
          <p:nvPr>
            <p:ph sz="half" idx="1"/>
          </p:nvPr>
        </p:nvPicPr>
        <p:blipFill>
          <a:blip r:embed="rId3"/>
          <a:stretch>
            <a:fillRect/>
          </a:stretch>
        </p:blipFill>
        <p:spPr>
          <a:prstGeom prst="rect">
            <a:avLst/>
          </a:prstGeom>
        </p:spPr>
      </p:pic>
    </p:spTree>
    <p:extLst>
      <p:ext uri="{BB962C8B-B14F-4D97-AF65-F5344CB8AC3E}">
        <p14:creationId xmlns:p14="http://schemas.microsoft.com/office/powerpoint/2010/main" val="1047471706"/>
      </p:ext>
    </p:extLst>
  </p:cSld>
  <p:clrMapOvr>
    <a:masterClrMapping/>
  </p:clrMapOvr>
</p:sld>
</file>

<file path=ppt/theme/theme1.xml><?xml version="1.0" encoding="utf-8"?>
<a:theme xmlns:a="http://schemas.openxmlformats.org/drawingml/2006/main" name="TU_2018_ppt">
  <a:themeElements>
    <a:clrScheme name="TU_Diverge">
      <a:dk1>
        <a:srgbClr val="3F3F3F"/>
      </a:dk1>
      <a:lt1>
        <a:srgbClr val="FFFFFF"/>
      </a:lt1>
      <a:dk2>
        <a:srgbClr val="242424"/>
      </a:dk2>
      <a:lt2>
        <a:srgbClr val="E6E6E6"/>
      </a:lt2>
      <a:accent1>
        <a:srgbClr val="B2182B"/>
      </a:accent1>
      <a:accent2>
        <a:srgbClr val="EF8A62"/>
      </a:accent2>
      <a:accent3>
        <a:srgbClr val="FDDBC7"/>
      </a:accent3>
      <a:accent4>
        <a:srgbClr val="D1E5F0"/>
      </a:accent4>
      <a:accent5>
        <a:srgbClr val="67A9CF"/>
      </a:accent5>
      <a:accent6>
        <a:srgbClr val="2166AC"/>
      </a:accent6>
      <a:hlink>
        <a:srgbClr val="21ABF5"/>
      </a:hlink>
      <a:folHlink>
        <a:srgbClr val="EA7E89"/>
      </a:folHlink>
    </a:clrScheme>
    <a:fontScheme name="TU_2018">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5E886350-2ED7-5240-BAA7-EC2F68CA8BA7}" vid="{AF605000-255F-2046-893F-40928F4C91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U_Diverge">
    <a:dk1>
      <a:srgbClr val="3F3F3F"/>
    </a:dk1>
    <a:lt1>
      <a:srgbClr val="FFFFFF"/>
    </a:lt1>
    <a:dk2>
      <a:srgbClr val="242424"/>
    </a:dk2>
    <a:lt2>
      <a:srgbClr val="E6E6E6"/>
    </a:lt2>
    <a:accent1>
      <a:srgbClr val="B2182B"/>
    </a:accent1>
    <a:accent2>
      <a:srgbClr val="EF8A62"/>
    </a:accent2>
    <a:accent3>
      <a:srgbClr val="FDDBC7"/>
    </a:accent3>
    <a:accent4>
      <a:srgbClr val="D1E5F0"/>
    </a:accent4>
    <a:accent5>
      <a:srgbClr val="67A9CF"/>
    </a:accent5>
    <a:accent6>
      <a:srgbClr val="2166AC"/>
    </a:accent6>
    <a:hlink>
      <a:srgbClr val="21ABF5"/>
    </a:hlink>
    <a:folHlink>
      <a:srgbClr val="EA7E89"/>
    </a:folHlink>
  </a:clrScheme>
  <a:fontScheme name="TURU_UURINGU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TU_2018_ppt</Template>
  <TotalTime>84118</TotalTime>
  <Words>4746</Words>
  <Application>Microsoft Office PowerPoint</Application>
  <PresentationFormat>Laiekraan</PresentationFormat>
  <Paragraphs>550</Paragraphs>
  <Slides>57</Slides>
  <Notes>13</Notes>
  <HiddenSlides>0</HiddenSlides>
  <MMClips>0</MMClips>
  <ScaleCrop>false</ScaleCrop>
  <HeadingPairs>
    <vt:vector size="6" baseType="variant">
      <vt:variant>
        <vt:lpstr>Kasutatud fondid</vt:lpstr>
      </vt:variant>
      <vt:variant>
        <vt:i4>3</vt:i4>
      </vt:variant>
      <vt:variant>
        <vt:lpstr>Kujundus</vt:lpstr>
      </vt:variant>
      <vt:variant>
        <vt:i4>1</vt:i4>
      </vt:variant>
      <vt:variant>
        <vt:lpstr>Slaidipealkirjad</vt:lpstr>
      </vt:variant>
      <vt:variant>
        <vt:i4>57</vt:i4>
      </vt:variant>
    </vt:vector>
  </HeadingPairs>
  <TitlesOfParts>
    <vt:vector size="61" baseType="lpstr">
      <vt:lpstr>Arial</vt:lpstr>
      <vt:lpstr>Calibri</vt:lpstr>
      <vt:lpstr>Helvetica</vt:lpstr>
      <vt:lpstr>TU_2018_ppt</vt:lpstr>
      <vt:lpstr>Laste liiklusohutus</vt:lpstr>
      <vt:lpstr>Uuringu teemad</vt:lpstr>
      <vt:lpstr>Uuringu metoodika ja vastutajad</vt:lpstr>
      <vt:lpstr>Vastajate struktuur</vt:lpstr>
      <vt:lpstr>Turvavöö kinnitamine sõidukis</vt:lpstr>
      <vt:lpstr>Turvavöö kinnitamine sõidukis</vt:lpstr>
      <vt:lpstr>Turvavöö kinnitamine sõidukis</vt:lpstr>
      <vt:lpstr>Turvavöö kinnitamine sõidukis</vt:lpstr>
      <vt:lpstr>Turvavöö kinnitamine sõidukis</vt:lpstr>
      <vt:lpstr>Helkuri kandmine  pimeda ajal</vt:lpstr>
      <vt:lpstr>Helkuri kandmine pimedal ajal</vt:lpstr>
      <vt:lpstr>Helkuri kandmine pimedal ajal</vt:lpstr>
      <vt:lpstr>Helkuri kandmine pimedal ajal</vt:lpstr>
      <vt:lpstr>Elektritõukerattaga sõitmine</vt:lpstr>
      <vt:lpstr>Elektritõukerattaga sõitmine</vt:lpstr>
      <vt:lpstr>Elektritõukerattaga sõitmine</vt:lpstr>
      <vt:lpstr>Jalgrattaga sõitmine</vt:lpstr>
      <vt:lpstr>Jalgrattaga sõitmine</vt:lpstr>
      <vt:lpstr>Jalgrattaga sõitmine</vt:lpstr>
      <vt:lpstr>Jalgrattaga sõitmine</vt:lpstr>
      <vt:lpstr>Jalgrattaga sõitmine</vt:lpstr>
      <vt:lpstr>Jalgrattaga sõitmine</vt:lpstr>
      <vt:lpstr>Jalgrattaga sõitmine</vt:lpstr>
      <vt:lpstr>Jalgrattaga sõitmine</vt:lpstr>
      <vt:lpstr>Jalgrattaga sõitmine</vt:lpstr>
      <vt:lpstr>Jalgrattaga sõitmine</vt:lpstr>
      <vt:lpstr>Jalgrattaga sõitmine</vt:lpstr>
      <vt:lpstr>Jalgrattaga sõitmine</vt:lpstr>
      <vt:lpstr>Jalgrattaga sõitmine</vt:lpstr>
      <vt:lpstr>Jalgrattaga sõitmine</vt:lpstr>
      <vt:lpstr>Jalgrattaga sõitmine</vt:lpstr>
      <vt:lpstr>Kõrvalised tegevused jalakäijana</vt:lpstr>
      <vt:lpstr>Kõrvalised tegevused jalakäijana</vt:lpstr>
      <vt:lpstr>Kõrvalised tegevused jalakäijana</vt:lpstr>
      <vt:lpstr>Kõrvalised tegevused jalakäijana</vt:lpstr>
      <vt:lpstr>Teeületus</vt:lpstr>
      <vt:lpstr>Teeületus</vt:lpstr>
      <vt:lpstr>Teeületus</vt:lpstr>
      <vt:lpstr>Teeületus</vt:lpstr>
      <vt:lpstr>Teeületus</vt:lpstr>
      <vt:lpstr>Ohutu liiklemise õpetus</vt:lpstr>
      <vt:lpstr>Ohutu liiklemise õpetus</vt:lpstr>
      <vt:lpstr>Ohutu liiklemise õpetus</vt:lpstr>
      <vt:lpstr>Ohutu liiklemise õpetus</vt:lpstr>
      <vt:lpstr>Ohutu liiklemise õpetus</vt:lpstr>
      <vt:lpstr>Ohutu liiklemise õpetus</vt:lpstr>
      <vt:lpstr>Ankeet</vt:lpstr>
      <vt:lpstr>Ankeet</vt:lpstr>
      <vt:lpstr>Ankeet</vt:lpstr>
      <vt:lpstr>Ankeet</vt:lpstr>
      <vt:lpstr>Ankeet</vt:lpstr>
      <vt:lpstr>Ankeet</vt:lpstr>
      <vt:lpstr>Ankeet</vt:lpstr>
      <vt:lpstr>Ankeet</vt:lpstr>
      <vt:lpstr>Ankeet</vt:lpstr>
      <vt:lpstr>Ankeet</vt:lpstr>
      <vt:lpstr>Ankeet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Liis Grünberg</dc:creator>
  <cp:lastModifiedBy>Raul Rom</cp:lastModifiedBy>
  <cp:revision>388</cp:revision>
  <dcterms:created xsi:type="dcterms:W3CDTF">2018-03-19T11:21:32Z</dcterms:created>
  <dcterms:modified xsi:type="dcterms:W3CDTF">2021-11-02T12:30:29Z</dcterms:modified>
</cp:coreProperties>
</file>