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76" r:id="rId3"/>
    <p:sldId id="258" r:id="rId4"/>
    <p:sldId id="344" r:id="rId5"/>
    <p:sldId id="411" r:id="rId6"/>
    <p:sldId id="259" r:id="rId7"/>
    <p:sldId id="348" r:id="rId8"/>
    <p:sldId id="346" r:id="rId9"/>
    <p:sldId id="347" r:id="rId10"/>
    <p:sldId id="345" r:id="rId11"/>
    <p:sldId id="353" r:id="rId12"/>
    <p:sldId id="355" r:id="rId13"/>
    <p:sldId id="356" r:id="rId14"/>
    <p:sldId id="375" r:id="rId15"/>
    <p:sldId id="354" r:id="rId16"/>
    <p:sldId id="357" r:id="rId17"/>
    <p:sldId id="407" r:id="rId18"/>
    <p:sldId id="400" r:id="rId19"/>
    <p:sldId id="358" r:id="rId20"/>
    <p:sldId id="376" r:id="rId21"/>
    <p:sldId id="404" r:id="rId22"/>
    <p:sldId id="359" r:id="rId23"/>
    <p:sldId id="377" r:id="rId24"/>
    <p:sldId id="361" r:id="rId25"/>
    <p:sldId id="363" r:id="rId26"/>
    <p:sldId id="364" r:id="rId27"/>
    <p:sldId id="365" r:id="rId28"/>
    <p:sldId id="380" r:id="rId29"/>
    <p:sldId id="366" r:id="rId30"/>
    <p:sldId id="370" r:id="rId31"/>
    <p:sldId id="372" r:id="rId32"/>
    <p:sldId id="401" r:id="rId33"/>
    <p:sldId id="374" r:id="rId34"/>
    <p:sldId id="371" r:id="rId35"/>
    <p:sldId id="382" r:id="rId36"/>
    <p:sldId id="387" r:id="rId37"/>
    <p:sldId id="383" r:id="rId38"/>
    <p:sldId id="412" r:id="rId39"/>
    <p:sldId id="388" r:id="rId40"/>
    <p:sldId id="395" r:id="rId41"/>
    <p:sldId id="394" r:id="rId42"/>
    <p:sldId id="389" r:id="rId43"/>
    <p:sldId id="391" r:id="rId44"/>
    <p:sldId id="393" r:id="rId45"/>
    <p:sldId id="406" r:id="rId46"/>
    <p:sldId id="384" r:id="rId47"/>
    <p:sldId id="385" r:id="rId48"/>
    <p:sldId id="408" r:id="rId49"/>
    <p:sldId id="386" r:id="rId50"/>
    <p:sldId id="398" r:id="rId51"/>
    <p:sldId id="399" r:id="rId52"/>
    <p:sldId id="397" r:id="rId53"/>
    <p:sldId id="337" r:id="rId54"/>
    <p:sldId id="338" r:id="rId55"/>
    <p:sldId id="339" r:id="rId56"/>
    <p:sldId id="343" r:id="rId57"/>
    <p:sldId id="402" r:id="rId58"/>
    <p:sldId id="340" r:id="rId59"/>
    <p:sldId id="341" r:id="rId60"/>
    <p:sldId id="342" r:id="rId61"/>
    <p:sldId id="378" r:id="rId62"/>
    <p:sldId id="379" r:id="rId63"/>
    <p:sldId id="403" r:id="rId64"/>
    <p:sldId id="392" r:id="rId65"/>
  </p:sldIdLst>
  <p:sldSz cx="12192000" cy="6858000"/>
  <p:notesSz cx="6858000" cy="9144000"/>
  <p:defaultTextStyle>
    <a:defPPr>
      <a:defRPr lang="et-E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is Grünberg" initials="LG" lastIdx="1" clrIdx="0">
    <p:extLst>
      <p:ext uri="{19B8F6BF-5375-455C-9EA6-DF929625EA0E}">
        <p15:presenceInfo xmlns:p15="http://schemas.microsoft.com/office/powerpoint/2012/main" userId="6ddec8af903642b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1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86435"/>
  </p:normalViewPr>
  <p:slideViewPr>
    <p:cSldViewPr snapToGrid="0">
      <p:cViewPr varScale="1">
        <p:scale>
          <a:sx n="74" d="100"/>
          <a:sy n="74" d="100"/>
        </p:scale>
        <p:origin x="1195" y="67"/>
      </p:cViewPr>
      <p:guideLst>
        <p:guide orient="horz" pos="2160"/>
        <p:guide pos="3840"/>
        <p:guide orient="horz" pos="2260"/>
      </p:guideLst>
    </p:cSldViewPr>
  </p:slideViewPr>
  <p:outlineViewPr>
    <p:cViewPr>
      <p:scale>
        <a:sx n="33" d="100"/>
        <a:sy n="33" d="100"/>
      </p:scale>
      <p:origin x="0" y="-9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29087-B8E6-5F44-BBC6-D1D3F01F08B3}" type="datetimeFigureOut">
              <a:rPr lang="et-EE" smtClean="0"/>
              <a:t>12.10.2021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80EF8-E9CB-E84D-AF08-51E28286EE4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6524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80EF8-E9CB-E84D-AF08-51E28286EE44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47758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80EF8-E9CB-E84D-AF08-51E28286EE44}" type="slidenum">
              <a:rPr lang="et-EE" smtClean="0"/>
              <a:t>64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44956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80EF8-E9CB-E84D-AF08-51E28286EE44}" type="slidenum">
              <a:rPr lang="et-EE" smtClean="0"/>
              <a:t>31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1591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80EF8-E9CB-E84D-AF08-51E28286EE44}" type="slidenum">
              <a:rPr lang="et-EE" smtClean="0"/>
              <a:t>42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89886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80EF8-E9CB-E84D-AF08-51E28286EE44}" type="slidenum">
              <a:rPr lang="et-EE" smtClean="0"/>
              <a:t>43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4824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80EF8-E9CB-E84D-AF08-51E28286EE44}" type="slidenum">
              <a:rPr lang="et-EE" smtClean="0"/>
              <a:t>44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92320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80EF8-E9CB-E84D-AF08-51E28286EE44}" type="slidenum">
              <a:rPr lang="et-EE" smtClean="0"/>
              <a:t>45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99632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80EF8-E9CB-E84D-AF08-51E28286EE44}" type="slidenum">
              <a:rPr lang="et-EE" smtClean="0"/>
              <a:t>51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45255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80EF8-E9CB-E84D-AF08-51E28286EE44}" type="slidenum">
              <a:rPr lang="et-EE" smtClean="0"/>
              <a:t>62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72794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80EF8-E9CB-E84D-AF08-51E28286EE44}" type="slidenum">
              <a:rPr lang="et-EE" smtClean="0"/>
              <a:t>63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75905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itel Pilt vasak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75999" y="0"/>
            <a:ext cx="4408923" cy="6858000"/>
          </a:xfrm>
          <a:custGeom>
            <a:avLst/>
            <a:gdLst>
              <a:gd name="connsiteX0" fmla="*/ 0 w 4408923"/>
              <a:gd name="connsiteY0" fmla="*/ 0 h 6858000"/>
              <a:gd name="connsiteX1" fmla="*/ 4408923 w 4408923"/>
              <a:gd name="connsiteY1" fmla="*/ 0 h 6858000"/>
              <a:gd name="connsiteX2" fmla="*/ 4408923 w 4408923"/>
              <a:gd name="connsiteY2" fmla="*/ 6858000 h 6858000"/>
              <a:gd name="connsiteX3" fmla="*/ 0 w 4408923"/>
              <a:gd name="connsiteY3" fmla="*/ 6858000 h 6858000"/>
              <a:gd name="connsiteX4" fmla="*/ 0 w 4408923"/>
              <a:gd name="connsiteY4" fmla="*/ 6034725 h 6858000"/>
              <a:gd name="connsiteX5" fmla="*/ 208 w 4408923"/>
              <a:gd name="connsiteY5" fmla="*/ 6034804 h 6858000"/>
              <a:gd name="connsiteX6" fmla="*/ 376702 w 4408923"/>
              <a:gd name="connsiteY6" fmla="*/ 6098185 h 6858000"/>
              <a:gd name="connsiteX7" fmla="*/ 1681141 w 4408923"/>
              <a:gd name="connsiteY7" fmla="*/ 4860459 h 6858000"/>
              <a:gd name="connsiteX8" fmla="*/ 460294 w 4408923"/>
              <a:gd name="connsiteY8" fmla="*/ 3540207 h 6858000"/>
              <a:gd name="connsiteX9" fmla="*/ 387188 w 4408923"/>
              <a:gd name="connsiteY9" fmla="*/ 3538866 h 6858000"/>
              <a:gd name="connsiteX10" fmla="*/ 10193 w 4408923"/>
              <a:gd name="connsiteY10" fmla="*/ 3599167 h 6858000"/>
              <a:gd name="connsiteX11" fmla="*/ 0 w 4408923"/>
              <a:gd name="connsiteY11" fmla="*/ 36029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8923" h="6858000">
                <a:moveTo>
                  <a:pt x="0" y="0"/>
                </a:moveTo>
                <a:lnTo>
                  <a:pt x="4408923" y="0"/>
                </a:lnTo>
                <a:lnTo>
                  <a:pt x="4408923" y="6858000"/>
                </a:lnTo>
                <a:lnTo>
                  <a:pt x="0" y="6858000"/>
                </a:lnTo>
                <a:lnTo>
                  <a:pt x="0" y="6034725"/>
                </a:lnTo>
                <a:lnTo>
                  <a:pt x="208" y="6034804"/>
                </a:lnTo>
                <a:cubicBezTo>
                  <a:pt x="118918" y="6073701"/>
                  <a:pt x="245346" y="6095777"/>
                  <a:pt x="376702" y="6098185"/>
                </a:cubicBezTo>
                <a:cubicBezTo>
                  <a:pt x="1077218" y="6111027"/>
                  <a:pt x="1658225" y="5559734"/>
                  <a:pt x="1681141" y="4860459"/>
                </a:cubicBezTo>
                <a:cubicBezTo>
                  <a:pt x="1704060" y="4161093"/>
                  <a:pt x="1160249" y="3573003"/>
                  <a:pt x="460294" y="3540207"/>
                </a:cubicBezTo>
                <a:lnTo>
                  <a:pt x="387188" y="3538866"/>
                </a:lnTo>
                <a:cubicBezTo>
                  <a:pt x="255819" y="3540201"/>
                  <a:pt x="129216" y="3561243"/>
                  <a:pt x="10193" y="3599167"/>
                </a:cubicBezTo>
                <a:lnTo>
                  <a:pt x="0" y="360297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6841" y="2533153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/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84B4-50EE-4E03-B6D7-AB5456BA3390}" type="slidenum">
              <a:rPr lang="et-EE" smtClean="0"/>
              <a:t>‹#›</a:t>
            </a:fld>
            <a:endParaRPr lang="et-EE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736839" y="5059254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1" y="3538801"/>
            <a:ext cx="1974433" cy="25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7620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itel pilt parem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783513" y="0"/>
            <a:ext cx="4408487" cy="6867525"/>
          </a:xfrm>
          <a:custGeom>
            <a:avLst/>
            <a:gdLst>
              <a:gd name="connsiteX0" fmla="*/ 0 w 4408487"/>
              <a:gd name="connsiteY0" fmla="*/ 0 h 6867525"/>
              <a:gd name="connsiteX1" fmla="*/ 4408487 w 4408487"/>
              <a:gd name="connsiteY1" fmla="*/ 0 h 6867525"/>
              <a:gd name="connsiteX2" fmla="*/ 4408487 w 4408487"/>
              <a:gd name="connsiteY2" fmla="*/ 6867525 h 6867525"/>
              <a:gd name="connsiteX3" fmla="*/ 0 w 4408487"/>
              <a:gd name="connsiteY3" fmla="*/ 6867525 h 6867525"/>
              <a:gd name="connsiteX4" fmla="*/ 0 w 4408487"/>
              <a:gd name="connsiteY4" fmla="*/ 6032186 h 6867525"/>
              <a:gd name="connsiteX5" fmla="*/ 108414 w 4408487"/>
              <a:gd name="connsiteY5" fmla="*/ 6062418 h 6867525"/>
              <a:gd name="connsiteX6" fmla="*/ 365715 w 4408487"/>
              <a:gd name="connsiteY6" fmla="*/ 6094106 h 6867525"/>
              <a:gd name="connsiteX7" fmla="*/ 1685089 w 4408487"/>
              <a:gd name="connsiteY7" fmla="*/ 4855586 h 6867525"/>
              <a:gd name="connsiteX8" fmla="*/ 456140 w 4408487"/>
              <a:gd name="connsiteY8" fmla="*/ 3527283 h 6867525"/>
              <a:gd name="connsiteX9" fmla="*/ 395862 w 4408487"/>
              <a:gd name="connsiteY9" fmla="*/ 3525881 h 6867525"/>
              <a:gd name="connsiteX10" fmla="*/ 15171 w 4408487"/>
              <a:gd name="connsiteY10" fmla="*/ 3582733 h 6867525"/>
              <a:gd name="connsiteX11" fmla="*/ 0 w 4408487"/>
              <a:gd name="connsiteY11" fmla="*/ 3588214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8487" h="6867525">
                <a:moveTo>
                  <a:pt x="0" y="0"/>
                </a:moveTo>
                <a:lnTo>
                  <a:pt x="4408487" y="0"/>
                </a:lnTo>
                <a:lnTo>
                  <a:pt x="4408487" y="6867525"/>
                </a:lnTo>
                <a:lnTo>
                  <a:pt x="0" y="6867525"/>
                </a:lnTo>
                <a:lnTo>
                  <a:pt x="0" y="6032186"/>
                </a:lnTo>
                <a:lnTo>
                  <a:pt x="108414" y="6062418"/>
                </a:lnTo>
                <a:cubicBezTo>
                  <a:pt x="191366" y="6081203"/>
                  <a:pt x="277410" y="6092051"/>
                  <a:pt x="365715" y="6094106"/>
                </a:cubicBezTo>
                <a:cubicBezTo>
                  <a:pt x="1071950" y="6110541"/>
                  <a:pt x="1660107" y="5558428"/>
                  <a:pt x="1685089" y="4855586"/>
                </a:cubicBezTo>
                <a:cubicBezTo>
                  <a:pt x="1710082" y="4152430"/>
                  <a:pt x="1162112" y="3560159"/>
                  <a:pt x="456140" y="3527283"/>
                </a:cubicBezTo>
                <a:lnTo>
                  <a:pt x="395862" y="3525881"/>
                </a:lnTo>
                <a:cubicBezTo>
                  <a:pt x="263387" y="3525881"/>
                  <a:pt x="135534" y="3545773"/>
                  <a:pt x="15171" y="3582733"/>
                </a:cubicBezTo>
                <a:lnTo>
                  <a:pt x="0" y="358821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103" y="2432434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/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84B4-50EE-4E03-B6D7-AB5456BA3390}" type="slidenum">
              <a:rPr lang="et-EE" smtClean="0"/>
              <a:t>‹#›</a:t>
            </a:fld>
            <a:endParaRPr lang="et-EE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33103" y="4989511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55" y="3521459"/>
            <a:ext cx="1982054" cy="25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4863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itel pilttaust tekst vas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76000" y="0"/>
            <a:ext cx="11615999" cy="6858000"/>
          </a:xfrm>
          <a:custGeom>
            <a:avLst/>
            <a:gdLst>
              <a:gd name="connsiteX0" fmla="*/ 0 w 11615999"/>
              <a:gd name="connsiteY0" fmla="*/ 0 h 6858000"/>
              <a:gd name="connsiteX1" fmla="*/ 11615999 w 11615999"/>
              <a:gd name="connsiteY1" fmla="*/ 0 h 6858000"/>
              <a:gd name="connsiteX2" fmla="*/ 11615999 w 11615999"/>
              <a:gd name="connsiteY2" fmla="*/ 6858000 h 6858000"/>
              <a:gd name="connsiteX3" fmla="*/ 0 w 11615999"/>
              <a:gd name="connsiteY3" fmla="*/ 6858000 h 6858000"/>
              <a:gd name="connsiteX4" fmla="*/ 0 w 11615999"/>
              <a:gd name="connsiteY4" fmla="*/ 1594962 h 6858000"/>
              <a:gd name="connsiteX5" fmla="*/ 82764 w 11615999"/>
              <a:gd name="connsiteY5" fmla="*/ 1588262 h 6858000"/>
              <a:gd name="connsiteX6" fmla="*/ 509299 w 11615999"/>
              <a:gd name="connsiteY6" fmla="*/ 1095208 h 6858000"/>
              <a:gd name="connsiteX7" fmla="*/ 12380 w 11615999"/>
              <a:gd name="connsiteY7" fmla="*/ 560124 h 6858000"/>
              <a:gd name="connsiteX8" fmla="*/ 0 w 11615999"/>
              <a:gd name="connsiteY8" fmla="*/ 5598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5999" h="6858000">
                <a:moveTo>
                  <a:pt x="0" y="0"/>
                </a:moveTo>
                <a:lnTo>
                  <a:pt x="11615999" y="0"/>
                </a:lnTo>
                <a:lnTo>
                  <a:pt x="11615999" y="6858000"/>
                </a:lnTo>
                <a:lnTo>
                  <a:pt x="0" y="6858000"/>
                </a:lnTo>
                <a:lnTo>
                  <a:pt x="0" y="1594962"/>
                </a:lnTo>
                <a:lnTo>
                  <a:pt x="82764" y="1588262"/>
                </a:lnTo>
                <a:cubicBezTo>
                  <a:pt x="319087" y="1545109"/>
                  <a:pt x="501107" y="1343116"/>
                  <a:pt x="509299" y="1095208"/>
                </a:cubicBezTo>
                <a:cubicBezTo>
                  <a:pt x="518668" y="811736"/>
                  <a:pt x="297295" y="573361"/>
                  <a:pt x="12380" y="560124"/>
                </a:cubicBezTo>
                <a:lnTo>
                  <a:pt x="0" y="5598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559559"/>
            <a:ext cx="797581" cy="1037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00284" y="6179439"/>
            <a:ext cx="880369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7CE275A-E327-4030-B2D3-F354B9DDFA2B}" type="datetime3">
              <a:rPr lang="et-EE" sz="1404" smtClean="0">
                <a:solidFill>
                  <a:schemeClr val="bg2">
                    <a:lumMod val="95000"/>
                  </a:schemeClr>
                </a:solidFill>
              </a:rPr>
              <a:pPr/>
              <a:t>12/10/21</a:t>
            </a:fld>
            <a:endParaRPr lang="en-GB" sz="1404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103" y="2327659"/>
            <a:ext cx="6121239" cy="2387600"/>
          </a:xfrm>
        </p:spPr>
        <p:txBody>
          <a:bodyPr anchor="b"/>
          <a:lstStyle>
            <a:lvl1pPr algn="l">
              <a:defRPr lang="en-GB" sz="6000" b="1" i="0" u="none" strike="noStrike" baseline="0" smtClean="0">
                <a:solidFill>
                  <a:schemeClr val="bg2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33103" y="4989511"/>
            <a:ext cx="6121239" cy="155926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>
                    <a:lumMod val="95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94240691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itel pilttaust tekst par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6000" y="0"/>
            <a:ext cx="11615999" cy="6858000"/>
          </a:xfrm>
          <a:custGeom>
            <a:avLst/>
            <a:gdLst>
              <a:gd name="connsiteX0" fmla="*/ 0 w 11615999"/>
              <a:gd name="connsiteY0" fmla="*/ 0 h 6858000"/>
              <a:gd name="connsiteX1" fmla="*/ 11615999 w 11615999"/>
              <a:gd name="connsiteY1" fmla="*/ 0 h 6858000"/>
              <a:gd name="connsiteX2" fmla="*/ 11615999 w 11615999"/>
              <a:gd name="connsiteY2" fmla="*/ 6858000 h 6858000"/>
              <a:gd name="connsiteX3" fmla="*/ 0 w 11615999"/>
              <a:gd name="connsiteY3" fmla="*/ 6858000 h 6858000"/>
              <a:gd name="connsiteX4" fmla="*/ 0 w 11615999"/>
              <a:gd name="connsiteY4" fmla="*/ 1594962 h 6858000"/>
              <a:gd name="connsiteX5" fmla="*/ 82764 w 11615999"/>
              <a:gd name="connsiteY5" fmla="*/ 1588262 h 6858000"/>
              <a:gd name="connsiteX6" fmla="*/ 509299 w 11615999"/>
              <a:gd name="connsiteY6" fmla="*/ 1095208 h 6858000"/>
              <a:gd name="connsiteX7" fmla="*/ 12380 w 11615999"/>
              <a:gd name="connsiteY7" fmla="*/ 560124 h 6858000"/>
              <a:gd name="connsiteX8" fmla="*/ 0 w 11615999"/>
              <a:gd name="connsiteY8" fmla="*/ 5598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5999" h="6858000">
                <a:moveTo>
                  <a:pt x="0" y="0"/>
                </a:moveTo>
                <a:lnTo>
                  <a:pt x="11615999" y="0"/>
                </a:lnTo>
                <a:lnTo>
                  <a:pt x="11615999" y="6858000"/>
                </a:lnTo>
                <a:lnTo>
                  <a:pt x="0" y="6858000"/>
                </a:lnTo>
                <a:lnTo>
                  <a:pt x="0" y="1594962"/>
                </a:lnTo>
                <a:lnTo>
                  <a:pt x="82764" y="1588262"/>
                </a:lnTo>
                <a:cubicBezTo>
                  <a:pt x="319087" y="1545109"/>
                  <a:pt x="501107" y="1343116"/>
                  <a:pt x="509299" y="1095208"/>
                </a:cubicBezTo>
                <a:cubicBezTo>
                  <a:pt x="518668" y="811736"/>
                  <a:pt x="297295" y="573361"/>
                  <a:pt x="12380" y="560124"/>
                </a:cubicBezTo>
                <a:lnTo>
                  <a:pt x="0" y="5598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559559"/>
            <a:ext cx="797581" cy="1037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6792" y="6179439"/>
            <a:ext cx="880369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7CE275A-E327-4030-B2D3-F354B9DDFA2B}" type="datetime3">
              <a:rPr lang="et-EE" sz="1404" smtClean="0">
                <a:solidFill>
                  <a:schemeClr val="bg2">
                    <a:lumMod val="95000"/>
                  </a:schemeClr>
                </a:solidFill>
              </a:rPr>
              <a:pPr/>
              <a:t>12/10/21</a:t>
            </a:fld>
            <a:endParaRPr lang="en-GB" sz="1404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0513" y="2327659"/>
            <a:ext cx="6121239" cy="2387600"/>
          </a:xfrm>
        </p:spPr>
        <p:txBody>
          <a:bodyPr anchor="b"/>
          <a:lstStyle>
            <a:lvl1pPr algn="r">
              <a:defRPr lang="en-GB" sz="6000" b="1" i="0" u="none" strike="noStrike" baseline="0" smtClean="0">
                <a:solidFill>
                  <a:schemeClr val="bg2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550513" y="4989511"/>
            <a:ext cx="6121239" cy="155926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2">
                    <a:lumMod val="95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38704683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itel vahele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0371" y="2573079"/>
            <a:ext cx="9051380" cy="861238"/>
          </a:xfrm>
        </p:spPr>
        <p:txBody>
          <a:bodyPr anchor="b"/>
          <a:lstStyle>
            <a:lvl1pPr algn="l">
              <a:defRPr lang="en-GB" sz="6000" b="1" i="0" u="none" strike="noStrike" baseline="0" smtClean="0">
                <a:solidFill>
                  <a:srgbClr val="AA1E3C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620371" y="3452844"/>
            <a:ext cx="9051380" cy="794602"/>
          </a:xfrm>
        </p:spPr>
        <p:txBody>
          <a:bodyPr>
            <a:normAutofit/>
          </a:bodyPr>
          <a:lstStyle>
            <a:lvl1pPr marL="0" indent="0" algn="l">
              <a:buNone/>
              <a:defRPr sz="60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2" y="2169001"/>
            <a:ext cx="1972111" cy="25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46753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aid üks sisuk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10051312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0139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aid kaks sisuk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t-EE" dirty="0" err="1"/>
              <a:t>kljahsdkljhalkjshd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486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493800" y="1499191"/>
            <a:ext cx="486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8186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id kolm sisuk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A84B4-50EE-4E03-B6D7-AB5456BA3390}" type="slidenum">
              <a:rPr lang="et-EE" sz="1200" smtClean="0"/>
              <a:pPr/>
              <a:t>‹#›</a:t>
            </a:fld>
            <a:endParaRPr lang="et-EE" sz="12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02488" y="457202"/>
            <a:ext cx="10051312" cy="425303"/>
          </a:xfrm>
        </p:spPr>
        <p:txBody>
          <a:bodyPr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302487" y="1499191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8144" y="1499190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8113801" y="1499189"/>
            <a:ext cx="3240000" cy="4885901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0614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2488" y="365125"/>
            <a:ext cx="100513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2488" y="1825625"/>
            <a:ext cx="100513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6072" y="6031614"/>
            <a:ext cx="452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C3A84B4-50EE-4E03-B6D7-AB5456BA3390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8243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52" r:id="rId7"/>
    <p:sldLayoutId id="2147483666" r:id="rId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rgbClr val="A01E28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liis@turu-uuringute.ee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6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Jalgratta ja elektritõukerattaga liiklemine</a:t>
            </a:r>
          </a:p>
        </p:txBody>
      </p:sp>
      <p:sp>
        <p:nvSpPr>
          <p:cNvPr id="68" name="Subtitle 6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Transpordi</a:t>
            </a:r>
            <a:r>
              <a:rPr lang="en-GB" dirty="0"/>
              <a:t>amet</a:t>
            </a:r>
          </a:p>
          <a:p>
            <a:r>
              <a:rPr lang="en-GB" dirty="0"/>
              <a:t>09/2021</a:t>
            </a:r>
          </a:p>
        </p:txBody>
      </p:sp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BB8C33FD-7DA6-6047-8F90-CF0CFDFB6DA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4" r="258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8540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7041" y="3393821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n-GB" dirty="0"/>
              <a:t>Jalgrattaga liiklemine TÄISKASVANUTE seas</a:t>
            </a:r>
          </a:p>
        </p:txBody>
      </p:sp>
    </p:spTree>
    <p:extLst>
      <p:ext uri="{BB962C8B-B14F-4D97-AF65-F5344CB8AC3E}">
        <p14:creationId xmlns:p14="http://schemas.microsoft.com/office/powerpoint/2010/main" val="593452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23006D-5FA3-E244-928C-8C7E1E779B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>
                <a:solidFill>
                  <a:schemeClr val="accent1"/>
                </a:solidFill>
              </a:rPr>
              <a:t>Viimase 12 kuu jooksul on jalgrattaga sõitnud 54% elanikkonnast so 95% tõenäosusega 584 600 ± 34 000 inimest. </a:t>
            </a:r>
            <a:r>
              <a:rPr lang="et-EE" dirty="0"/>
              <a:t>Jalgrattaga sõitjate osakaal on võrreldes eelmiste aastatega jäänud samale tasemele (Slaid 12).</a:t>
            </a:r>
          </a:p>
          <a:p>
            <a:r>
              <a:rPr lang="et-EE" dirty="0"/>
              <a:t>Jalgrattaga sõidavad sagedamini mehed, eestlased, kuni 49-aastased ja suuremate linnade ning maapiirkondade elanikud; harvemini naised, muukeelsed elanikud ja üle 50-aastased, samuti tallinlased (Slaid 12).</a:t>
            </a:r>
          </a:p>
          <a:p>
            <a:r>
              <a:rPr lang="et-EE" dirty="0"/>
              <a:t>Enam kui pooled jalgratturid kasutavad liiklemiseks linna- või hübriidratast ehk nn </a:t>
            </a:r>
            <a:r>
              <a:rPr lang="et-EE" dirty="0">
                <a:solidFill>
                  <a:schemeClr val="accent1"/>
                </a:solidFill>
              </a:rPr>
              <a:t>tänavasõidu ratast </a:t>
            </a:r>
            <a:r>
              <a:rPr lang="et-EE" dirty="0"/>
              <a:t>(Slaid 13), sagedamini naised, muukeelsed ja tallinlased. Tänavasõidu rattaga sõitjate osakaal on veidi tõusnud. Enam kui neljandik jalgratturitest kasutab </a:t>
            </a:r>
            <a:r>
              <a:rPr lang="et-EE" dirty="0">
                <a:solidFill>
                  <a:schemeClr val="accent1"/>
                </a:solidFill>
              </a:rPr>
              <a:t>maastikuratast </a:t>
            </a:r>
            <a:r>
              <a:rPr lang="et-EE" dirty="0"/>
              <a:t>ja kuuendik </a:t>
            </a:r>
            <a:r>
              <a:rPr lang="et-EE" dirty="0">
                <a:solidFill>
                  <a:schemeClr val="accent1"/>
                </a:solidFill>
              </a:rPr>
              <a:t>maanteeratast, </a:t>
            </a:r>
            <a:r>
              <a:rPr lang="et-EE" dirty="0"/>
              <a:t>mõlemad leiavad kasutamist sagedamini meeste seas ning mõlemat kasutatakse sagedamini sportimiseks. Trikiratta ehk</a:t>
            </a:r>
            <a:r>
              <a:rPr lang="et-EE" dirty="0">
                <a:solidFill>
                  <a:schemeClr val="accent1"/>
                </a:solidFill>
              </a:rPr>
              <a:t> BMX-i </a:t>
            </a:r>
            <a:r>
              <a:rPr lang="et-EE" dirty="0"/>
              <a:t>kasutajaid on vaid 0,4% ja </a:t>
            </a:r>
            <a:r>
              <a:rPr lang="et-EE" dirty="0">
                <a:solidFill>
                  <a:schemeClr val="accent1"/>
                </a:solidFill>
              </a:rPr>
              <a:t>elektriratta</a:t>
            </a:r>
            <a:r>
              <a:rPr lang="et-EE" dirty="0"/>
              <a:t> kasutajaid 9%. Elektriratta kasutajate osakaal püsib üsna samal tasemel (ca 52 tuhat). Mitme erinevat tüüpi rattaga on viimase 12 kuu jooksul sõitnud enam kui iga kuues rattur.</a:t>
            </a:r>
          </a:p>
          <a:p>
            <a:r>
              <a:rPr lang="et-EE" dirty="0"/>
              <a:t>Pea pooled jalgratturid sõitsid sel aastal jalgrattaga hinnanguliselt</a:t>
            </a:r>
            <a:r>
              <a:rPr lang="et-EE" dirty="0">
                <a:solidFill>
                  <a:schemeClr val="accent1"/>
                </a:solidFill>
              </a:rPr>
              <a:t> kuni 100 kilomeetrit </a:t>
            </a:r>
            <a:r>
              <a:rPr lang="et-EE" dirty="0"/>
              <a:t>(sagedamini naised), 29% 100-300 kilomeetrit ja ülejäänud rohkem (Slaid 13). Tulemused pole ajas oluliselt muutunud.</a:t>
            </a:r>
          </a:p>
          <a:p>
            <a:r>
              <a:rPr lang="et-EE" dirty="0"/>
              <a:t>Jalgratast kasutab </a:t>
            </a:r>
            <a:r>
              <a:rPr lang="et-EE" dirty="0">
                <a:solidFill>
                  <a:schemeClr val="accent1"/>
                </a:solidFill>
              </a:rPr>
              <a:t>2/3 ajaviiteks</a:t>
            </a:r>
            <a:r>
              <a:rPr lang="et-EE" dirty="0"/>
              <a:t>, pea pooled transpordivahendina ja veidi vähem kui kolmandik sportimiseks (Slaid 14). Sel aastal on oluliselt kahanenud nende jalgratturite osakaal, kes kasutavad jalgratast transpordivahendina. Eristub, et jalgratast kasutavad sagedamini;</a:t>
            </a:r>
          </a:p>
          <a:p>
            <a:pPr lvl="1"/>
            <a:r>
              <a:rPr lang="et-EE" dirty="0"/>
              <a:t>ajaviiteks - tallinlased, kasutades selleks elektriratast (2/3), </a:t>
            </a:r>
          </a:p>
          <a:p>
            <a:pPr lvl="1"/>
            <a:r>
              <a:rPr lang="et-EE" dirty="0"/>
              <a:t>transpordivahendina - 15-34-aastased ja inimesed, kel pole kokkupuudet liikluseeskirjadega (63%),</a:t>
            </a:r>
          </a:p>
          <a:p>
            <a:pPr lvl="1"/>
            <a:r>
              <a:rPr lang="et-EE" dirty="0"/>
              <a:t>sportimiseks - mehed, kasutades selleks sagedamini maastiku- või maanteeratast (40-45%). </a:t>
            </a:r>
          </a:p>
          <a:p>
            <a:r>
              <a:rPr lang="et-EE" dirty="0"/>
              <a:t>Linnaliste ja maapiirkondade võrdluses olulisi erinevusi ei ilmnenud (Slaid 14). 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3F1392-630A-1648-9195-02586E97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Jalgrattaga liiklemine täiskasvanute seas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23E958B-73DD-8341-9767-2399893732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Jalgrattaga sõitmine (Slaid 12-14)</a:t>
            </a:r>
          </a:p>
        </p:txBody>
      </p:sp>
    </p:spTree>
    <p:extLst>
      <p:ext uri="{BB962C8B-B14F-4D97-AF65-F5344CB8AC3E}">
        <p14:creationId xmlns:p14="http://schemas.microsoft.com/office/powerpoint/2010/main" val="3518264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8131CE9-440D-6341-9A17-6601920A1AB6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591187" y="1498600"/>
            <a:ext cx="4665889" cy="4886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96FA87-308D-6242-8356-8B562309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Jalgrattaga liiklemine täiskasvanute seas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3A56AE-3BBC-FA4D-9A1A-B7E7798FEA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Jalgrattaga sõitmine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C50935-1397-CC4F-9505-D19BD4AB0DA3}"/>
              </a:ext>
            </a:extLst>
          </p:cNvPr>
          <p:cNvCxnSpPr>
            <a:cxnSpLocks/>
          </p:cNvCxnSpPr>
          <p:nvPr/>
        </p:nvCxnSpPr>
        <p:spPr>
          <a:xfrm>
            <a:off x="9613123" y="1999281"/>
            <a:ext cx="0" cy="412254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B009FD-72F1-3D43-A5D2-7DAD4CCE50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14462" y="1687512"/>
            <a:ext cx="46355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87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6FA87-308D-6242-8356-8B562309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Jalgrattaga liiklemine täiskasvanute seas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3A56AE-3BBC-FA4D-9A1A-B7E7798FEA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Jalgrattaga sõitmine – jalgratta tüüp ja kilometraaž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D900D9E-2244-4343-95DD-BEE28C5BD3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4462" y="1712912"/>
            <a:ext cx="4635500" cy="445770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B514316-2B01-414B-B507-50B1DD2C7D1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606381" y="1693862"/>
            <a:ext cx="46355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91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6FA87-308D-6242-8356-8B562309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Jalgrattaga liiklemine täiskasvanute seas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3A56AE-3BBC-FA4D-9A1A-B7E7798FEA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et-EE" dirty="0"/>
              <a:t>Jalgrattaga sõitmine – kasutamise eesmärk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35881B4-3FD9-4144-9E7B-9CDD77194E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0812" y="1712912"/>
            <a:ext cx="4622800" cy="44577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7945A8-0705-CC42-8460-8D25995620B3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613357" y="1498600"/>
            <a:ext cx="4621548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78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23006D-5FA3-E244-928C-8C7E1E779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10051312" cy="5206409"/>
          </a:xfrm>
        </p:spPr>
        <p:txBody>
          <a:bodyPr>
            <a:normAutofit/>
          </a:bodyPr>
          <a:lstStyle/>
          <a:p>
            <a:r>
              <a:rPr lang="et-EE" dirty="0"/>
              <a:t>Jalgrattaga sõidetakse kõige enam </a:t>
            </a:r>
            <a:r>
              <a:rPr lang="et-EE" dirty="0">
                <a:solidFill>
                  <a:schemeClr val="accent1"/>
                </a:solidFill>
              </a:rPr>
              <a:t>vastava liiklusmärgiga tähistatud jalgratta- ja jalgteedel</a:t>
            </a:r>
            <a:r>
              <a:rPr lang="et-EE" dirty="0"/>
              <a:t> (60%), ligikaudu pooled linna või asula teedel, kõnniteedel ja metsateedel, veidi enam kui kolmandik maanteedel (väljaspool linna või asulat) (Slaid 16). Metsateedel sõitjate osakaal on võrreldes eelmise kahe aastaga tõusnud.</a:t>
            </a:r>
          </a:p>
          <a:p>
            <a:r>
              <a:rPr lang="et-EE" dirty="0"/>
              <a:t>Liikluseeskirjadest teadlike ja mitteteadlike võrdluses olulisi erinevusi ei ilmnenud (Slaid 17). </a:t>
            </a:r>
          </a:p>
          <a:p>
            <a:r>
              <a:rPr lang="et-EE" dirty="0"/>
              <a:t>Kui linnaelanikud (eriti Tallinn, Tartu ja Pärnu) sõidavad jalgrattaga enam vastavalt tähistatud jalgratta- ja jalgteedel ning kõnniteedel ning vähem maanteel, siis maapiirkondade elanikel on see vastupidi (Slaid 17).</a:t>
            </a:r>
          </a:p>
          <a:p>
            <a:r>
              <a:rPr lang="et-EE" dirty="0"/>
              <a:t>Erinevaid teid kasutavad jalgrattaga sõitmiseks keskmisest sagedamini ka järgmised grupid:</a:t>
            </a:r>
          </a:p>
          <a:p>
            <a:pPr lvl="1"/>
            <a:r>
              <a:rPr lang="et-EE" dirty="0">
                <a:solidFill>
                  <a:schemeClr val="accent1"/>
                </a:solidFill>
              </a:rPr>
              <a:t>vastava liiklusmärgiga tähistatud jalgratta- ja jalgteid </a:t>
            </a:r>
            <a:r>
              <a:rPr lang="et-EE" dirty="0"/>
              <a:t>– muukeelsed, 25-34-aastased, linnade, eelkõige Tallinna elanikud ja elektriratta kasutajad;</a:t>
            </a:r>
          </a:p>
          <a:p>
            <a:pPr lvl="1"/>
            <a:r>
              <a:rPr lang="et-EE" dirty="0">
                <a:solidFill>
                  <a:schemeClr val="accent1"/>
                </a:solidFill>
              </a:rPr>
              <a:t>kõnniteid </a:t>
            </a:r>
            <a:r>
              <a:rPr lang="et-EE" dirty="0"/>
              <a:t>– 15-24-aastased, linnade, eelkõige Tallinna elanikud; elektriratta kasutajad ja jalgratast transpordivahendina kasutavad ratturid;</a:t>
            </a:r>
            <a:endParaRPr lang="et-EE" dirty="0">
              <a:solidFill>
                <a:schemeClr val="accent1"/>
              </a:solidFill>
            </a:endParaRPr>
          </a:p>
          <a:p>
            <a:pPr lvl="1"/>
            <a:r>
              <a:rPr lang="et-EE" dirty="0">
                <a:solidFill>
                  <a:schemeClr val="accent1"/>
                </a:solidFill>
              </a:rPr>
              <a:t>linna- ja asulateid</a:t>
            </a:r>
            <a:r>
              <a:rPr lang="et-EE" dirty="0"/>
              <a:t> – mehed, jalgratast transpordivahendina kasutavad ratturid;</a:t>
            </a:r>
          </a:p>
          <a:p>
            <a:pPr lvl="1"/>
            <a:r>
              <a:rPr lang="et-EE" dirty="0">
                <a:solidFill>
                  <a:schemeClr val="accent1"/>
                </a:solidFill>
              </a:rPr>
              <a:t>metsateid</a:t>
            </a:r>
            <a:r>
              <a:rPr lang="et-EE" dirty="0"/>
              <a:t> – mehed, maastikuratast kasutajad ja ratast sportimiseks kui ka ajaviiteks kasutavad ratturid;</a:t>
            </a:r>
          </a:p>
          <a:p>
            <a:pPr lvl="1"/>
            <a:r>
              <a:rPr lang="et-EE" dirty="0">
                <a:solidFill>
                  <a:schemeClr val="accent1"/>
                </a:solidFill>
              </a:rPr>
              <a:t>maanteid</a:t>
            </a:r>
            <a:r>
              <a:rPr lang="et-EE" dirty="0"/>
              <a:t> – eestikeelsed, üle 50-aastased, maapiirkondade elanikud ja maanteeratta kasutajad.</a:t>
            </a:r>
          </a:p>
          <a:p>
            <a:r>
              <a:rPr lang="et-EE" dirty="0">
                <a:solidFill>
                  <a:schemeClr val="accent1"/>
                </a:solidFill>
              </a:rPr>
              <a:t>Hooajaliselt</a:t>
            </a:r>
            <a:r>
              <a:rPr lang="et-EE" dirty="0"/>
              <a:t> sõidab rattaga 87% (5% enam kui eelmisel aastal) ja </a:t>
            </a:r>
            <a:r>
              <a:rPr lang="et-EE" dirty="0">
                <a:solidFill>
                  <a:schemeClr val="accent1"/>
                </a:solidFill>
              </a:rPr>
              <a:t>aastaringselt </a:t>
            </a:r>
            <a:r>
              <a:rPr lang="et-EE" dirty="0"/>
              <a:t>12% vastanuist:</a:t>
            </a:r>
          </a:p>
          <a:p>
            <a:pPr lvl="1"/>
            <a:r>
              <a:rPr lang="et-EE" dirty="0"/>
              <a:t>Hooajaliselt sõidavad sagedamini 35-49-aastased, jalgratturid, kelle kilometraaž aastas jääb alla 100 kilomeetri ja kes kasutavad jalgratast ajaviiteks. </a:t>
            </a:r>
          </a:p>
          <a:p>
            <a:pPr lvl="1"/>
            <a:r>
              <a:rPr lang="et-EE" dirty="0"/>
              <a:t>Aastaringselt jalgrattaga sõitjate seas on keskmisest enam neid, kel puudub kokkupuude liikluseeskirjadega (22%), kelle kilometraaž aastas ületab sagedamini 300 kilomeetrit ja nad kasutavad jalgratast sagedamini transpordivahendina ning sõidavad maanteel.</a:t>
            </a:r>
          </a:p>
          <a:p>
            <a:endParaRPr lang="et-EE" dirty="0"/>
          </a:p>
          <a:p>
            <a:endParaRPr lang="et-E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3F1392-630A-1648-9195-02586E97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Jalgrattaga liiklemine täiskasvanute seas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23E958B-73DD-8341-9767-2399893732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Jalgrattaga sõitmine – erinevatel teedel (Slaidid 16-17)</a:t>
            </a:r>
          </a:p>
        </p:txBody>
      </p:sp>
    </p:spTree>
    <p:extLst>
      <p:ext uri="{BB962C8B-B14F-4D97-AF65-F5344CB8AC3E}">
        <p14:creationId xmlns:p14="http://schemas.microsoft.com/office/powerpoint/2010/main" val="1541091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6FA87-308D-6242-8356-8B562309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Jalgrattaga liiklemine täiskasvanute seas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3A56AE-3BBC-FA4D-9A1A-B7E7798FEA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Jalgrattaga sõitmine – erinevatel teedel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F18710-037E-B149-A918-EAF5A629EEF9}"/>
              </a:ext>
            </a:extLst>
          </p:cNvPr>
          <p:cNvSpPr txBox="1"/>
          <p:nvPr/>
        </p:nvSpPr>
        <p:spPr>
          <a:xfrm>
            <a:off x="1302488" y="6384118"/>
            <a:ext cx="53469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800" dirty="0"/>
              <a:t>* </a:t>
            </a:r>
            <a:r>
              <a:rPr lang="et-EE" sz="800" dirty="0" err="1"/>
              <a:t>Kergliiklusteedel</a:t>
            </a:r>
            <a:r>
              <a:rPr lang="et-EE" sz="800" dirty="0"/>
              <a:t> – enne 2019. aastat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215EA14-F011-F04F-8F67-F5B607FB7C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66000" y="1431390"/>
            <a:ext cx="4860000" cy="488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68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6FA87-308D-6242-8356-8B562309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Jalgrattaga liiklemine täiskasvanute seas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3A56AE-3BBC-FA4D-9A1A-B7E7798FEA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Jalgrattaga sõitmine – erinevatel teedel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F18710-037E-B149-A918-EAF5A629EEF9}"/>
              </a:ext>
            </a:extLst>
          </p:cNvPr>
          <p:cNvSpPr txBox="1"/>
          <p:nvPr/>
        </p:nvSpPr>
        <p:spPr>
          <a:xfrm>
            <a:off x="1302488" y="6384118"/>
            <a:ext cx="53469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800" dirty="0"/>
              <a:t>* </a:t>
            </a:r>
            <a:r>
              <a:rPr lang="et-EE" sz="800" dirty="0" err="1"/>
              <a:t>Kergliiklusteedel</a:t>
            </a:r>
            <a:r>
              <a:rPr lang="et-EE" sz="800" dirty="0"/>
              <a:t> – enne 2019. aastat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CDDF1516-C808-D244-A0B5-64B0BD56DAE8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494463" y="1499406"/>
            <a:ext cx="4859337" cy="4884712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551AFB8-61E9-904C-A2F5-3563F89708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20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23006D-5FA3-E244-928C-8C7E1E779B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>
                <a:solidFill>
                  <a:srgbClr val="A01E28"/>
                </a:solidFill>
              </a:rPr>
              <a:t>Viimase 12 kuu jooksul on jalgrattaga sõites sattunud liiklusõnnetusse 2% täiskasvanud jalgratturitest (so 95% tõenäosusega 14 050 ± 7 600 inimest) ja 2% on napilt pääsenud (10 400 ± 6 600 inimest).</a:t>
            </a:r>
            <a:r>
              <a:rPr lang="et-EE" dirty="0"/>
              <a:t> Liiklusõnnetusse või ohtlikku olukorda sattunute osakaal kokku on ajas püsinud vahemikus 4-10% (Slaid 19), olles sel aastal kõige madalamal tasemel.</a:t>
            </a:r>
          </a:p>
          <a:p>
            <a:r>
              <a:rPr lang="et-EE" dirty="0"/>
              <a:t>Liiklusõnnetusse on sagedamini sattunud 15-24-aastased ratturid (Slaid 19).</a:t>
            </a:r>
          </a:p>
          <a:p>
            <a:r>
              <a:rPr lang="et-EE" dirty="0"/>
              <a:t>Peamiseks liiklusõnnetuse põhjuseks on jalgratturite sõnul olnud</a:t>
            </a:r>
            <a:r>
              <a:rPr lang="et-EE" dirty="0">
                <a:solidFill>
                  <a:schemeClr val="accent1"/>
                </a:solidFill>
              </a:rPr>
              <a:t> mootorsõidukijuhtide või teiste liiklejate ohtlik või reegleid eirav käitumine</a:t>
            </a:r>
            <a:r>
              <a:rPr lang="et-EE" dirty="0"/>
              <a:t> (pooltel juhtudel) ja seejärel neljandikul juhtudel kas </a:t>
            </a:r>
            <a:r>
              <a:rPr lang="et-EE" dirty="0">
                <a:solidFill>
                  <a:schemeClr val="accent1"/>
                </a:solidFill>
              </a:rPr>
              <a:t>tähelepanematus </a:t>
            </a:r>
            <a:r>
              <a:rPr lang="et-EE" dirty="0"/>
              <a:t>või </a:t>
            </a:r>
            <a:r>
              <a:rPr lang="et-EE" dirty="0">
                <a:solidFill>
                  <a:schemeClr val="accent1"/>
                </a:solidFill>
              </a:rPr>
              <a:t>teiste liiklejate reegleid eirav käitumine </a:t>
            </a:r>
            <a:r>
              <a:rPr lang="et-EE" dirty="0"/>
              <a:t>(Slaid 20). Muid põhjuseid nimetati juba oluliselt vähemate liiklusõnnetusse sattunute poolt. </a:t>
            </a:r>
          </a:p>
          <a:p>
            <a:endParaRPr lang="et-EE" dirty="0"/>
          </a:p>
          <a:p>
            <a:r>
              <a:rPr lang="et-EE" dirty="0">
                <a:solidFill>
                  <a:srgbClr val="A01E28"/>
                </a:solidFill>
              </a:rPr>
              <a:t>Viimase 12 kuu jooksul on jalgrattaga </a:t>
            </a:r>
            <a:r>
              <a:rPr lang="et-EE" dirty="0">
                <a:solidFill>
                  <a:schemeClr val="accent1"/>
                </a:solidFill>
              </a:rPr>
              <a:t>sõites kõrvaliste tegevuste tõttu olnud häiritud 28% </a:t>
            </a:r>
            <a:r>
              <a:rPr lang="et-EE" dirty="0">
                <a:solidFill>
                  <a:srgbClr val="A01E28"/>
                </a:solidFill>
              </a:rPr>
              <a:t>täiskasvanud jalgratturitest, so 95% tõenäosusega 157 400 ± 22 000 inimest</a:t>
            </a:r>
            <a:r>
              <a:rPr lang="et-EE" dirty="0"/>
              <a:t>; sagedamini on tähelepanu hajunud 15-24-aastastel ja ratturitel, kes sõidavad peamiselt kõnniteedel.</a:t>
            </a:r>
          </a:p>
          <a:p>
            <a:r>
              <a:rPr lang="et-EE" dirty="0"/>
              <a:t>Peamiseks tähelepanu häirivaks põhjuseks on </a:t>
            </a:r>
            <a:r>
              <a:rPr lang="et-EE" dirty="0">
                <a:solidFill>
                  <a:schemeClr val="accent1"/>
                </a:solidFill>
              </a:rPr>
              <a:t>kaaslasega rääkimine </a:t>
            </a:r>
            <a:r>
              <a:rPr lang="et-EE" dirty="0"/>
              <a:t>(ca kuuendik rattureist) või</a:t>
            </a:r>
            <a:r>
              <a:rPr lang="et-EE" dirty="0">
                <a:solidFill>
                  <a:schemeClr val="accent1"/>
                </a:solidFill>
              </a:rPr>
              <a:t> klappidest raadio, muusika kuulamine </a:t>
            </a:r>
            <a:r>
              <a:rPr lang="et-EE" dirty="0"/>
              <a:t>või</a:t>
            </a:r>
            <a:r>
              <a:rPr lang="et-EE" dirty="0">
                <a:solidFill>
                  <a:schemeClr val="accent1"/>
                </a:solidFill>
              </a:rPr>
              <a:t> telefoniga rääkimine </a:t>
            </a:r>
            <a:r>
              <a:rPr lang="et-EE" dirty="0"/>
              <a:t>(kümnendik), muid põhjuseid nimetati juba oluliselt harvemini (Slaid 20). Telefoniga rääkimise tõttu on sel aastal tähelepanu hajunud vähesematel kui eelmisel aastal.</a:t>
            </a:r>
          </a:p>
          <a:p>
            <a:endParaRPr lang="et-EE" dirty="0"/>
          </a:p>
          <a:p>
            <a:endParaRPr lang="et-E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3F1392-630A-1648-9195-02586E97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Jalgrattaga liiklemine täiskasvanute seas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23E958B-73DD-8341-9767-2399893732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Jalgrattaga liiklusõnnetusse sattumine ja kõrvalised tegevused (Slaid 19-21)</a:t>
            </a:r>
          </a:p>
        </p:txBody>
      </p:sp>
    </p:spTree>
    <p:extLst>
      <p:ext uri="{BB962C8B-B14F-4D97-AF65-F5344CB8AC3E}">
        <p14:creationId xmlns:p14="http://schemas.microsoft.com/office/powerpoint/2010/main" val="1181159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923866B-4C81-A046-AB3E-5CDC05A8BC12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623635" y="1498600"/>
            <a:ext cx="4600992" cy="4886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96FA87-308D-6242-8356-8B562309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Jalgrattaga liiklemine täiskasvanute seas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3A56AE-3BBC-FA4D-9A1A-B7E7798FEA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Jalgrattaga sõitmine – liiklusõnnetusse sattumine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58983B-96B5-154B-A662-307C0F11C2C5}"/>
              </a:ext>
            </a:extLst>
          </p:cNvPr>
          <p:cNvCxnSpPr>
            <a:cxnSpLocks/>
          </p:cNvCxnSpPr>
          <p:nvPr/>
        </p:nvCxnSpPr>
        <p:spPr>
          <a:xfrm>
            <a:off x="7997890" y="2202742"/>
            <a:ext cx="0" cy="412254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F7D00B1-0EF9-AA47-B7CC-592B8BCB81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56A5F8-3261-6C4A-A2CF-CE6DC5657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Teemad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D85DF5-79FD-BF4E-B4FD-E65DCD9AD4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>
                <a:solidFill>
                  <a:srgbClr val="A01E28"/>
                </a:solidFill>
              </a:rPr>
              <a:t>TEADLIKKUS LIIKLUSEESKIRJADEST</a:t>
            </a:r>
          </a:p>
          <a:p>
            <a:pPr marL="0" indent="0">
              <a:buNone/>
            </a:pPr>
            <a:r>
              <a:rPr lang="et-EE" dirty="0">
                <a:solidFill>
                  <a:srgbClr val="A01E28"/>
                </a:solidFill>
              </a:rPr>
              <a:t>JALGRATTAGA LIIKLEMINE LASTE SEAS</a:t>
            </a:r>
          </a:p>
          <a:p>
            <a:r>
              <a:rPr lang="et-EE" dirty="0"/>
              <a:t>Jalgrattaga sõitmine (küsimus F1)</a:t>
            </a:r>
          </a:p>
          <a:p>
            <a:r>
              <a:rPr lang="et-EE" dirty="0"/>
              <a:t>Ohutusvarustuse kasutamine</a:t>
            </a:r>
          </a:p>
          <a:p>
            <a:pPr lvl="1"/>
            <a:r>
              <a:rPr lang="et-EE" dirty="0"/>
              <a:t>Kiiver – vajalikkus, kandmine (küsimus 1)</a:t>
            </a:r>
          </a:p>
          <a:p>
            <a:pPr lvl="1"/>
            <a:r>
              <a:rPr lang="et-EE" dirty="0"/>
              <a:t>Ohutusvest – kandmine (küsimus 2)</a:t>
            </a:r>
            <a:endParaRPr lang="et-EE" dirty="0">
              <a:solidFill>
                <a:srgbClr val="A01E28"/>
              </a:solidFill>
            </a:endParaRPr>
          </a:p>
          <a:p>
            <a:pPr marL="0" indent="0">
              <a:buNone/>
            </a:pPr>
            <a:r>
              <a:rPr lang="et-EE" dirty="0">
                <a:solidFill>
                  <a:srgbClr val="A01E28"/>
                </a:solidFill>
              </a:rPr>
              <a:t>JALGRATTAGA LIIKLEMINE TÄISKASVANUTE SEAS</a:t>
            </a:r>
          </a:p>
          <a:p>
            <a:r>
              <a:rPr lang="et-EE" dirty="0"/>
              <a:t>Jalgrattaga sõitmine (küsimused F2, 3-7)</a:t>
            </a:r>
          </a:p>
          <a:p>
            <a:pPr lvl="1"/>
            <a:r>
              <a:rPr lang="et-EE" dirty="0"/>
              <a:t>Liiklusõnnetusse sattumine (küsimused 8-9) </a:t>
            </a:r>
          </a:p>
          <a:p>
            <a:pPr lvl="1"/>
            <a:r>
              <a:rPr lang="et-EE" dirty="0"/>
              <a:t>Kõrvalised tegevused (küsimus 21) </a:t>
            </a:r>
          </a:p>
          <a:p>
            <a:pPr lvl="1"/>
            <a:r>
              <a:rPr lang="et-EE" dirty="0"/>
              <a:t>Joobes juhtimine (küsimus 7A)</a:t>
            </a:r>
          </a:p>
          <a:p>
            <a:r>
              <a:rPr lang="et-EE" dirty="0"/>
              <a:t>Ohutusvarustuse kasutamine</a:t>
            </a:r>
          </a:p>
          <a:p>
            <a:pPr lvl="1"/>
            <a:r>
              <a:rPr lang="et-EE" dirty="0"/>
              <a:t>Kiiver – teadlikkus kohustuslikkusest ja kandmine (küsimused 16 ja 13)</a:t>
            </a:r>
          </a:p>
          <a:p>
            <a:pPr lvl="1"/>
            <a:r>
              <a:rPr lang="et-EE" dirty="0"/>
              <a:t>Ohutusvest – kandmine (küsimus 12)</a:t>
            </a:r>
          </a:p>
          <a:p>
            <a:pPr lvl="1"/>
            <a:r>
              <a:rPr lang="et-EE" dirty="0"/>
              <a:t>Jalgratta ohutusvarustus – olemasolu (küsimused 11 ja  19-20) </a:t>
            </a:r>
          </a:p>
          <a:p>
            <a:pPr lvl="1"/>
            <a:endParaRPr lang="et-EE" dirty="0"/>
          </a:p>
          <a:p>
            <a:pPr marL="0" indent="0">
              <a:buNone/>
            </a:pPr>
            <a:endParaRPr lang="et-EE" sz="1500" dirty="0">
              <a:solidFill>
                <a:srgbClr val="A01E28"/>
              </a:solidFill>
            </a:endParaRPr>
          </a:p>
          <a:p>
            <a:endParaRPr lang="et-EE" sz="1500" dirty="0">
              <a:solidFill>
                <a:srgbClr val="A01E28"/>
              </a:solidFill>
            </a:endParaRP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CF9F1-B3C9-E247-A4D3-B08F2BB2B071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t-EE" dirty="0"/>
              <a:t>Jalgratturiga arvestamine liikluses (küsimused 18)</a:t>
            </a:r>
          </a:p>
          <a:p>
            <a:r>
              <a:rPr lang="et-EE" dirty="0"/>
              <a:t>Jalgrattaga liiklemise teadlikkus </a:t>
            </a:r>
          </a:p>
          <a:p>
            <a:pPr lvl="1"/>
            <a:r>
              <a:rPr lang="et-EE" dirty="0"/>
              <a:t>Teadlikkus (küsimused 24-25)</a:t>
            </a:r>
          </a:p>
          <a:p>
            <a:pPr lvl="1"/>
            <a:r>
              <a:rPr lang="et-EE" dirty="0"/>
              <a:t>Teadlik käitumine (küsimused 17 ja 22-23)</a:t>
            </a:r>
          </a:p>
          <a:p>
            <a:pPr marL="0" indent="0">
              <a:buNone/>
            </a:pPr>
            <a:r>
              <a:rPr lang="et-EE" dirty="0">
                <a:solidFill>
                  <a:srgbClr val="A01E28"/>
                </a:solidFill>
              </a:rPr>
              <a:t>ELEKTRITÕUKERATTAGA LIIKLEMINE</a:t>
            </a:r>
          </a:p>
          <a:p>
            <a:r>
              <a:rPr lang="et-EE" dirty="0"/>
              <a:t>Elektritõukerattaga sõitmine (küsimused F3, 26-28, 31, 33)</a:t>
            </a:r>
            <a:endParaRPr lang="et-EE" dirty="0">
              <a:solidFill>
                <a:srgbClr val="00B050"/>
              </a:solidFill>
            </a:endParaRPr>
          </a:p>
          <a:p>
            <a:pPr lvl="1"/>
            <a:r>
              <a:rPr lang="et-EE" dirty="0"/>
              <a:t>Liiklusõnnetusse sattumine (küsimused 29-30)</a:t>
            </a:r>
          </a:p>
          <a:p>
            <a:pPr lvl="1"/>
            <a:r>
              <a:rPr lang="et-EE" dirty="0"/>
              <a:t>Joobes juhtimine (küsimus 33A)</a:t>
            </a:r>
          </a:p>
          <a:p>
            <a:pPr lvl="1"/>
            <a:r>
              <a:rPr lang="et-EE" dirty="0"/>
              <a:t>Kiiver – vajalikkus, kandmine (küsimused 35, 32)</a:t>
            </a:r>
          </a:p>
          <a:p>
            <a:r>
              <a:rPr lang="et-EE" dirty="0"/>
              <a:t>Elektritõukerattaga liiklemise teadlikkus (küsimus 30A)</a:t>
            </a:r>
          </a:p>
          <a:p>
            <a:pPr marL="0" indent="0">
              <a:buNone/>
            </a:pPr>
            <a:r>
              <a:rPr lang="et-EE" dirty="0">
                <a:solidFill>
                  <a:srgbClr val="A01E28"/>
                </a:solidFill>
              </a:rPr>
              <a:t>OHTLIKUD OLUKORRAD KERGLIIKLUSTEEL      </a:t>
            </a:r>
            <a:r>
              <a:rPr lang="et-EE" dirty="0"/>
              <a:t>(küsimus 34)</a:t>
            </a:r>
          </a:p>
          <a:p>
            <a:pPr marL="0" indent="0">
              <a:buNone/>
            </a:pPr>
            <a:r>
              <a:rPr lang="et-EE" dirty="0">
                <a:solidFill>
                  <a:srgbClr val="A01E28"/>
                </a:solidFill>
              </a:rPr>
              <a:t>KAMPAANIA MÄRKAMINE </a:t>
            </a:r>
            <a:r>
              <a:rPr lang="et-EE" dirty="0"/>
              <a:t>(küsimused</a:t>
            </a:r>
            <a:r>
              <a:rPr lang="et-EE" dirty="0">
                <a:solidFill>
                  <a:schemeClr val="accent2"/>
                </a:solidFill>
              </a:rPr>
              <a:t> </a:t>
            </a:r>
            <a:r>
              <a:rPr lang="et-EE" dirty="0"/>
              <a:t>36-39)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85682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6FA87-308D-6242-8356-8B562309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Jalgrattaga liiklemine täiskasvanute seas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3A56AE-3BBC-FA4D-9A1A-B7E7798FEA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Jalgrattaga sõitmine – liiklusõnnetusse sattumise põhjused ja kõrvalised tegevused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C34E9C0-5578-D345-9C05-3ED6C1EBC5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0812" y="1611312"/>
            <a:ext cx="4622800" cy="46609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821E2BB-EA5C-C541-B171-3F7790BE3725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612731" y="1611312"/>
            <a:ext cx="46228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04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6FA87-308D-6242-8356-8B562309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Jalgrattaga liiklemine täiskasvanute seas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3A56AE-3BBC-FA4D-9A1A-B7E7798FEA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et-EE" dirty="0"/>
              <a:t>Jalgrattaga sõitmine – joobes juhtimine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CCBF7-6377-B84B-9C53-B9666F7C36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>
                <a:solidFill>
                  <a:schemeClr val="accent1"/>
                </a:solidFill>
              </a:rPr>
              <a:t>Jalgratast on viimase 12 kuu jooksul juhtinud alkoholi või narkootilise aine mõju all kokku 8,8% </a:t>
            </a:r>
            <a:r>
              <a:rPr lang="et-EE" dirty="0">
                <a:solidFill>
                  <a:srgbClr val="A01E28"/>
                </a:solidFill>
              </a:rPr>
              <a:t>täiskasvanud jalgratturitest (so 95% tõenäosusega 52 600 ± 14 200 inimest), </a:t>
            </a:r>
            <a:r>
              <a:rPr lang="et-EE" dirty="0"/>
              <a:t>sh 5,2% on teinud seda korduvalt.</a:t>
            </a:r>
          </a:p>
          <a:p>
            <a:r>
              <a:rPr lang="et-EE" dirty="0"/>
              <a:t>Jalgratast on joobes juhtinud sagedamini 25-34-aastased.</a:t>
            </a:r>
          </a:p>
          <a:p>
            <a:r>
              <a:rPr lang="et-EE" dirty="0"/>
              <a:t>Varasemalt on näitaja olnud veidi madalam, kuid siis küsiti seda kõigilt jalgrattaga sõitnututelt (ajalise piiranguta).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18713DA3-BDD9-46DE-9F52-00145EDBBE9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551403" y="1498600"/>
            <a:ext cx="4745457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59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23006D-5FA3-E244-928C-8C7E1E779B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>
                <a:solidFill>
                  <a:schemeClr val="accent1"/>
                </a:solidFill>
              </a:rPr>
              <a:t>66% jalgrattaga sõitjatest on teadlikud, et kiivri kandmine on kohustuslik alla 16-aastastel lastel</a:t>
            </a:r>
            <a:r>
              <a:rPr lang="et-EE" dirty="0"/>
              <a:t>. 27% arvas, et kiivri kandmine on kohustuslik kõigil ratturitel ja vaid 4% arvas, et selle kandmine on kohustuslik vaid lasteaialastel. Teadlikkus kiivri kandmise kohustuslikkusest alla 16-aastastel lastel on tasapisi tõusmas (Slaid 23). </a:t>
            </a:r>
          </a:p>
          <a:p>
            <a:r>
              <a:rPr lang="et-EE" dirty="0"/>
              <a:t>Kiivri kandmise kohustuslikkusest alla 16-aastastel lastel on sagedamini teadlikumad eestikeelsed ja 15-24-aastased elanikud.</a:t>
            </a:r>
          </a:p>
          <a:p>
            <a:endParaRPr lang="et-EE" dirty="0"/>
          </a:p>
          <a:p>
            <a:r>
              <a:rPr lang="et-EE" dirty="0">
                <a:solidFill>
                  <a:schemeClr val="accent1"/>
                </a:solidFill>
              </a:rPr>
              <a:t>Kiivrit kannab alati või sageli 25% jalgratturitest, so 147 900 ± 21 700 ratturit</a:t>
            </a:r>
            <a:r>
              <a:rPr lang="et-EE" dirty="0"/>
              <a:t>, 61% ei kanna seda aga kunagi. Kiivrikandjate osakaal püsib aastaid stabiilsena (Slaid 24).</a:t>
            </a:r>
          </a:p>
          <a:p>
            <a:r>
              <a:rPr lang="et-EE" dirty="0"/>
              <a:t>Kiivrit kannavad sagedamini mehed, eestikeelsed, 35-494-aastased (Slaid 2) ja maanteerattaga sõitvad (38%), jalgratast sportimiseks kasutavad (46%) ratturid, kes sõidavad metsa- või maanteerattaga vastavatel teedel.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3F1392-630A-1648-9195-02586E97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Jalgrattaga liiklemine täiskasvanute seas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23E958B-73DD-8341-9767-2399893732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Ohutusvarustuse kasutamine – kiiver (Slaid 23-24)</a:t>
            </a:r>
          </a:p>
        </p:txBody>
      </p:sp>
    </p:spTree>
    <p:extLst>
      <p:ext uri="{BB962C8B-B14F-4D97-AF65-F5344CB8AC3E}">
        <p14:creationId xmlns:p14="http://schemas.microsoft.com/office/powerpoint/2010/main" val="290046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6FA87-308D-6242-8356-8B562309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Jalgrattaga liiklemine täiskasvanute seas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3A56AE-3BBC-FA4D-9A1A-B7E7798FEA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Ohutusvarustuse kasutamine – teadlikkus kiivri kandmise kohustuslikkusest</a:t>
            </a:r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22C578E9-C0E8-D44B-89F1-26C08C5342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4462" y="1693862"/>
            <a:ext cx="46355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35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BA61E32-7124-1A40-93DE-05981F2225A9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631410" y="1498600"/>
            <a:ext cx="4585442" cy="4886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96FA87-308D-6242-8356-8B562309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Jalgrattaga liiklemine täiskasvanute seas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3A56AE-3BBC-FA4D-9A1A-B7E7798FEA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Ohutusvarustuse kasutamine – kiivri kandmine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79A95F-FF75-AD4A-9A12-35FDFDDC0CD5}"/>
              </a:ext>
            </a:extLst>
          </p:cNvPr>
          <p:cNvCxnSpPr>
            <a:cxnSpLocks/>
          </p:cNvCxnSpPr>
          <p:nvPr/>
        </p:nvCxnSpPr>
        <p:spPr>
          <a:xfrm>
            <a:off x="8665500" y="2043417"/>
            <a:ext cx="0" cy="412254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8468CD-C2DA-9B45-8AAC-78C5CDF04A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58912" y="1611312"/>
            <a:ext cx="4546600" cy="46609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9D8279-80E0-6442-BD7F-70E92B372BEA}"/>
              </a:ext>
            </a:extLst>
          </p:cNvPr>
          <p:cNvCxnSpPr>
            <a:cxnSpLocks/>
          </p:cNvCxnSpPr>
          <p:nvPr/>
        </p:nvCxnSpPr>
        <p:spPr>
          <a:xfrm>
            <a:off x="3684426" y="2043417"/>
            <a:ext cx="0" cy="412254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044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23006D-5FA3-E244-928C-8C7E1E779B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>
                <a:solidFill>
                  <a:schemeClr val="accent1"/>
                </a:solidFill>
              </a:rPr>
              <a:t>Ohutusvesti või muud nähtavust parandavat riietust kannab alati või sageli 22% täiskasvanud jalgratturitest</a:t>
            </a:r>
            <a:r>
              <a:rPr lang="et-EE" dirty="0"/>
              <a:t>, 54% ei kanna seda aga kunagi. Peale eelmise aasta langust on sel aastal ohutusvesti vmt kandjate osakaal taastunud tavapärasel tasemel (Slaid 26).</a:t>
            </a:r>
          </a:p>
          <a:p>
            <a:r>
              <a:rPr lang="et-EE" dirty="0"/>
              <a:t>Ohutusvesti kannavad tõenäolisemalt üle 50-aastased ja maapiirkondade (Slaid 25), samuti maanteel sõitvad (30%) jalgratturid.</a:t>
            </a:r>
          </a:p>
          <a:p>
            <a:endParaRPr lang="et-EE" dirty="0"/>
          </a:p>
          <a:p>
            <a:r>
              <a:rPr lang="et-EE" dirty="0"/>
              <a:t>Jalgrattaga sõitvatel inimestel paluti nimetada, milline varustus on nende jalgrattal olemas (Slaid 27). Vastata ei osanud 3% vastajaist, ülejäänud varustust nimetati aga enam kui poolte vastajate poolt. Kõige sagedamini on jalgrattal olemas töökorras pidurid (93%%), erinevad helkurid (üle 78-86%) ja signaalkell (72%). Veidi enam kui pooltel on olemas ka tuled. Aastatega ei ole ohutusvarustuse olemasolu jalgrattal oluliselt muutunud. </a:t>
            </a:r>
          </a:p>
          <a:p>
            <a:r>
              <a:rPr lang="et-EE" dirty="0"/>
              <a:t>Töökorras pidurid on sagedamini olemas ratast peamiselt sportimiseks kasutavatel ratturitel; tuled on sagedamini olemas neil, kes kasutavad ratast peamiselt transpordivahendina ja sõidavad linna või asula teedel. Muudes lõigetes olulisi erinevusi ei ilmnenud.</a:t>
            </a:r>
          </a:p>
          <a:p>
            <a:endParaRPr lang="et-EE" dirty="0"/>
          </a:p>
          <a:p>
            <a:r>
              <a:rPr lang="et-EE" dirty="0"/>
              <a:t>Kui vaadelda ainult neid, kes </a:t>
            </a:r>
            <a:r>
              <a:rPr lang="et-EE" dirty="0">
                <a:solidFill>
                  <a:schemeClr val="accent1"/>
                </a:solidFill>
              </a:rPr>
              <a:t>sõidavad jalgrattaga pimeda ajal </a:t>
            </a:r>
            <a:r>
              <a:rPr lang="et-EE" dirty="0"/>
              <a:t>(36% ratturitest - Slaid 28; sagedamini mehed ja 15-34-aastased, jalgratast peamiselt sportimiseks kasutavad elanikud), siis nende seas on olukord oluliselt parem – pimeda ajal põleb rattal ees valge tuli 81%-l ja taga punane tuli 78%-l. Kumbki tuli ei põle 14%-l. Eelmistel aastatel oli tulemus ligilähedane.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3F1392-630A-1648-9195-02586E97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Jalgrattaga liiklemine täiskasvanute seas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23E958B-73DD-8341-9767-2399893732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Ohutusvarustuse kasutamine – ohutusvest ja ohutusvarustus (Slaid 26-28)</a:t>
            </a:r>
          </a:p>
        </p:txBody>
      </p:sp>
    </p:spTree>
    <p:extLst>
      <p:ext uri="{BB962C8B-B14F-4D97-AF65-F5344CB8AC3E}">
        <p14:creationId xmlns:p14="http://schemas.microsoft.com/office/powerpoint/2010/main" val="792791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EA0D168-4FC6-DF49-999D-BF860993A19C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659737" y="1498600"/>
            <a:ext cx="4528789" cy="4886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96FA87-308D-6242-8356-8B562309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Jalgrattaga liiklemine täiskasvanute seas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3A56AE-3BBC-FA4D-9A1A-B7E7798FEA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Ohutusvarustuse kasutamine – ohutusvesti kandmine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71D4FA-FCE1-A74F-990B-561B203F9557}"/>
              </a:ext>
            </a:extLst>
          </p:cNvPr>
          <p:cNvCxnSpPr>
            <a:cxnSpLocks/>
          </p:cNvCxnSpPr>
          <p:nvPr/>
        </p:nvCxnSpPr>
        <p:spPr>
          <a:xfrm>
            <a:off x="8648690" y="2129785"/>
            <a:ext cx="0" cy="412254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B682AB-D799-DE4C-A1CA-8244D7527C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58912" y="1579562"/>
            <a:ext cx="4546600" cy="47244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9A512E-CBF7-FA4A-AE16-CCC77C3683A7}"/>
              </a:ext>
            </a:extLst>
          </p:cNvPr>
          <p:cNvCxnSpPr>
            <a:cxnSpLocks/>
          </p:cNvCxnSpPr>
          <p:nvPr/>
        </p:nvCxnSpPr>
        <p:spPr>
          <a:xfrm>
            <a:off x="3884954" y="2043417"/>
            <a:ext cx="0" cy="412254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168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6FA87-308D-6242-8356-8B562309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Jalgrattaga liiklemine täiskasvanute seas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3A56AE-3BBC-FA4D-9A1A-B7E7798FEA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et-EE" dirty="0"/>
              <a:t>Ohutusvarustuse kasutamine – olemasolu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E6C777B-FBEE-8A4D-85BA-1ECC8BB2AB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8112" y="1712912"/>
            <a:ext cx="46482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12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6FA87-308D-6242-8356-8B562309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Jalgrattaga liiklemine täiskasvanute seas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3A56AE-3BBC-FA4D-9A1A-B7E7798FEA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et-EE" dirty="0"/>
              <a:t>Ohutusvarustuse kasutamine – olemasolu pimeda ajal sõites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854278-6E6F-0A4E-8AF0-5BB87D45C0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4462" y="1693862"/>
            <a:ext cx="4635500" cy="44958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938F363-1203-9C43-B813-37EA13B77348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600031" y="1712912"/>
            <a:ext cx="4648200" cy="44577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4D5217-B105-4346-BB42-E2A57E68C21B}"/>
              </a:ext>
            </a:extLst>
          </p:cNvPr>
          <p:cNvCxnSpPr>
            <a:cxnSpLocks/>
          </p:cNvCxnSpPr>
          <p:nvPr/>
        </p:nvCxnSpPr>
        <p:spPr>
          <a:xfrm>
            <a:off x="3596194" y="1899038"/>
            <a:ext cx="0" cy="412254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38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3F1392-630A-1648-9195-02586E97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Jalgrattaga liiklemine täiskasvanute seas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23006D-5FA3-E244-928C-8C7E1E779B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Jalgratturi kui võrdväärse juhiga arvestavad teised juhid alati või sageli 52%-i jalgratturite arvates, nendega ei arvestata üldse 8%-i arvates.</a:t>
            </a:r>
          </a:p>
          <a:p>
            <a:r>
              <a:rPr lang="et-EE" dirty="0"/>
              <a:t>Tulemused ei ole ajas oluliselt muutunud.</a:t>
            </a:r>
          </a:p>
          <a:p>
            <a:r>
              <a:rPr lang="et-EE" dirty="0"/>
              <a:t>Taustaandmete lõikes tulemused ei erinenud.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23E958B-73DD-8341-9767-2399893732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Jalgratturiga arvestamine liikluses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9671A9-6626-C14F-8C2D-DB7B41296F4F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606381" y="1693862"/>
            <a:ext cx="4635500" cy="44958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EE5D49-5868-6045-83CC-7D7FB9CFCD3C}"/>
              </a:ext>
            </a:extLst>
          </p:cNvPr>
          <p:cNvCxnSpPr>
            <a:cxnSpLocks/>
          </p:cNvCxnSpPr>
          <p:nvPr/>
        </p:nvCxnSpPr>
        <p:spPr>
          <a:xfrm>
            <a:off x="10478258" y="2534653"/>
            <a:ext cx="0" cy="3465094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59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365942-B2C3-6242-8EAC-D7B65DE55F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Üldkogum: üle 15-aastane Eesti elanikkond, 1 102 616 elanikku (2021. aasta ESA andemetel) </a:t>
            </a:r>
          </a:p>
          <a:p>
            <a:r>
              <a:rPr lang="en-GB" dirty="0"/>
              <a:t>Meetod: Omnibuss (50% silmast silma ja 50% Turu-uuringute AS veebipaneelis)</a:t>
            </a:r>
          </a:p>
          <a:p>
            <a:r>
              <a:rPr lang="en-GB" dirty="0"/>
              <a:t>Valimi koostamine: kasutati üldkogumi proportsionaalset mudelit, hiljem tulemused kaaluti üldkogumile vastavaks soo, vanusegruppide, rahvuse, hariduse, piirkonna ja asulatüübi järgi. </a:t>
            </a:r>
          </a:p>
          <a:p>
            <a:r>
              <a:rPr lang="en-GB" dirty="0"/>
              <a:t>Planeeritud ja tegelik valim: 1000 ja 1007</a:t>
            </a:r>
          </a:p>
          <a:p>
            <a:r>
              <a:rPr lang="en-GB" dirty="0"/>
              <a:t>Valimiviga: 1000 vastaja puhul ±3,1%, väiksemate gruppide vaatlemisel võib viga olla suurem</a:t>
            </a:r>
          </a:p>
          <a:p>
            <a:r>
              <a:rPr lang="en-GB" dirty="0"/>
              <a:t>Küsitluse pikkus: 7 lehekülge</a:t>
            </a:r>
          </a:p>
          <a:p>
            <a:r>
              <a:rPr lang="en-GB" dirty="0"/>
              <a:t>Küsitlusperiood: 10.-14. September 2021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chemeClr val="accent1"/>
                </a:solidFill>
              </a:rPr>
              <a:t>VASTUTAJAD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Tellijapoolne kontaktisik			Raul Rom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Uuringu projektijuht ja aruande koostamine		Liis Grünberg, </a:t>
            </a:r>
            <a:r>
              <a:rPr lang="en-GB" dirty="0">
                <a:hlinkClick r:id="rId2"/>
              </a:rPr>
              <a:t>liis@turu-uuringute.ee</a:t>
            </a:r>
            <a:r>
              <a:rPr lang="en-GB" dirty="0"/>
              <a:t>, 58529707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Valim, ankeedi programmeerimine ja andmetöötlus  	Reijo Pohl, Marina Karpištšenko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Küsitlustöö koordineerimine			Kristel Merusk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D0BDCE-934C-8244-91CB-81CEF3A5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Metoodika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vastutajad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23006D-5FA3-E244-928C-8C7E1E779B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/>
              <a:t>Ratturitele esitati liiklusteadlikkuse tuvastamiseks erinevaid väiteid. Slaidil 32 on välja toodud õige vastuse andnute osakaalud. Valdavalt on teadlikke rohkem kui mitte-teadlikke. Teadlikkus on võrreldes eelmise aastaga üldjuhul paranenud või jäänud samalae tasemele.</a:t>
            </a:r>
          </a:p>
          <a:p>
            <a:pPr marL="457189" lvl="1" indent="0">
              <a:buNone/>
            </a:pPr>
            <a:endParaRPr lang="et-EE" dirty="0"/>
          </a:p>
          <a:p>
            <a:r>
              <a:rPr lang="et-EE" dirty="0"/>
              <a:t>Küsimuse puhul “</a:t>
            </a:r>
            <a:r>
              <a:rPr lang="et-EE" dirty="0">
                <a:solidFill>
                  <a:schemeClr val="accent1"/>
                </a:solidFill>
              </a:rPr>
              <a:t>Kas jalgratturil on eesõigus sõiduteel sõitvate juhtide ees, kui ta soovib ületada sõiduteed ülekäigurajal sõites</a:t>
            </a:r>
            <a:r>
              <a:rPr lang="et-EE" dirty="0"/>
              <a:t>?“ loeti õigeks nii eitav vastus (68%), kui ka vastus “jah, kui ta sõidab ülekäigurajal, millele sõiduteel sõitev juht pöörab” (14%). Sellele väitele õige vastuse andnute osakaal püsib ajas üsna samal tasemel (Slaid 32).</a:t>
            </a:r>
          </a:p>
          <a:p>
            <a:r>
              <a:rPr lang="et-EE" dirty="0"/>
              <a:t>77% ratturitest on teadlikud, et </a:t>
            </a:r>
            <a:r>
              <a:rPr lang="et-EE" dirty="0">
                <a:solidFill>
                  <a:schemeClr val="accent1"/>
                </a:solidFill>
              </a:rPr>
              <a:t>raudtee ülekäigukohal on jalgratturil kohustus rattalt maha tulla</a:t>
            </a:r>
            <a:r>
              <a:rPr lang="et-EE" dirty="0"/>
              <a:t>. Teadlikumad on naisratturid (Slaid 32). Teadlikkus on aastatega tõusmas.</a:t>
            </a:r>
          </a:p>
          <a:p>
            <a:endParaRPr lang="et-EE" dirty="0">
              <a:solidFill>
                <a:schemeClr val="accent1"/>
              </a:solidFill>
            </a:endParaRPr>
          </a:p>
          <a:p>
            <a:r>
              <a:rPr lang="et-EE" dirty="0">
                <a:solidFill>
                  <a:schemeClr val="accent1"/>
                </a:solidFill>
              </a:rPr>
              <a:t>Kui puudub kergliiklustee, siis õiges ehk paremas sõidutee ääres sõidab jalgrattaga 74% ratturitest; </a:t>
            </a:r>
            <a:r>
              <a:rPr lang="et-EE" dirty="0"/>
              <a:t>sagedamini mehed ja  eestikeelsed ratturid. Üldse ei sõida sõiduteel 15% ratturitest; sagedamini naised, muukeelsed ja tallinlased. Ülejäänud sõidavad rattaga kas vasakus sõidutee ääres või kuidas kunagi (Slaid 33). Liikluseeskirjadega kokkupuute alusel käitumises olulisi erinevusi ei ole. Tulemus pole aastatega oluliselt muutunud.</a:t>
            </a:r>
          </a:p>
          <a:p>
            <a:r>
              <a:rPr lang="et-EE" dirty="0">
                <a:solidFill>
                  <a:schemeClr val="accent1"/>
                </a:solidFill>
              </a:rPr>
              <a:t>Käega annab suunamärguandeid jalgrattaga sõites 63% ratturitest; </a:t>
            </a:r>
            <a:r>
              <a:rPr lang="et-EE" dirty="0"/>
              <a:t>sagedamini mehed, ja üle 34-aastased (Slaid 33), kõrgharidusega (73%) ratturid, ja need, kes kasutavad ratast peamiselt sportimiseks (71%). Liikluseeskirjadega kokku puutunud kasutavad suunamärguandeid sagedamini kui nendega mitte kokku puutunud (65% vs 51%). Tulemus pole aastatega oluliselt muutunud.</a:t>
            </a:r>
          </a:p>
          <a:p>
            <a:r>
              <a:rPr lang="et-EE" dirty="0">
                <a:solidFill>
                  <a:schemeClr val="accent1"/>
                </a:solidFill>
              </a:rPr>
              <a:t>Raudtee ülekäigukohta ületavad rattalt maha tulles 29% ja sõites 17%. </a:t>
            </a:r>
            <a:r>
              <a:rPr lang="et-EE" dirty="0"/>
              <a:t>Raudteed pole viimase 12 kuu jooksul ületanud 53% ratturitest (Slaid 34). Raudtee ülekäigukohta ületades tulevad rattalt maha sagedamini naised, 15-24-aastased, muukeelsed ja Ida-Virumaa elanikud. Liikluseeskirjadega kokkupuute alusel käitumises olulisi erinevusi ei ole. Tulemus pole aastatega oluliselt muutunud.</a:t>
            </a:r>
          </a:p>
          <a:p>
            <a:endParaRPr lang="et-EE" dirty="0"/>
          </a:p>
          <a:p>
            <a:endParaRPr lang="et-E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3F1392-630A-1648-9195-02586E97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Jalgrattaga liiklemine täiskasvanute seas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23E958B-73DD-8341-9767-2399893732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Jalgrattaga liiklemise teadlikkus (Slaid 31-34)</a:t>
            </a:r>
          </a:p>
        </p:txBody>
      </p:sp>
    </p:spTree>
    <p:extLst>
      <p:ext uri="{BB962C8B-B14F-4D97-AF65-F5344CB8AC3E}">
        <p14:creationId xmlns:p14="http://schemas.microsoft.com/office/powerpoint/2010/main" val="344464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33768C-34B9-6B4D-918D-38E1509FA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Jalgrattaga liiklemine täiskasvanute seas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B163182-4B2B-A14E-9FF1-3F9A306373F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Jalgrattaga liiklemise teadlikkus</a:t>
            </a:r>
          </a:p>
          <a:p>
            <a:endParaRPr lang="et-E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E2D1D5-19A4-1646-8A60-312EE2AB50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66875" y="1712912"/>
            <a:ext cx="93218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47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6BBBBA1-DD83-5242-A4A4-D7DD5769E98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677135" y="1498600"/>
            <a:ext cx="4493992" cy="4886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96FA87-308D-6242-8356-8B562309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Jalgrattaga liiklemine täiskasvanute seas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3A56AE-3BBC-FA4D-9A1A-B7E7798FEA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et-EE" dirty="0"/>
              <a:t>Jalgrattaga liiklemise teadlikkus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01D270-1C18-314F-A495-47781DA932FE}"/>
              </a:ext>
            </a:extLst>
          </p:cNvPr>
          <p:cNvCxnSpPr>
            <a:cxnSpLocks/>
          </p:cNvCxnSpPr>
          <p:nvPr/>
        </p:nvCxnSpPr>
        <p:spPr>
          <a:xfrm>
            <a:off x="10209161" y="1972002"/>
            <a:ext cx="0" cy="4246535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807E45-B865-824E-83F9-5CA43AB770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14462" y="1592262"/>
            <a:ext cx="4635500" cy="4699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93592C-879B-8A4E-B314-DBDBFE636DDC}"/>
              </a:ext>
            </a:extLst>
          </p:cNvPr>
          <p:cNvCxnSpPr>
            <a:cxnSpLocks/>
          </p:cNvCxnSpPr>
          <p:nvPr/>
        </p:nvCxnSpPr>
        <p:spPr>
          <a:xfrm>
            <a:off x="5104152" y="3125892"/>
            <a:ext cx="0" cy="316537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704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5E6C0CA-60BB-A24B-B718-87DE39DB2C3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665246" y="1498600"/>
            <a:ext cx="4517770" cy="488632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23159E-7879-D84B-B044-9873725A6D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14462" y="1592262"/>
            <a:ext cx="4635500" cy="469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96FA87-308D-6242-8356-8B562309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Jalgrattaga liiklemine täiskasvanute seas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3A56AE-3BBC-FA4D-9A1A-B7E7798FEA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et-EE" dirty="0"/>
              <a:t>Jalgrattaga liiklemise teadlikkus – teadlik käitumine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537495-1A9F-D342-B837-5C1A6C7EDA74}"/>
              </a:ext>
            </a:extLst>
          </p:cNvPr>
          <p:cNvCxnSpPr>
            <a:cxnSpLocks/>
          </p:cNvCxnSpPr>
          <p:nvPr/>
        </p:nvCxnSpPr>
        <p:spPr>
          <a:xfrm>
            <a:off x="4862406" y="2550695"/>
            <a:ext cx="0" cy="3695122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CDBEB16-318C-C342-ADD1-6FB761530410}"/>
              </a:ext>
            </a:extLst>
          </p:cNvPr>
          <p:cNvCxnSpPr>
            <a:cxnSpLocks/>
          </p:cNvCxnSpPr>
          <p:nvPr/>
        </p:nvCxnSpPr>
        <p:spPr>
          <a:xfrm>
            <a:off x="9794193" y="2019160"/>
            <a:ext cx="0" cy="4246535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65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74C3CF9-98E9-004D-9272-620CBF95C1C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665246" y="1498600"/>
            <a:ext cx="4517770" cy="488632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F01440-6812-934F-96A9-32DC3C253E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14462" y="1592262"/>
            <a:ext cx="4635500" cy="469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96FA87-308D-6242-8356-8B562309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Jalgrattaga liiklemine täiskasvanute seas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3A56AE-3BBC-FA4D-9A1A-B7E7798FEA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et-EE" dirty="0"/>
              <a:t>Jalgrattaga liiklemise teadlikkus – teadlik käitumine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01D270-1C18-314F-A495-47781DA932FE}"/>
              </a:ext>
            </a:extLst>
          </p:cNvPr>
          <p:cNvCxnSpPr>
            <a:cxnSpLocks/>
          </p:cNvCxnSpPr>
          <p:nvPr/>
        </p:nvCxnSpPr>
        <p:spPr>
          <a:xfrm>
            <a:off x="8897544" y="1923876"/>
            <a:ext cx="0" cy="4246535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7D31D7-2AC7-F943-BEDC-74E87924BD91}"/>
              </a:ext>
            </a:extLst>
          </p:cNvPr>
          <p:cNvCxnSpPr>
            <a:cxnSpLocks/>
          </p:cNvCxnSpPr>
          <p:nvPr/>
        </p:nvCxnSpPr>
        <p:spPr>
          <a:xfrm>
            <a:off x="3355563" y="3118238"/>
            <a:ext cx="0" cy="3052173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947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7041" y="3393821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n-GB" dirty="0"/>
              <a:t>Ele</a:t>
            </a:r>
            <a:r>
              <a:rPr lang="et-EE" dirty="0"/>
              <a:t>k</a:t>
            </a:r>
            <a:r>
              <a:rPr lang="en-GB" dirty="0"/>
              <a:t>tritõukerattaga liiklemine</a:t>
            </a:r>
          </a:p>
        </p:txBody>
      </p:sp>
    </p:spTree>
    <p:extLst>
      <p:ext uri="{BB962C8B-B14F-4D97-AF65-F5344CB8AC3E}">
        <p14:creationId xmlns:p14="http://schemas.microsoft.com/office/powerpoint/2010/main" val="22027903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23006D-5FA3-E244-928C-8C7E1E779B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dirty="0">
                <a:solidFill>
                  <a:schemeClr val="accent1"/>
                </a:solidFill>
              </a:rPr>
              <a:t>Viimase 12 kuu jooksul on elektritõukerattaga liigelnud 22% elanikkonnast, so 95% tõenäosusega 238 300 ± 28 100 inimest. </a:t>
            </a:r>
            <a:r>
              <a:rPr lang="et-EE" dirty="0"/>
              <a:t>Eelmise aastaga võrreldes on lisandunud 7% ehk ligikaudu 80 tuhat kasutajat.</a:t>
            </a:r>
          </a:p>
          <a:p>
            <a:r>
              <a:rPr lang="et-EE" dirty="0"/>
              <a:t>Elektrilise tõukerattaga on sõitnud sagedamini mehed, kuni 34-aastased ja Tallinna, eelkõige Haabersti (50%), Kristiine (45%) ja Põhja-Tallinna (35%) elanikud; harvemini naised ja üle 49-aastased, maapiirkondade elanikud (Slaid 37).</a:t>
            </a:r>
          </a:p>
          <a:p>
            <a:r>
              <a:rPr lang="et-EE" dirty="0"/>
              <a:t>Valdav osa ehk ca 2/3 elektritõukeratta kasutajatest on kasutanud peamiselt </a:t>
            </a:r>
            <a:r>
              <a:rPr lang="et-EE" dirty="0">
                <a:solidFill>
                  <a:schemeClr val="accent1"/>
                </a:solidFill>
              </a:rPr>
              <a:t>renditud elektritõukeratast </a:t>
            </a:r>
            <a:r>
              <a:rPr lang="et-EE" dirty="0"/>
              <a:t>ja viiendik </a:t>
            </a:r>
            <a:r>
              <a:rPr lang="et-EE" dirty="0">
                <a:solidFill>
                  <a:schemeClr val="accent1"/>
                </a:solidFill>
              </a:rPr>
              <a:t>isiklikku või peres, sõpradel olevat elektritõukeratast </a:t>
            </a:r>
            <a:r>
              <a:rPr lang="et-EE" dirty="0"/>
              <a:t>(Slaid 38).</a:t>
            </a:r>
            <a:r>
              <a:rPr lang="et-EE" dirty="0">
                <a:solidFill>
                  <a:schemeClr val="accent1"/>
                </a:solidFill>
              </a:rPr>
              <a:t> </a:t>
            </a:r>
            <a:r>
              <a:rPr lang="et-EE" dirty="0"/>
              <a:t>Taustaandemete lõikes olulisi erinevusi kasutuses ei ilmnenud.</a:t>
            </a:r>
          </a:p>
          <a:p>
            <a:r>
              <a:rPr lang="et-EE" dirty="0"/>
              <a:t>Elektritõukeratast kasutab 2/3 </a:t>
            </a:r>
            <a:r>
              <a:rPr lang="et-EE" dirty="0">
                <a:solidFill>
                  <a:schemeClr val="accent1"/>
                </a:solidFill>
              </a:rPr>
              <a:t>transpordivahendina</a:t>
            </a:r>
            <a:r>
              <a:rPr lang="et-EE" dirty="0"/>
              <a:t>, veidi vähem kui pooled ajaviiteks (Slaid 38). Eristub, et elektritõukeratast kasutavad transpordivahendina sagedamini 15-24-aastased. eestlased (59%) ja 15-24-aastased (84%). Linnaliste ja maapiirkondade võrdluses olulisi erinevusi ei ilmnenud. </a:t>
            </a:r>
          </a:p>
          <a:p>
            <a:r>
              <a:rPr lang="et-EE" dirty="0"/>
              <a:t>Valdav osa elektritõukeratta kasutajatest sõidab sellega </a:t>
            </a:r>
            <a:r>
              <a:rPr lang="et-EE" dirty="0">
                <a:solidFill>
                  <a:schemeClr val="accent1"/>
                </a:solidFill>
              </a:rPr>
              <a:t>kergliiklusteel </a:t>
            </a:r>
            <a:r>
              <a:rPr lang="et-EE" dirty="0"/>
              <a:t>(80%), vaid 3% on liigelnud ka </a:t>
            </a:r>
            <a:r>
              <a:rPr lang="et-EE" dirty="0">
                <a:solidFill>
                  <a:schemeClr val="accent1"/>
                </a:solidFill>
              </a:rPr>
              <a:t>sõiduteel</a:t>
            </a:r>
            <a:r>
              <a:rPr lang="et-EE" dirty="0"/>
              <a:t>, lisaks on jagunenud elektritõukerattaga liiklemine kergliiklus- kui ka sõiduteel enam-vähem võrdselt 15%-l (Slaid 39). Muude vastustena mainiti 1% poolt, et elektritõukeratast prooviti ainult korraks. Taustaandmete lõikes olulisi erinevusi ei ilmne. </a:t>
            </a:r>
          </a:p>
          <a:p>
            <a:r>
              <a:rPr lang="et-EE" dirty="0"/>
              <a:t>Vastajatel paluti põhjendada, miks nad sõidavad elektritõukerattaga peamiselt just vastaval teel. Kergliiklustee eelistamise peamiseks põhjenduseks on 2/3 vastajate arvates </a:t>
            </a:r>
            <a:r>
              <a:rPr lang="et-EE" dirty="0">
                <a:solidFill>
                  <a:schemeClr val="accent1"/>
                </a:solidFill>
              </a:rPr>
              <a:t>suurem ohutus</a:t>
            </a:r>
            <a:r>
              <a:rPr lang="et-EE" dirty="0"/>
              <a:t>, pea poolte vastajate arvates ka </a:t>
            </a:r>
            <a:r>
              <a:rPr lang="et-EE" dirty="0">
                <a:solidFill>
                  <a:schemeClr val="accent1"/>
                </a:solidFill>
              </a:rPr>
              <a:t>suurem sõidumugavus </a:t>
            </a:r>
            <a:r>
              <a:rPr lang="et-EE" dirty="0"/>
              <a:t>(Slaid 39). Elektritõukerattaga sõiduteel liiklemise puhul on peamiseks põhjenduseks aga suurem võimalik sõidukiirus (2/3 vastajaist, samas on vastajate arv üldistuseks liiga väike).</a:t>
            </a:r>
          </a:p>
          <a:p>
            <a:r>
              <a:rPr lang="et-EE" dirty="0"/>
              <a:t>Valdav osa sõidab elektritõukerattaga kiirusega </a:t>
            </a:r>
            <a:r>
              <a:rPr lang="et-EE" dirty="0">
                <a:solidFill>
                  <a:schemeClr val="accent1"/>
                </a:solidFill>
              </a:rPr>
              <a:t>16-25 km/h </a:t>
            </a:r>
            <a:r>
              <a:rPr lang="et-EE" dirty="0"/>
              <a:t>(sagedamini mehed, 15-24-aastased, tallinlased), neljandikul jääb sõidukiirus vahemikku 11-15 km/h (sagedamini naistel ja üle 49-aastastel) (Slaid 40).</a:t>
            </a:r>
          </a:p>
          <a:p>
            <a:r>
              <a:rPr lang="et-EE" dirty="0"/>
              <a:t>Viimase 12 kuu jooksul on elektritõukerattaga </a:t>
            </a:r>
            <a:r>
              <a:rPr lang="et-EE" dirty="0">
                <a:solidFill>
                  <a:schemeClr val="accent1"/>
                </a:solidFill>
              </a:rPr>
              <a:t>sõitnud mitmekesi </a:t>
            </a:r>
            <a:r>
              <a:rPr lang="et-EE" dirty="0"/>
              <a:t>iga viies kasutaja, sh on seda korduvalt teinud 4% kasutajatest. Mitmekesi sõitmine on veidi sagenenud, kuid vähenenud on korduvalt mitmekesi sõitnute osakaal (Slaid 40).</a:t>
            </a:r>
          </a:p>
          <a:p>
            <a:r>
              <a:rPr lang="et-EE" dirty="0">
                <a:solidFill>
                  <a:schemeClr val="accent1"/>
                </a:solidFill>
              </a:rPr>
              <a:t>Elektrilist tõukeratast on viimase 12 kuu jooksul juhtinud alkoholi või narkootilise aine mõju all kokku 15% </a:t>
            </a:r>
            <a:r>
              <a:rPr lang="et-EE" dirty="0">
                <a:solidFill>
                  <a:srgbClr val="A01E28"/>
                </a:solidFill>
              </a:rPr>
              <a:t>täiskasvanud elektrilise tõukerattaga sõitnutest (so 95% tõenäosusega 34 400 ± 11 100 inimest), </a:t>
            </a:r>
            <a:r>
              <a:rPr lang="et-EE" dirty="0"/>
              <a:t>sh 7% on teinud seda korduvalt. Elektrilist tõukeratast on joobes juhtinud sagedamini mehed (18%) ja 15-24-aastased (24%).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3F1392-630A-1648-9195-02586E97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Elektritõukerattaga liiklemine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23E958B-73DD-8341-9767-2399893732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et-EE" dirty="0"/>
              <a:t>Elektritõukerattaga sõitmine (Slaid 37-40)</a:t>
            </a:r>
          </a:p>
        </p:txBody>
      </p:sp>
    </p:spTree>
    <p:extLst>
      <p:ext uri="{BB962C8B-B14F-4D97-AF65-F5344CB8AC3E}">
        <p14:creationId xmlns:p14="http://schemas.microsoft.com/office/powerpoint/2010/main" val="2992901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FFFDAB33-F3F3-684A-828C-223B36A263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0591" y="1498600"/>
            <a:ext cx="4763243" cy="48863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03F1392-630A-1648-9195-02586E97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Elektritõukerattaga liiklemine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23E958B-73DD-8341-9767-2399893732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Elektritõukerattaga sõitmine</a:t>
            </a:r>
          </a:p>
        </p:txBody>
      </p:sp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95F1AC2D-F654-BC45-A2B3-1A23E717FD1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676912" y="1498600"/>
            <a:ext cx="4494439" cy="4886325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75C95D9-AF77-F44C-BFF5-03297D2FB2FF}"/>
              </a:ext>
            </a:extLst>
          </p:cNvPr>
          <p:cNvCxnSpPr>
            <a:cxnSpLocks/>
          </p:cNvCxnSpPr>
          <p:nvPr/>
        </p:nvCxnSpPr>
        <p:spPr>
          <a:xfrm>
            <a:off x="8705333" y="1981425"/>
            <a:ext cx="0" cy="4246535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624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3F1392-630A-1648-9195-02586E97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Elektritõukerattaga liiklemine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23E958B-73DD-8341-9767-2399893732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Elektritõukerattaga sõitmine – kasutamise eesmärk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5A3F52-4C55-5E4E-A932-D24688368694}"/>
              </a:ext>
            </a:extLst>
          </p:cNvPr>
          <p:cNvCxnSpPr>
            <a:cxnSpLocks/>
          </p:cNvCxnSpPr>
          <p:nvPr/>
        </p:nvCxnSpPr>
        <p:spPr>
          <a:xfrm>
            <a:off x="3497228" y="1921790"/>
            <a:ext cx="0" cy="4246535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C479A6C5-EF47-9B46-99B0-BA87A04F23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1762" y="1681162"/>
            <a:ext cx="4660900" cy="4521200"/>
          </a:xfrm>
          <a:prstGeom prst="rect">
            <a:avLst/>
          </a:prstGeom>
        </p:spPr>
      </p:pic>
      <p:pic>
        <p:nvPicPr>
          <p:cNvPr id="9" name="Content Placeholder 10">
            <a:extLst>
              <a:ext uri="{FF2B5EF4-FFF2-40B4-BE49-F238E27FC236}">
                <a16:creationId xmlns:a16="http://schemas.microsoft.com/office/drawing/2014/main" id="{D66FA1DE-DA13-449C-9D8B-BB0D7A9EE3F8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615256" y="1498600"/>
            <a:ext cx="46177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41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3F1392-630A-1648-9195-02586E97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Elektritõukerattaga liiklemine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23E958B-73DD-8341-9767-2399893732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Elektritõukerattaga sõitmine – peamiselt sõidetav tee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1C9B87-55DC-0C45-81C5-1639E9B464F6}"/>
              </a:ext>
            </a:extLst>
          </p:cNvPr>
          <p:cNvSpPr txBox="1"/>
          <p:nvPr/>
        </p:nvSpPr>
        <p:spPr>
          <a:xfrm>
            <a:off x="6617776" y="6509288"/>
            <a:ext cx="473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800" dirty="0"/>
              <a:t>* Vastajate arv üldistuste tegemiseks vähene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A4FBB0-AAED-C94E-A1A4-A5E9DEF7AF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1762" y="1681162"/>
            <a:ext cx="4660900" cy="4521200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C0F417D-E072-D842-BADE-10E4E9CCD085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593681" y="1681162"/>
            <a:ext cx="46609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4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8692A-45C1-D648-9CDF-582B8295F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Vastajate struktuur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C70EC66-5ED5-594C-B653-403B607325D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n=1003, %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A4D79C-4BDC-F542-AC47-848E03EBACB6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600031" y="1541462"/>
            <a:ext cx="4648200" cy="480060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D926E24-AD9C-F948-B5D8-DA18F8BEF9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14462" y="1541462"/>
            <a:ext cx="46355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300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7CC9D76-D15D-144B-83FF-692C09F0114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593681" y="1598612"/>
            <a:ext cx="4660900" cy="46863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C2B1C2-B140-8E43-B7F0-546B624DAF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01762" y="1681162"/>
            <a:ext cx="4660900" cy="4521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03F1392-630A-1648-9195-02586E97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Elektritõukerattaga liiklemine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23E958B-73DD-8341-9767-2399893732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Elektritõukerattaga sõitmine – kiirus ja mitmekesi sõitmine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9372E6-D4FD-2143-BDE9-286E7EC62129}"/>
              </a:ext>
            </a:extLst>
          </p:cNvPr>
          <p:cNvCxnSpPr>
            <a:cxnSpLocks/>
          </p:cNvCxnSpPr>
          <p:nvPr/>
        </p:nvCxnSpPr>
        <p:spPr>
          <a:xfrm>
            <a:off x="9257505" y="2201190"/>
            <a:ext cx="0" cy="4246535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7156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23006D-5FA3-E244-928C-8C7E1E779B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dirty="0">
                <a:solidFill>
                  <a:schemeClr val="accent1"/>
                </a:solidFill>
              </a:rPr>
              <a:t>Viimase 12 kuu jooksul on elektritõukerattaga sõitjatest sattunud liiklusõnnetusse 2%, so kuni 9 100 inimest, lisaks on 4% napilt pääsenud, so kuni 14 300 inimest. </a:t>
            </a:r>
            <a:r>
              <a:rPr lang="et-EE" dirty="0"/>
              <a:t>Liiklusohtlikku olukorda on elektritõukerattaga sattunud sagedamini 15-24-aastased (Slaid 42). Eelmistel aastatel on liiklusõnnetusse sattunuid olnud rohkem, samas ohtlikust olukorrast napilt pääsenuid olnud vähem.</a:t>
            </a:r>
          </a:p>
          <a:p>
            <a:r>
              <a:rPr lang="et-EE" dirty="0"/>
              <a:t>Kõik liiklusõnnetusse sattunud on olnud liikluseeskirjadest teadlikud elektritõukeratturid, veidi sagedamini ka need, kes sõitnud elektritõukerattal mitmekesi (7%) ja kiirusega 15-30 km/h.</a:t>
            </a:r>
          </a:p>
          <a:p>
            <a:r>
              <a:rPr lang="et-EE" dirty="0"/>
              <a:t>Elektritõukerattaga toimunud õnnetuste põhjuseks on vastanute sõnul peamiselt vähene sõiduoskus või teiste liiklejate ohtlik või reegleid eirav käitumine (Slaid 42).</a:t>
            </a:r>
          </a:p>
          <a:p>
            <a:pPr marL="0" indent="0">
              <a:buNone/>
            </a:pPr>
            <a:endParaRPr lang="et-EE" dirty="0"/>
          </a:p>
          <a:p>
            <a:r>
              <a:rPr lang="et-EE" dirty="0">
                <a:solidFill>
                  <a:schemeClr val="accent1"/>
                </a:solidFill>
              </a:rPr>
              <a:t>91% üle 14-aastasest elanikkonnast peab elektritõukerattaga sõites kiivri kasutamist vajalikkus </a:t>
            </a:r>
            <a:r>
              <a:rPr lang="et-EE" dirty="0"/>
              <a:t>– 24% peab seda vajalikuks alla 16-aastaset laste puhul, ja 67% peab seda vajalikuks nii laste kui täiskasvanute puhul (Slaid 43). </a:t>
            </a:r>
          </a:p>
          <a:p>
            <a:r>
              <a:rPr lang="et-EE" dirty="0"/>
              <a:t>Elektritõukeratta kasutajate endi seas on kiivri vajalikkuses veendunuid samavõrd – kokku 92%; ent nende seas on enam neid, kes peavad elektritõukerattaga sõites kiivri olemasolu vajalikuks vaid laste puhul (47%).</a:t>
            </a:r>
          </a:p>
          <a:p>
            <a:r>
              <a:rPr lang="et-EE" dirty="0"/>
              <a:t>Kiivri vajalikkust kõigi puhul peavad sagedamini oluliseks naised, üle 49-aastased, eestikeelsed ja maapiirkondade elanikud (73%).</a:t>
            </a:r>
          </a:p>
          <a:p>
            <a:r>
              <a:rPr lang="et-EE" dirty="0"/>
              <a:t>Kiivri vajalikkust just alla 16-aastaste laste puhul peavad olulisemaks 15-24-aastased, muukeelsed ja Ida-Virumaa elanikud. </a:t>
            </a:r>
          </a:p>
          <a:p>
            <a:r>
              <a:rPr lang="et-EE" dirty="0"/>
              <a:t>Aastaga on veidi suurenenud nende hulk, kes peavad kiivri kasutamist elektritõukerattaga sõites vajalikuks nii täiskasvanute kui ka laste puhul (+3%).</a:t>
            </a:r>
          </a:p>
          <a:p>
            <a:endParaRPr lang="et-EE" dirty="0">
              <a:solidFill>
                <a:schemeClr val="accent1"/>
              </a:solidFill>
            </a:endParaRPr>
          </a:p>
          <a:p>
            <a:r>
              <a:rPr lang="et-EE" dirty="0">
                <a:solidFill>
                  <a:schemeClr val="accent1"/>
                </a:solidFill>
              </a:rPr>
              <a:t>Kiivrit kannab enamasti või sageli kokku 7% elektritõukerattaga sõitjatest, so 16 300 ± 8 000</a:t>
            </a:r>
            <a:r>
              <a:rPr lang="et-EE" dirty="0"/>
              <a:t>; 86% ei kanna seda kunagi ja 5% kannab harva (Slaid 44).</a:t>
            </a:r>
          </a:p>
          <a:p>
            <a:r>
              <a:rPr lang="et-EE" dirty="0"/>
              <a:t>Kiivrit kannavad sagedamini 35-49-aastased ja maapiirkondade elanikud (Slaid 44), ühtlasi ka need, kes sõidavad peamiselt isikliku või peres oleva elektritõukerattaga (20%).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3F1392-630A-1648-9195-02586E97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Elektritõukerattaga liiklemine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23E958B-73DD-8341-9767-2399893732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 fontScale="92500"/>
          </a:bodyPr>
          <a:lstStyle/>
          <a:p>
            <a:r>
              <a:rPr lang="et-EE" dirty="0"/>
              <a:t>Elektritõukerattaga sõitmine – liiklusõnnetusse sattumine, kiivri vajalikkus ja kandmine, (Slaid 42-44)</a:t>
            </a:r>
          </a:p>
        </p:txBody>
      </p:sp>
    </p:spTree>
    <p:extLst>
      <p:ext uri="{BB962C8B-B14F-4D97-AF65-F5344CB8AC3E}">
        <p14:creationId xmlns:p14="http://schemas.microsoft.com/office/powerpoint/2010/main" val="36376274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CF374AF-7555-D14B-997A-1C4731EC4B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01762" y="1598612"/>
            <a:ext cx="4660900" cy="46863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03F1392-630A-1648-9195-02586E97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Elektritõukerattaga liiklemine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23E958B-73DD-8341-9767-2399893732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Elektritõukerattaga sõitmine - liiklusõnnetusse sattumine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F3C462-04A3-834F-9C68-193AE7944DCF}"/>
              </a:ext>
            </a:extLst>
          </p:cNvPr>
          <p:cNvSpPr txBox="1"/>
          <p:nvPr/>
        </p:nvSpPr>
        <p:spPr>
          <a:xfrm>
            <a:off x="6617776" y="6509288"/>
            <a:ext cx="473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800" dirty="0"/>
              <a:t>* Vastajate arv üldistuste tegemiseks vähene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C9DFB7A-BD08-064E-9197-C00467F55A63}"/>
              </a:ext>
            </a:extLst>
          </p:cNvPr>
          <p:cNvCxnSpPr>
            <a:cxnSpLocks/>
          </p:cNvCxnSpPr>
          <p:nvPr/>
        </p:nvCxnSpPr>
        <p:spPr>
          <a:xfrm>
            <a:off x="2975677" y="2417737"/>
            <a:ext cx="0" cy="3797084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C2C773-919A-E14B-AEE4-3AD1E49B33A9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4"/>
          <a:stretch>
            <a:fillRect/>
          </a:stretch>
        </p:blipFill>
        <p:spPr>
          <a:xfrm>
            <a:off x="6593681" y="1681162"/>
            <a:ext cx="46609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495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3F1392-630A-1648-9195-02586E97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Elektritõukerattaga liiklemine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23E958B-73DD-8341-9767-2399893732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Elektritõukerattaga sõitmine – kiivri vajalikkus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B3AE1A-E8F5-044D-8621-6B6015B4BBA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593681" y="1681162"/>
            <a:ext cx="4660900" cy="4521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FDF774-29F2-A745-B6C5-AA96BB9DCA21}"/>
              </a:ext>
            </a:extLst>
          </p:cNvPr>
          <p:cNvCxnSpPr>
            <a:cxnSpLocks/>
          </p:cNvCxnSpPr>
          <p:nvPr/>
        </p:nvCxnSpPr>
        <p:spPr>
          <a:xfrm>
            <a:off x="10707972" y="3187758"/>
            <a:ext cx="0" cy="2844074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8538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D8C4616-AEF1-7F4C-B982-F7835DEA2F6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593681" y="1681162"/>
            <a:ext cx="4660900" cy="4521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03F1392-630A-1648-9195-02586E97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Elektritõukerattaga liiklemine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23E958B-73DD-8341-9767-2399893732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Elektritõukerattaga sõitmine – kiivri kandmine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23ADF6-55B0-344D-8DC0-F857790FE371}"/>
              </a:ext>
            </a:extLst>
          </p:cNvPr>
          <p:cNvCxnSpPr>
            <a:cxnSpLocks/>
          </p:cNvCxnSpPr>
          <p:nvPr/>
        </p:nvCxnSpPr>
        <p:spPr>
          <a:xfrm>
            <a:off x="8271325" y="1921790"/>
            <a:ext cx="0" cy="4246535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F91D8A-8B10-C449-9ECB-60A1CB0BFA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401762" y="1681162"/>
            <a:ext cx="46609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713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48B999-3040-524E-85E6-11BE1D0082A3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606381" y="1592262"/>
            <a:ext cx="4635500" cy="469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96FA87-308D-6242-8356-8B562309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Elektritõukerattaga liiklemine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3A56AE-3BBC-FA4D-9A1A-B7E7798FEA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et-EE" dirty="0"/>
              <a:t>Elektritõukerattaga liiklemise teadlikkus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01D270-1C18-314F-A495-47781DA932FE}"/>
              </a:ext>
            </a:extLst>
          </p:cNvPr>
          <p:cNvCxnSpPr>
            <a:cxnSpLocks/>
          </p:cNvCxnSpPr>
          <p:nvPr/>
        </p:nvCxnSpPr>
        <p:spPr>
          <a:xfrm>
            <a:off x="10121279" y="3176337"/>
            <a:ext cx="0" cy="304220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5AAECD-70BA-4E4D-8FE5-9BA0D03009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/>
              <a:t>Küsimuse puhul “</a:t>
            </a:r>
            <a:r>
              <a:rPr lang="et-EE" dirty="0">
                <a:solidFill>
                  <a:schemeClr val="accent1"/>
                </a:solidFill>
              </a:rPr>
              <a:t>Kas kergliikuril on eesõigus sõiduteel sõitvate juhtide ees, kui ta soovib ületada sõiduteed ülekäigurajal sõites</a:t>
            </a:r>
            <a:r>
              <a:rPr lang="et-EE" dirty="0"/>
              <a:t>?“ loeti õigeks nii eitav vastus (62%), kui ka vastus “jah, kui ta sõidab ülekäigurajal, millele sõiduteel sõitev juht pöörab” (15%). </a:t>
            </a:r>
          </a:p>
          <a:p>
            <a:r>
              <a:rPr lang="et-EE" dirty="0"/>
              <a:t>Liikluseeskirjadega mitte kokku puutunute teadlikkus on antud juhul veidi kõrgem kui nendega kokku puutunute oma (83% vs 75%).</a:t>
            </a:r>
          </a:p>
          <a:p>
            <a:r>
              <a:rPr lang="et-EE" dirty="0"/>
              <a:t>Taustaandmete lõikes olulisi erinevusi ei ilmnenud.</a:t>
            </a:r>
          </a:p>
        </p:txBody>
      </p:sp>
    </p:spTree>
    <p:extLst>
      <p:ext uri="{BB962C8B-B14F-4D97-AF65-F5344CB8AC3E}">
        <p14:creationId xmlns:p14="http://schemas.microsoft.com/office/powerpoint/2010/main" val="12550447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7041" y="3393821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t-EE" dirty="0">
                <a:solidFill>
                  <a:srgbClr val="A01E28"/>
                </a:solidFill>
              </a:rPr>
              <a:t>Ohtlikud olukorrad kergliiklusteel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6744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23006D-5FA3-E244-928C-8C7E1E779B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Kogu elanikkonnalt uuriti, milliste ohtlike olukordadega nad on viimase 12 kuu jooksul kergliiklusteel liigeldes kokku puutunud. Kolmandikul puudus kokkupuude ohtlike olukordadega; sagedamini üle 49-aastastel (45%), samuti maapiirkondade (49%) elanikel.</a:t>
            </a:r>
          </a:p>
          <a:p>
            <a:r>
              <a:rPr lang="et-EE" dirty="0"/>
              <a:t>Enamlevinud probleemiks (kolmandiku poolt nimetatuna) kergliiklusteel liigeldes on, et (Slaid 48):</a:t>
            </a:r>
          </a:p>
          <a:p>
            <a:pPr lvl="1"/>
            <a:r>
              <a:rPr lang="et-EE" dirty="0">
                <a:solidFill>
                  <a:schemeClr val="accent1"/>
                </a:solidFill>
              </a:rPr>
              <a:t>kergeid elektrilisi sõidukeid (elektritõukerattad, elektrirulad, tasakaaluliikurid jms) kasutavad liiklejad sõidavad ohtlikult kiiresti</a:t>
            </a:r>
            <a:r>
              <a:rPr lang="et-EE" dirty="0"/>
              <a:t>; </a:t>
            </a:r>
          </a:p>
          <a:p>
            <a:pPr lvl="1"/>
            <a:r>
              <a:rPr lang="et-EE" dirty="0">
                <a:solidFill>
                  <a:schemeClr val="accent1"/>
                </a:solidFill>
              </a:rPr>
              <a:t>elektritõukerattad teel takistavad või ohustavad liikumist</a:t>
            </a:r>
            <a:r>
              <a:rPr lang="et-EE" dirty="0"/>
              <a:t>;</a:t>
            </a:r>
          </a:p>
          <a:p>
            <a:pPr lvl="1"/>
            <a:r>
              <a:rPr lang="et-EE" dirty="0"/>
              <a:t>jalgratturid ei vähenda jalakäijatest möödudes kiirust;</a:t>
            </a:r>
          </a:p>
          <a:p>
            <a:pPr lvl="1"/>
            <a:r>
              <a:rPr lang="et-EE" dirty="0"/>
              <a:t>jalakäijad paiknevad kergliiklusteel valesti;</a:t>
            </a:r>
          </a:p>
          <a:p>
            <a:pPr lvl="1"/>
            <a:r>
              <a:rPr lang="et-EE" dirty="0"/>
              <a:t>mitmekesi kõrvuti jalutavad jalakäijad takistavad sujuvat liiklemist (ei jäta ruumi möödumiseks).</a:t>
            </a:r>
          </a:p>
          <a:p>
            <a:r>
              <a:rPr lang="et-EE" dirty="0"/>
              <a:t>Kaks esimesena nimetatud probleemi on viimaste aastate jooksul muutunud märgatavalt probleemsemateks.</a:t>
            </a:r>
          </a:p>
          <a:p>
            <a:r>
              <a:rPr lang="et-EE" dirty="0"/>
              <a:t>Jalg- kui ka elektritõukerattaga liiklejad tõid keskmisest sagedamini esile järgnevaid probleeme (Slaid 49):</a:t>
            </a:r>
          </a:p>
          <a:p>
            <a:pPr lvl="1"/>
            <a:r>
              <a:rPr lang="et-EE" dirty="0"/>
              <a:t>mitmekesi kõrvuti jalutavad jalakäijad takistavad sujuvat liiklemist (vastavalt +8% ja +11% võrreldes keskmisega);</a:t>
            </a:r>
          </a:p>
          <a:p>
            <a:pPr lvl="1"/>
            <a:r>
              <a:rPr lang="et-EE" dirty="0"/>
              <a:t>jalakäijad paiknevad kergliiklusteel valesti (vastavalt +5% ja +6%);</a:t>
            </a:r>
          </a:p>
          <a:p>
            <a:r>
              <a:rPr lang="et-EE" dirty="0"/>
              <a:t>Elektritõukerattaga liiklejate jaoks on oluliselt sagedamini probleemiks ka, et joobes jalakäijad takistavad abivahenditega liiklejate liiklemist (+5%).</a:t>
            </a:r>
          </a:p>
          <a:p>
            <a:r>
              <a:rPr lang="et-EE" dirty="0"/>
              <a:t>Erinevaid probleeme kergliiklusteel on sagedamini esile toonud alla 35-aastased, muukeelsed ja Tallinna või teiste suuremate linnade elanikud.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3F1392-630A-1648-9195-02586E97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Ohtlikud olukorrad kergliiklusteel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23E958B-73DD-8341-9767-2399893732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(Slaidid 48-49)</a:t>
            </a:r>
          </a:p>
        </p:txBody>
      </p:sp>
    </p:spTree>
    <p:extLst>
      <p:ext uri="{BB962C8B-B14F-4D97-AF65-F5344CB8AC3E}">
        <p14:creationId xmlns:p14="http://schemas.microsoft.com/office/powerpoint/2010/main" val="24858140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A2530B-1B8F-4B4C-9189-1CCE2BCE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Ohtlikud olukorrad kergliiklusteel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8EBD59-24BC-6246-9AED-2829DD8CE4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800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A2530B-1B8F-4B4C-9189-1CCE2BCE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Ohtlikud olukorrad kergliiklusteel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4097FB3-F87F-8843-800B-277D151257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6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79711-0009-A24D-8DF2-6D1740485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Teadlikkus liikluseeskirjadest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69BB2-2A09-8F44-ADBD-2F8A1BFB18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/>
              <a:t>Liikluseeskirjade tundmiseks on mõne koolituse läbinud 73% elanikkonnast:</a:t>
            </a:r>
          </a:p>
          <a:p>
            <a:pPr lvl="1"/>
            <a:r>
              <a:rPr lang="et-EE" dirty="0"/>
              <a:t>66% on läbinud mootorsõiduki juhiloa koolituse,</a:t>
            </a:r>
          </a:p>
          <a:p>
            <a:pPr lvl="1"/>
            <a:r>
              <a:rPr lang="et-EE" dirty="0"/>
              <a:t>29% on läbinud jalgratturi koolituse.</a:t>
            </a:r>
          </a:p>
          <a:p>
            <a:pPr lvl="1"/>
            <a:r>
              <a:rPr lang="et-EE" dirty="0"/>
              <a:t>22% elanikkonnast on läbinud nii mootorsõiduki juhiloa kui ka jalgratturi koolituse.</a:t>
            </a:r>
          </a:p>
          <a:p>
            <a:r>
              <a:rPr lang="et-EE" dirty="0"/>
              <a:t>Liikluseeskirjadega on kursis sagedamini mehed, 35-49-aastased, eestikeelsed, kõrgharidusega, kõrgemasse sissetulekugruppi kuulujad.</a:t>
            </a:r>
          </a:p>
          <a:p>
            <a:r>
              <a:rPr lang="et-EE" dirty="0"/>
              <a:t>Liikluseeskirjade mitte-tundjaid on seega:</a:t>
            </a:r>
          </a:p>
          <a:p>
            <a:pPr lvl="1"/>
            <a:r>
              <a:rPr lang="et-EE" dirty="0"/>
              <a:t>elanikkonnas tervikuna 27%,</a:t>
            </a:r>
          </a:p>
          <a:p>
            <a:pPr lvl="1"/>
            <a:r>
              <a:rPr lang="et-EE" dirty="0"/>
              <a:t>jalgratturite seas 18%,</a:t>
            </a:r>
          </a:p>
          <a:p>
            <a:pPr lvl="1"/>
            <a:r>
              <a:rPr lang="et-EE" dirty="0"/>
              <a:t>elektritõukeratturite seas 20%.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2B631CC-67F9-2048-8D4F-8B1EFD70834D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494463" y="1499406"/>
            <a:ext cx="4859337" cy="48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669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1641" y="2998381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n-GB" dirty="0"/>
              <a:t>Kampaania märkamine</a:t>
            </a:r>
          </a:p>
        </p:txBody>
      </p:sp>
    </p:spTree>
    <p:extLst>
      <p:ext uri="{BB962C8B-B14F-4D97-AF65-F5344CB8AC3E}">
        <p14:creationId xmlns:p14="http://schemas.microsoft.com/office/powerpoint/2010/main" val="37629082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5A26E4-4A26-2A4B-8732-D2C1A0FFD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Kampaania märkamine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571FE5-61C7-644B-BD08-1E76C320DE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/>
              <a:t>Käesoleval aastal on </a:t>
            </a:r>
            <a:r>
              <a:rPr lang="et-EE" dirty="0">
                <a:solidFill>
                  <a:schemeClr val="accent1"/>
                </a:solidFill>
              </a:rPr>
              <a:t>lugenud meedias ilmunud informatsiooni või artikleid elektritõukerattaga liiklemise ohutuse kohta 50%, so 546 100 ± 34 100 elanikku;  </a:t>
            </a:r>
            <a:r>
              <a:rPr lang="et-EE" dirty="0"/>
              <a:t>sagedamini elektritõukerattaga sõitnud (54%) ja suuremate linnade elanikud (Slaid 52). Eelmisel aastal oli antud teemaga meedia vahendusel kokku puutunud 42% (tõus +8%).</a:t>
            </a:r>
          </a:p>
          <a:p>
            <a:r>
              <a:rPr lang="et-EE" dirty="0"/>
              <a:t>Käesoleval aastal on </a:t>
            </a:r>
            <a:r>
              <a:rPr lang="et-EE" dirty="0">
                <a:solidFill>
                  <a:schemeClr val="accent1"/>
                </a:solidFill>
              </a:rPr>
              <a:t>märganud </a:t>
            </a:r>
            <a:r>
              <a:rPr lang="et-EE" dirty="0"/>
              <a:t>elektritõukerattaga liiklemise ohutuse alast</a:t>
            </a:r>
            <a:r>
              <a:rPr lang="et-EE" dirty="0">
                <a:solidFill>
                  <a:schemeClr val="accent1"/>
                </a:solidFill>
              </a:rPr>
              <a:t> sõnumit “Sina juhid! Tee seda õigesti.“ 27%, so 300 100 ± 30 00 elanikku</a:t>
            </a:r>
            <a:r>
              <a:rPr lang="et-EE" dirty="0"/>
              <a:t>; elektritõukerattaga sõitnute seas on märkajaid 30%. Taustatunnuste lõikes olulisi erinevusi ei esinenud.</a:t>
            </a:r>
          </a:p>
          <a:p>
            <a:r>
              <a:rPr lang="et-EE" dirty="0"/>
              <a:t>Kampaaniat “Sina juhid! Tee seda õigesti.“ on pooled  märganud internetis, kolmandik plakatitel teede/tänavate ääres, viiendik ühistranspordis (sagedamini kuni 25-aastased) ja viiendik kaubanduskeskustes, mujal on märkajate osakaalud vähesed (sama Slaid).</a:t>
            </a:r>
          </a:p>
          <a:p>
            <a:r>
              <a:rPr lang="et-EE" dirty="0"/>
              <a:t>Käesoleval aastal on </a:t>
            </a:r>
            <a:r>
              <a:rPr lang="et-EE" dirty="0">
                <a:solidFill>
                  <a:schemeClr val="accent1"/>
                </a:solidFill>
              </a:rPr>
              <a:t>märganud </a:t>
            </a:r>
            <a:r>
              <a:rPr lang="en-US" dirty="0"/>
              <a:t>raudtee ületamise ohutuse </a:t>
            </a:r>
            <a:r>
              <a:rPr lang="et-EE" dirty="0"/>
              <a:t>alast</a:t>
            </a:r>
            <a:r>
              <a:rPr lang="et-EE" dirty="0">
                <a:solidFill>
                  <a:schemeClr val="accent1"/>
                </a:solidFill>
              </a:rPr>
              <a:t> sõnumit “Tule rattalt maha ja lase rong läbi“ 41%, so 450 000 ± 28 00 elanikku</a:t>
            </a:r>
            <a:r>
              <a:rPr lang="et-EE" dirty="0"/>
              <a:t>; elektritõukerattaga sõitnute seas on märkajaid 47% ja ratturite seas 41%, märkajaid on  sagedamini suurlinnade elanike seas, muude taustatunnuste lõikes olulisi erinevusi ei esinenud.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19EAB2D-9A40-CE4E-8674-1459DD50105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(Slaidid 51-52)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1B6D19D-0E38-404E-AD18-55CB25AD375B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494463" y="1499406"/>
            <a:ext cx="4859337" cy="48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412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8F6213E-6A4D-664C-A089-70C479D042D6}"/>
              </a:ext>
            </a:extLst>
          </p:cNvPr>
          <p:cNvPicPr>
            <a:picLocks noGrp="1" noChangeAspect="1"/>
          </p:cNvPicPr>
          <p:nvPr>
            <p:ph sz="half" idx="16"/>
          </p:nvPr>
        </p:nvPicPr>
        <p:blipFill>
          <a:blip r:embed="rId2"/>
          <a:stretch>
            <a:fillRect/>
          </a:stretch>
        </p:blipFill>
        <p:spPr>
          <a:xfrm>
            <a:off x="8113713" y="1524256"/>
            <a:ext cx="3240087" cy="4835013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F85B6FF-063C-6D40-B75A-1BD4B672C518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08525" y="1524255"/>
            <a:ext cx="3240088" cy="4835015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F728DB0-74E0-EF4F-95F6-91E21C10D6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301750" y="1524255"/>
            <a:ext cx="3240088" cy="4835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7700D1-EAB2-464D-9904-A7902699F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Kampaania märkamine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2F6433-8F2A-3647-9CAE-409AEDEF9492}"/>
              </a:ext>
            </a:extLst>
          </p:cNvPr>
          <p:cNvCxnSpPr>
            <a:cxnSpLocks/>
          </p:cNvCxnSpPr>
          <p:nvPr/>
        </p:nvCxnSpPr>
        <p:spPr>
          <a:xfrm>
            <a:off x="3412193" y="2106221"/>
            <a:ext cx="0" cy="4246535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6A84ED4-EF5B-6F4E-AE72-CBB1F918C803}"/>
              </a:ext>
            </a:extLst>
          </p:cNvPr>
          <p:cNvCxnSpPr>
            <a:cxnSpLocks/>
          </p:cNvCxnSpPr>
          <p:nvPr/>
        </p:nvCxnSpPr>
        <p:spPr>
          <a:xfrm>
            <a:off x="6418227" y="2080821"/>
            <a:ext cx="0" cy="4246535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6B9DD9-D1A4-4847-95D8-491CD16ED063}"/>
              </a:ext>
            </a:extLst>
          </p:cNvPr>
          <p:cNvCxnSpPr>
            <a:cxnSpLocks/>
          </p:cNvCxnSpPr>
          <p:nvPr/>
        </p:nvCxnSpPr>
        <p:spPr>
          <a:xfrm>
            <a:off x="10063676" y="2087590"/>
            <a:ext cx="0" cy="4246535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2175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1940" y="3055933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n-GB" dirty="0"/>
              <a:t>Ankeet</a:t>
            </a:r>
          </a:p>
        </p:txBody>
      </p:sp>
    </p:spTree>
    <p:extLst>
      <p:ext uri="{BB962C8B-B14F-4D97-AF65-F5344CB8AC3E}">
        <p14:creationId xmlns:p14="http://schemas.microsoft.com/office/powerpoint/2010/main" val="1387314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4083D-0CF2-8740-B0DF-AD433881ED7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200" b="1" dirty="0"/>
              <a:t>F5. Kas Te olete (kunagi) läbinud koolituse jalgratturi juhiloa saamiseks?</a:t>
            </a:r>
          </a:p>
          <a:p>
            <a:pPr lvl="1"/>
            <a:r>
              <a:rPr lang="et-EE" sz="1200" dirty="0"/>
              <a:t>jah</a:t>
            </a:r>
          </a:p>
          <a:p>
            <a:pPr lvl="1"/>
            <a:r>
              <a:rPr lang="et-EE" sz="1200" dirty="0"/>
              <a:t>ei</a:t>
            </a:r>
          </a:p>
          <a:p>
            <a:pPr lvl="1"/>
            <a:r>
              <a:rPr lang="et-EE" sz="1200" dirty="0"/>
              <a:t>ei oska öelda</a:t>
            </a:r>
          </a:p>
          <a:p>
            <a:pPr marL="0" indent="0">
              <a:buNone/>
            </a:pPr>
            <a:endParaRPr lang="et-EE" sz="1200" b="1" i="1" dirty="0"/>
          </a:p>
          <a:p>
            <a:pPr marL="0" indent="0">
              <a:buNone/>
            </a:pPr>
            <a:r>
              <a:rPr lang="et-EE" sz="1200" b="1" i="1" dirty="0"/>
              <a:t>LAPSED SÕIDAVAD JALGRATTAGA (F1=1) </a:t>
            </a:r>
            <a:endParaRPr lang="en-US" sz="1200" i="1" dirty="0"/>
          </a:p>
          <a:p>
            <a:pPr marL="0" indent="0">
              <a:buNone/>
            </a:pPr>
            <a:r>
              <a:rPr lang="et-EE" sz="1200" b="1" dirty="0"/>
              <a:t>1. Kui sageli kannavad Teie laps(ed) jalgrattaga sõites kiivrit?</a:t>
            </a:r>
            <a:endParaRPr lang="en-US" sz="1200" dirty="0"/>
          </a:p>
          <a:p>
            <a:pPr lvl="1"/>
            <a:r>
              <a:rPr lang="et-EE" sz="1200" b="1" dirty="0"/>
              <a:t>enamasti (alati)</a:t>
            </a:r>
            <a:endParaRPr lang="en-US" sz="1200" dirty="0"/>
          </a:p>
          <a:p>
            <a:pPr lvl="1"/>
            <a:r>
              <a:rPr lang="et-EE" sz="1200" b="1" dirty="0"/>
              <a:t>sageli</a:t>
            </a:r>
            <a:endParaRPr lang="en-US" sz="1200" dirty="0"/>
          </a:p>
          <a:p>
            <a:pPr lvl="1"/>
            <a:r>
              <a:rPr lang="et-EE" sz="1200" b="1" dirty="0"/>
              <a:t>harva</a:t>
            </a:r>
            <a:endParaRPr lang="en-US" sz="1200" dirty="0"/>
          </a:p>
          <a:p>
            <a:pPr lvl="1"/>
            <a:r>
              <a:rPr lang="et-EE" sz="1200" b="1" dirty="0"/>
              <a:t>üldse mitte</a:t>
            </a:r>
            <a:endParaRPr lang="en-US" sz="1200" dirty="0"/>
          </a:p>
          <a:p>
            <a:pPr lvl="1"/>
            <a:r>
              <a:rPr lang="et-EE" sz="1200" i="1" dirty="0"/>
              <a:t>ei oska öelda</a:t>
            </a:r>
            <a:endParaRPr lang="en-US" sz="1200" dirty="0"/>
          </a:p>
          <a:p>
            <a:pPr marL="0" indent="0">
              <a:buNone/>
            </a:pPr>
            <a:r>
              <a:rPr lang="et-EE" sz="1200" b="1" dirty="0"/>
              <a:t>2. Kui sageli Teie laps(ed) kannavad jalgrattaga sõites ohutus- ehk helkurvesti või muud nähtavust parandavat riietust (erksavärvilised või helkurribaga)?</a:t>
            </a:r>
            <a:endParaRPr lang="en-US" sz="1200" dirty="0"/>
          </a:p>
          <a:p>
            <a:pPr lvl="1"/>
            <a:r>
              <a:rPr lang="et-EE" sz="1200" dirty="0"/>
              <a:t>enamasti (alati)</a:t>
            </a:r>
            <a:endParaRPr lang="en-US" sz="1200" dirty="0"/>
          </a:p>
          <a:p>
            <a:pPr lvl="1"/>
            <a:r>
              <a:rPr lang="et-EE" sz="1200" dirty="0"/>
              <a:t>sageli</a:t>
            </a:r>
            <a:endParaRPr lang="en-US" sz="1200" dirty="0"/>
          </a:p>
          <a:p>
            <a:pPr lvl="1"/>
            <a:r>
              <a:rPr lang="et-EE" sz="1200" dirty="0"/>
              <a:t>mõnikord (harva)</a:t>
            </a:r>
            <a:endParaRPr lang="en-US" sz="1200" dirty="0"/>
          </a:p>
          <a:p>
            <a:pPr lvl="1"/>
            <a:r>
              <a:rPr lang="et-EE" sz="1200" dirty="0"/>
              <a:t>üldse mitte</a:t>
            </a:r>
            <a:endParaRPr lang="en-US" sz="1200" dirty="0"/>
          </a:p>
          <a:p>
            <a:pPr lvl="1"/>
            <a:r>
              <a:rPr lang="et-EE" sz="1200" i="1" dirty="0"/>
              <a:t>ei oska öelda</a:t>
            </a:r>
            <a:endParaRPr lang="en-US" sz="1200" dirty="0"/>
          </a:p>
          <a:p>
            <a:endParaRPr lang="et-E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84B18E-622F-E649-8E04-7B9124E92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4860000" cy="48859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1200" b="1" i="1" dirty="0"/>
              <a:t>FILTER</a:t>
            </a:r>
          </a:p>
          <a:p>
            <a:pPr marL="0" indent="0">
              <a:buNone/>
            </a:pPr>
            <a:r>
              <a:rPr lang="et-EE" sz="1200" b="1" dirty="0"/>
              <a:t>F1. Kas Teie peres on 4-15-aastasi lapsi (kelle eest vastutate teie), kes sõidavad jalgrattaga? </a:t>
            </a:r>
            <a:r>
              <a:rPr lang="et-EE" sz="1200" i="1" dirty="0"/>
              <a:t>MITTE KÜSIDA 15-AASTASTELT</a:t>
            </a:r>
            <a:endParaRPr lang="en-US" sz="1200" dirty="0"/>
          </a:p>
          <a:p>
            <a:pPr lvl="1"/>
            <a:r>
              <a:rPr lang="et-EE" sz="1200" dirty="0"/>
              <a:t>jah </a:t>
            </a:r>
            <a:endParaRPr lang="en-US" sz="1200" dirty="0"/>
          </a:p>
          <a:p>
            <a:pPr lvl="1"/>
            <a:r>
              <a:rPr lang="et-EE" sz="1200" dirty="0"/>
              <a:t>ei ole </a:t>
            </a:r>
            <a:endParaRPr lang="en-US" sz="1200" dirty="0"/>
          </a:p>
          <a:p>
            <a:pPr marL="0" indent="0">
              <a:buNone/>
            </a:pPr>
            <a:r>
              <a:rPr lang="et-EE" sz="1200" b="1" dirty="0"/>
              <a:t>F3. Kas Te olete viimase 12 kuu jooksul liiklemisel kasutanud elektritõukeratast?</a:t>
            </a:r>
          </a:p>
          <a:p>
            <a:pPr lvl="1"/>
            <a:r>
              <a:rPr lang="et-EE" sz="1200" dirty="0"/>
              <a:t>jah</a:t>
            </a:r>
            <a:endParaRPr lang="en-US" sz="1200" dirty="0"/>
          </a:p>
          <a:p>
            <a:pPr lvl="1"/>
            <a:r>
              <a:rPr lang="et-EE" sz="1200" dirty="0"/>
              <a:t>ei </a:t>
            </a:r>
            <a:endParaRPr lang="et-EE" sz="1200" b="1" dirty="0"/>
          </a:p>
          <a:p>
            <a:pPr marL="0" indent="0">
              <a:buNone/>
            </a:pPr>
            <a:r>
              <a:rPr lang="et-EE" sz="1200" b="1" dirty="0"/>
              <a:t>F2. Kas Te olete viimase 12 kuu jooksul sõitnud jalgrattaga? </a:t>
            </a:r>
            <a:endParaRPr lang="en-US" sz="1200" dirty="0"/>
          </a:p>
          <a:p>
            <a:pPr lvl="1"/>
            <a:r>
              <a:rPr lang="et-EE" sz="1200" dirty="0"/>
              <a:t>jah</a:t>
            </a:r>
            <a:endParaRPr lang="en-US" sz="1200" dirty="0"/>
          </a:p>
          <a:p>
            <a:pPr lvl="1"/>
            <a:r>
              <a:rPr lang="et-EE" sz="1200" dirty="0"/>
              <a:t>ei</a:t>
            </a:r>
          </a:p>
          <a:p>
            <a:pPr marL="0" indent="0">
              <a:buNone/>
            </a:pPr>
            <a:r>
              <a:rPr lang="et-EE" sz="1200" b="1" dirty="0"/>
              <a:t>F4. Kas Teil on auto või mõne muu kategooria mootorsõiduki juhtimisõigus?</a:t>
            </a:r>
          </a:p>
          <a:p>
            <a:pPr lvl="1"/>
            <a:r>
              <a:rPr lang="et-EE" sz="1200" dirty="0"/>
              <a:t>jah </a:t>
            </a:r>
          </a:p>
          <a:p>
            <a:pPr lvl="1"/>
            <a:r>
              <a:rPr lang="et-EE" sz="1200" dirty="0"/>
              <a:t>ei</a:t>
            </a:r>
          </a:p>
          <a:p>
            <a:pPr lvl="1"/>
            <a:r>
              <a:rPr lang="et-EE" sz="1200" dirty="0"/>
              <a:t>ei oska öelda</a:t>
            </a:r>
          </a:p>
        </p:txBody>
      </p:sp>
    </p:spTree>
    <p:extLst>
      <p:ext uri="{BB962C8B-B14F-4D97-AF65-F5344CB8AC3E}">
        <p14:creationId xmlns:p14="http://schemas.microsoft.com/office/powerpoint/2010/main" val="3400857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4083D-0CF2-8740-B0DF-AD433881ED7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93800" y="1499191"/>
            <a:ext cx="4860000" cy="4885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200" b="1" dirty="0"/>
              <a:t>5. Kui palju Te olete viimase 12 kuu jooksul jalgrattaga sõitnud?</a:t>
            </a:r>
            <a:endParaRPr lang="en-US" sz="1200" dirty="0"/>
          </a:p>
          <a:p>
            <a:pPr lvl="1"/>
            <a:r>
              <a:rPr lang="et-EE" sz="1200" dirty="0"/>
              <a:t>alla 100 km aastas</a:t>
            </a:r>
            <a:endParaRPr lang="en-US" sz="1200" dirty="0"/>
          </a:p>
          <a:p>
            <a:pPr lvl="1"/>
            <a:r>
              <a:rPr lang="et-EE" sz="1200" dirty="0"/>
              <a:t>100-300km aastas</a:t>
            </a:r>
            <a:endParaRPr lang="en-US" sz="1200" dirty="0"/>
          </a:p>
          <a:p>
            <a:pPr lvl="1"/>
            <a:r>
              <a:rPr lang="et-EE" sz="1200" dirty="0"/>
              <a:t>300 - 1000 km aastas</a:t>
            </a:r>
            <a:endParaRPr lang="en-US" sz="1200" dirty="0"/>
          </a:p>
          <a:p>
            <a:pPr lvl="1"/>
            <a:r>
              <a:rPr lang="et-EE" sz="1200" dirty="0"/>
              <a:t>üle 1000 km</a:t>
            </a:r>
            <a:endParaRPr lang="en-US" sz="1200" dirty="0"/>
          </a:p>
          <a:p>
            <a:pPr lvl="1"/>
            <a:r>
              <a:rPr lang="et-EE" sz="1200" i="1" dirty="0"/>
              <a:t>ei oska öelda</a:t>
            </a:r>
            <a:endParaRPr lang="en-US" sz="1200" dirty="0"/>
          </a:p>
          <a:p>
            <a:pPr marL="0" indent="0">
              <a:buNone/>
            </a:pPr>
            <a:r>
              <a:rPr lang="et-EE" sz="1200" b="1" dirty="0"/>
              <a:t>6. Mis eesmärgil Te jalgratast peamiselt kasutate?</a:t>
            </a:r>
            <a:r>
              <a:rPr lang="et-EE" sz="1200" dirty="0"/>
              <a:t> </a:t>
            </a:r>
          </a:p>
          <a:p>
            <a:pPr marL="0" indent="0">
              <a:buNone/>
            </a:pPr>
            <a:r>
              <a:rPr lang="et-EE" sz="1200" i="1" dirty="0"/>
              <a:t>VÕIB MITU VASTUST</a:t>
            </a:r>
            <a:r>
              <a:rPr lang="et-EE" sz="1200" dirty="0"/>
              <a:t> </a:t>
            </a:r>
            <a:endParaRPr lang="en-US" sz="1200" dirty="0"/>
          </a:p>
          <a:p>
            <a:pPr lvl="1"/>
            <a:r>
              <a:rPr lang="et-EE" sz="1200" dirty="0"/>
              <a:t>transpordivahendina</a:t>
            </a:r>
            <a:endParaRPr lang="en-US" sz="1200" dirty="0"/>
          </a:p>
          <a:p>
            <a:pPr lvl="1"/>
            <a:r>
              <a:rPr lang="et-EE" sz="1200" dirty="0"/>
              <a:t>sportimiseks</a:t>
            </a:r>
            <a:endParaRPr lang="en-US" sz="1200" dirty="0"/>
          </a:p>
          <a:p>
            <a:pPr lvl="1"/>
            <a:r>
              <a:rPr lang="et-EE" sz="1200" dirty="0"/>
              <a:t>ajaviiteks</a:t>
            </a:r>
            <a:endParaRPr lang="en-US" sz="1200" dirty="0"/>
          </a:p>
          <a:p>
            <a:pPr lvl="1"/>
            <a:r>
              <a:rPr lang="et-EE" sz="1200" dirty="0"/>
              <a:t>Muu</a:t>
            </a:r>
          </a:p>
          <a:p>
            <a:pPr lvl="1"/>
            <a:r>
              <a:rPr lang="et-EE" sz="1200" i="1" dirty="0"/>
              <a:t>Ei oska öelda</a:t>
            </a:r>
          </a:p>
          <a:p>
            <a:pPr marL="0" indent="0">
              <a:buNone/>
            </a:pPr>
            <a:r>
              <a:rPr lang="et-EE" sz="1200" b="1" dirty="0"/>
              <a:t>7. Kas Te sõidate jalgrattaga peamiselt…?</a:t>
            </a:r>
            <a:endParaRPr lang="en-EE" sz="1200" dirty="0"/>
          </a:p>
          <a:p>
            <a:pPr lvl="1"/>
            <a:r>
              <a:rPr lang="et-EE" sz="1200" dirty="0"/>
              <a:t>hooajaliselt (näiteks vaid suvekuudel)</a:t>
            </a:r>
            <a:endParaRPr lang="en-EE" sz="1200" dirty="0"/>
          </a:p>
          <a:p>
            <a:pPr lvl="1"/>
            <a:r>
              <a:rPr lang="et-EE" sz="1200" dirty="0"/>
              <a:t>aastaringselt</a:t>
            </a:r>
            <a:endParaRPr lang="en-EE" sz="1200" dirty="0"/>
          </a:p>
          <a:p>
            <a:pPr lvl="1"/>
            <a:r>
              <a:rPr lang="et-EE" sz="1200" dirty="0"/>
              <a:t>Muu, kuidas? _____</a:t>
            </a:r>
            <a:endParaRPr lang="en-EE" sz="1200" dirty="0"/>
          </a:p>
          <a:p>
            <a:pPr lvl="1"/>
            <a:r>
              <a:rPr lang="et-EE" sz="1200" i="1" dirty="0"/>
              <a:t>Ei oska öelda</a:t>
            </a:r>
            <a:endParaRPr lang="en-EE" sz="1200" dirty="0"/>
          </a:p>
          <a:p>
            <a:pPr lvl="1"/>
            <a:endParaRPr lang="en-US" i="1" dirty="0"/>
          </a:p>
          <a:p>
            <a:endParaRPr lang="et-E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84B18E-622F-E649-8E04-7B9124E926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t-EE" sz="1200" b="1" i="1" dirty="0"/>
              <a:t>JALGRATTURID (F2=1)</a:t>
            </a:r>
            <a:endParaRPr lang="en-US" sz="1200" dirty="0"/>
          </a:p>
          <a:p>
            <a:pPr marL="0" indent="0">
              <a:buNone/>
            </a:pPr>
            <a:r>
              <a:rPr lang="et-EE" sz="1200" b="1" dirty="0"/>
              <a:t>3. Mis tüüpi jalgrattaga te olete viimase 12 kuu jooksul sõitnud?</a:t>
            </a:r>
            <a:endParaRPr lang="en-US" sz="1200" dirty="0"/>
          </a:p>
          <a:p>
            <a:pPr marL="0" indent="0">
              <a:buNone/>
            </a:pPr>
            <a:r>
              <a:rPr lang="et-EE" sz="1200" i="1" dirty="0"/>
              <a:t>VÕIB MITU VASTUST!</a:t>
            </a:r>
            <a:endParaRPr lang="en-US" sz="1200" dirty="0"/>
          </a:p>
          <a:p>
            <a:pPr lvl="1"/>
            <a:r>
              <a:rPr lang="et-EE" sz="1200" dirty="0"/>
              <a:t>Elektriratas (pedaalidega ja mootoriga varustatud olenemata ratta tüübist)</a:t>
            </a:r>
            <a:endParaRPr lang="en-US" sz="1200" dirty="0"/>
          </a:p>
          <a:p>
            <a:pPr lvl="1"/>
            <a:r>
              <a:rPr lang="et-EE" sz="1200" dirty="0"/>
              <a:t>Linna- või hübriidratas ehk nn tänavasõidu ratas (üldjuhul liiklemiseks, mitte sportimiseks)</a:t>
            </a:r>
            <a:endParaRPr lang="en-US" sz="1200" dirty="0"/>
          </a:p>
          <a:p>
            <a:pPr lvl="1"/>
            <a:r>
              <a:rPr lang="et-EE" sz="1200" dirty="0"/>
              <a:t>Maanteeratas (nn “sarvedega” leistang ehk juhtraud, sh cyclo, gravel CX, triatlon TT)</a:t>
            </a:r>
            <a:endParaRPr lang="en-US" sz="1200" dirty="0"/>
          </a:p>
          <a:p>
            <a:pPr lvl="1"/>
            <a:r>
              <a:rPr lang="et-EE" sz="1200" dirty="0"/>
              <a:t>Maastikuratas (MTB, sh Fat bike)</a:t>
            </a:r>
            <a:endParaRPr lang="en-US" sz="1200" dirty="0"/>
          </a:p>
          <a:p>
            <a:pPr lvl="1"/>
            <a:r>
              <a:rPr lang="et-EE" sz="1200" dirty="0"/>
              <a:t>Trikiratas (BMX)</a:t>
            </a:r>
            <a:endParaRPr lang="en-US" sz="1200" dirty="0"/>
          </a:p>
          <a:p>
            <a:pPr lvl="1"/>
            <a:r>
              <a:rPr lang="et-EE" sz="1200" i="1" dirty="0"/>
              <a:t>ei oska öelda</a:t>
            </a:r>
          </a:p>
          <a:p>
            <a:pPr marL="0" indent="0">
              <a:buNone/>
            </a:pPr>
            <a:r>
              <a:rPr lang="et-EE" sz="1200" b="1" dirty="0"/>
              <a:t>4. Kus Te peamiselt jalgrattaga sõidate? </a:t>
            </a:r>
          </a:p>
          <a:p>
            <a:pPr marL="0" indent="0">
              <a:buNone/>
            </a:pPr>
            <a:r>
              <a:rPr lang="et-EE" sz="1200" i="1" dirty="0"/>
              <a:t>VÕIB MITU VASTUST!</a:t>
            </a:r>
            <a:r>
              <a:rPr lang="en-US" sz="1200" dirty="0"/>
              <a:t> </a:t>
            </a:r>
            <a:r>
              <a:rPr lang="et-EE" sz="1200" i="1" dirty="0"/>
              <a:t>(eristada maaline / linnaline ja suured linnad)</a:t>
            </a:r>
            <a:endParaRPr lang="en-US" sz="1200" dirty="0"/>
          </a:p>
          <a:p>
            <a:pPr lvl="1"/>
            <a:r>
              <a:rPr lang="et-EE" sz="1200" dirty="0"/>
              <a:t>Vastava liiklusmärgiga tähistatud jalgratta- või jalgteel</a:t>
            </a:r>
          </a:p>
          <a:p>
            <a:pPr lvl="1"/>
            <a:r>
              <a:rPr lang="et-EE" sz="1200" dirty="0"/>
              <a:t>kõnniteel</a:t>
            </a:r>
            <a:endParaRPr lang="en-US" sz="1200" dirty="0"/>
          </a:p>
          <a:p>
            <a:pPr lvl="1"/>
            <a:r>
              <a:rPr lang="et-EE" sz="1200" dirty="0"/>
              <a:t>linna või asula teedel (sh sõiduteel oleval jalgrattarajal)</a:t>
            </a:r>
            <a:endParaRPr lang="en-US" sz="1200" dirty="0"/>
          </a:p>
          <a:p>
            <a:pPr lvl="1"/>
            <a:r>
              <a:rPr lang="et-EE" sz="1200" dirty="0"/>
              <a:t>maanteel (sõiduteel väljaspool linna või asulat)</a:t>
            </a:r>
            <a:endParaRPr lang="en-US" sz="1200" dirty="0"/>
          </a:p>
          <a:p>
            <a:pPr lvl="1"/>
            <a:r>
              <a:rPr lang="et-EE" sz="1200" dirty="0"/>
              <a:t>metsateedel</a:t>
            </a:r>
            <a:endParaRPr lang="en-US" sz="1200" dirty="0"/>
          </a:p>
          <a:p>
            <a:pPr lvl="1"/>
            <a:r>
              <a:rPr lang="et-EE" sz="1200" dirty="0"/>
              <a:t>mujal, kus? _________</a:t>
            </a:r>
            <a:endParaRPr lang="en-US" sz="1200" dirty="0"/>
          </a:p>
          <a:p>
            <a:pPr lvl="1"/>
            <a:r>
              <a:rPr lang="et-EE" sz="1200" dirty="0"/>
              <a:t>ei oska öelda</a:t>
            </a:r>
            <a:endParaRPr lang="en-US" sz="1200" dirty="0"/>
          </a:p>
          <a:p>
            <a:pPr marL="457189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377574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4083D-0CF2-8740-B0DF-AD433881ED7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93800" y="1297713"/>
            <a:ext cx="4860000" cy="4994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200" i="1" dirty="0"/>
              <a:t>FILTER: Q8=3,4</a:t>
            </a:r>
            <a:endParaRPr lang="en-US" sz="1200" dirty="0"/>
          </a:p>
          <a:p>
            <a:pPr marL="0" indent="0">
              <a:buNone/>
            </a:pPr>
            <a:r>
              <a:rPr lang="et-EE" sz="1200" b="1" dirty="0"/>
              <a:t>9. Mis põhjustas liiklusõnnetuse või tõsise liiklusohu? </a:t>
            </a:r>
          </a:p>
          <a:p>
            <a:pPr marL="0" indent="0">
              <a:buNone/>
            </a:pPr>
            <a:r>
              <a:rPr lang="et-EE" sz="1200" i="1" dirty="0"/>
              <a:t>VÕIB MITU VASTUST!</a:t>
            </a:r>
            <a:endParaRPr lang="en-US" sz="1200" dirty="0"/>
          </a:p>
          <a:p>
            <a:pPr lvl="1"/>
            <a:r>
              <a:rPr lang="et-EE" sz="1200" dirty="0"/>
              <a:t>Vähene sõidu-, pidurdamis- või manööverdamis-oskus, halb tasakaalu tunnetus vmt</a:t>
            </a:r>
            <a:endParaRPr lang="en-EE" sz="1200" dirty="0"/>
          </a:p>
          <a:p>
            <a:pPr lvl="1"/>
            <a:r>
              <a:rPr lang="et-EE" sz="1200" dirty="0"/>
              <a:t>Tähelepanematus (oma mõtetes olemine, halb nähtavus, ootamatu takistus)</a:t>
            </a:r>
            <a:endParaRPr lang="en-EE" sz="1200" dirty="0"/>
          </a:p>
          <a:p>
            <a:pPr lvl="1"/>
            <a:r>
              <a:rPr lang="et-EE" sz="1200" dirty="0"/>
              <a:t>Joove (alko- ja narko-) </a:t>
            </a:r>
            <a:endParaRPr lang="en-EE" sz="1200" dirty="0"/>
          </a:p>
          <a:p>
            <a:pPr lvl="1"/>
            <a:r>
              <a:rPr lang="et-EE" sz="1200" dirty="0"/>
              <a:t>Väsimus</a:t>
            </a:r>
            <a:endParaRPr lang="en-EE" sz="1200" dirty="0"/>
          </a:p>
          <a:p>
            <a:pPr lvl="1"/>
            <a:r>
              <a:rPr lang="et-EE" sz="1200" dirty="0"/>
              <a:t>Kõrvalised tegevused (telefoni kasutamine, vestlus, joomine, söömine, seadme jälgimine vmt)</a:t>
            </a:r>
            <a:endParaRPr lang="en-EE" sz="1200" dirty="0"/>
          </a:p>
          <a:p>
            <a:pPr lvl="1"/>
            <a:r>
              <a:rPr lang="et-EE" sz="1200" dirty="0"/>
              <a:t>Liiklusreeglite mittejärgimine enda poolt (mitte-tundmine, punane tuli, vale teeületusviis või koht vmt)</a:t>
            </a:r>
            <a:endParaRPr lang="en-EE" sz="1200" dirty="0"/>
          </a:p>
          <a:p>
            <a:pPr lvl="1"/>
            <a:r>
              <a:rPr lang="et-EE" sz="1200" dirty="0"/>
              <a:t>Mootorsõidukijuhtide ohtlik või reegleid eirav käitumine</a:t>
            </a:r>
            <a:endParaRPr lang="en-EE" sz="1200" dirty="0"/>
          </a:p>
          <a:p>
            <a:pPr lvl="1"/>
            <a:r>
              <a:rPr lang="et-EE" sz="1200" dirty="0"/>
              <a:t>Jalakäijate, elektritõukeratturite või teiste jalgratturite ohtlik või reegleid eirav käitumine</a:t>
            </a:r>
            <a:endParaRPr lang="en-EE" sz="1200" dirty="0"/>
          </a:p>
          <a:p>
            <a:pPr lvl="1"/>
            <a:r>
              <a:rPr lang="et-EE" sz="1200" dirty="0"/>
              <a:t>Tee seisukord (kõrge äärekivi, auk, vajunud restkaev, libedus, lahtine killustik vmt) </a:t>
            </a:r>
            <a:endParaRPr lang="en-EE" sz="1200" dirty="0"/>
          </a:p>
          <a:p>
            <a:pPr lvl="1"/>
            <a:r>
              <a:rPr lang="et-EE" sz="1200" dirty="0"/>
              <a:t>Enda liiga suur sõidukiirus</a:t>
            </a:r>
            <a:endParaRPr lang="en-EE" sz="1200" dirty="0"/>
          </a:p>
          <a:p>
            <a:pPr lvl="1"/>
            <a:r>
              <a:rPr lang="et-EE" sz="1200" dirty="0"/>
              <a:t>Muu, mis? ____________</a:t>
            </a:r>
            <a:endParaRPr lang="en-EE" sz="1200" dirty="0"/>
          </a:p>
          <a:p>
            <a:pPr lvl="1"/>
            <a:r>
              <a:rPr lang="et-EE" sz="1200" i="1" dirty="0"/>
              <a:t>Ei oska öelda </a:t>
            </a:r>
            <a:endParaRPr lang="en-EE" sz="1200" dirty="0"/>
          </a:p>
          <a:p>
            <a:endParaRPr lang="et-E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84B18E-622F-E649-8E04-7B9124E92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297713"/>
            <a:ext cx="4860000" cy="48859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1200" b="1" dirty="0"/>
              <a:t>7A.</a:t>
            </a:r>
            <a:r>
              <a:rPr lang="et-EE" sz="1200" dirty="0"/>
              <a:t> </a:t>
            </a:r>
            <a:r>
              <a:rPr lang="et-EE" sz="1200" b="1" dirty="0"/>
              <a:t> Kas ja kui sageli Te olete viimase 12 kuu jooksul juhtinud jalgratast alkoholi või narkootilise aine mõju all?</a:t>
            </a:r>
            <a:endParaRPr lang="en-EE" sz="1200" dirty="0"/>
          </a:p>
          <a:p>
            <a:pPr lvl="1"/>
            <a:r>
              <a:rPr lang="et-EE" sz="1200" dirty="0"/>
              <a:t>Mitte kordagi </a:t>
            </a:r>
            <a:endParaRPr lang="en-EE" sz="1200" dirty="0"/>
          </a:p>
          <a:p>
            <a:pPr lvl="1"/>
            <a:r>
              <a:rPr lang="et-EE" sz="1200" dirty="0"/>
              <a:t>Ühel korral</a:t>
            </a:r>
            <a:endParaRPr lang="en-EE" sz="1200" dirty="0"/>
          </a:p>
          <a:p>
            <a:pPr lvl="1"/>
            <a:r>
              <a:rPr lang="et-EE" sz="1200" dirty="0"/>
              <a:t>Enam kui korra</a:t>
            </a:r>
            <a:endParaRPr lang="en-EE" sz="1200" dirty="0"/>
          </a:p>
          <a:p>
            <a:pPr lvl="1"/>
            <a:r>
              <a:rPr lang="et-EE" sz="1200" i="1" dirty="0"/>
              <a:t>Ei oska öelda</a:t>
            </a:r>
            <a:r>
              <a:rPr lang="en-EE" sz="1200" dirty="0"/>
              <a:t> </a:t>
            </a:r>
            <a:r>
              <a:rPr lang="et-EE" sz="1200" dirty="0"/>
              <a:t> </a:t>
            </a:r>
          </a:p>
          <a:p>
            <a:r>
              <a:rPr lang="et-EE" sz="1200" b="1" dirty="0"/>
              <a:t>8. Kas Te olete viimase 12 kuu jooksul sattunud jalgrattaga sõites liiklusõnnetusse (kukkumine või kokkupõrge)?</a:t>
            </a:r>
            <a:endParaRPr lang="en-US" sz="1200" dirty="0"/>
          </a:p>
          <a:p>
            <a:pPr lvl="1"/>
            <a:r>
              <a:rPr lang="et-EE" sz="1200" dirty="0"/>
              <a:t>Jah</a:t>
            </a:r>
            <a:endParaRPr lang="en-US" sz="1200" dirty="0"/>
          </a:p>
          <a:p>
            <a:pPr lvl="1"/>
            <a:r>
              <a:rPr lang="et-EE" sz="1200" dirty="0"/>
              <a:t>Ei</a:t>
            </a:r>
            <a:endParaRPr lang="en-US" sz="1200" dirty="0"/>
          </a:p>
          <a:p>
            <a:pPr lvl="1"/>
            <a:r>
              <a:rPr lang="et-EE" sz="1200" dirty="0"/>
              <a:t>Olen napilt pääsenud</a:t>
            </a:r>
            <a:endParaRPr lang="en-US" sz="1200" dirty="0"/>
          </a:p>
          <a:p>
            <a:pPr lvl="1"/>
            <a:r>
              <a:rPr lang="et-EE" sz="1200" i="1" dirty="0"/>
              <a:t>Ei oska öelda </a:t>
            </a:r>
            <a:endParaRPr lang="en-US" sz="1200" dirty="0"/>
          </a:p>
          <a:p>
            <a:pPr lvl="1"/>
            <a:endParaRPr lang="et-EE" i="1" dirty="0"/>
          </a:p>
        </p:txBody>
      </p:sp>
    </p:spTree>
    <p:extLst>
      <p:ext uri="{BB962C8B-B14F-4D97-AF65-F5344CB8AC3E}">
        <p14:creationId xmlns:p14="http://schemas.microsoft.com/office/powerpoint/2010/main" val="14987053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4083D-0CF2-8740-B0DF-AD433881ED7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93800" y="1297713"/>
            <a:ext cx="4860000" cy="4994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200" b="1" dirty="0"/>
              <a:t>12. Kui sageli Te kannate jalgrattaga sõites ohutus- ehk helkurvesti või muud nähtavust parandavat riietust (erksavärvilised või helkurribaga)?</a:t>
            </a:r>
            <a:endParaRPr lang="en-US" sz="1200" dirty="0"/>
          </a:p>
          <a:p>
            <a:pPr lvl="1"/>
            <a:r>
              <a:rPr lang="et-EE" sz="1200" dirty="0"/>
              <a:t>enamasti (alati)</a:t>
            </a:r>
            <a:endParaRPr lang="en-US" sz="1200" dirty="0"/>
          </a:p>
          <a:p>
            <a:pPr lvl="1"/>
            <a:r>
              <a:rPr lang="et-EE" sz="1200" dirty="0"/>
              <a:t>sageli</a:t>
            </a:r>
            <a:endParaRPr lang="en-US" sz="1200" dirty="0"/>
          </a:p>
          <a:p>
            <a:pPr lvl="1"/>
            <a:r>
              <a:rPr lang="et-EE" sz="1200" dirty="0"/>
              <a:t>harva</a:t>
            </a:r>
            <a:endParaRPr lang="en-US" sz="1200" dirty="0"/>
          </a:p>
          <a:p>
            <a:pPr lvl="1"/>
            <a:r>
              <a:rPr lang="et-EE" sz="1200" dirty="0"/>
              <a:t>üldse mitte</a:t>
            </a:r>
            <a:endParaRPr lang="en-US" sz="1200" dirty="0"/>
          </a:p>
          <a:p>
            <a:pPr lvl="1"/>
            <a:r>
              <a:rPr lang="et-EE" sz="1200" i="1" dirty="0"/>
              <a:t>ei oska öelda</a:t>
            </a:r>
            <a:endParaRPr lang="en-US" sz="1200" dirty="0"/>
          </a:p>
          <a:p>
            <a:pPr marL="0" indent="0">
              <a:buNone/>
            </a:pPr>
            <a:r>
              <a:rPr lang="et-EE" sz="1200" b="1" dirty="0"/>
              <a:t>13. Kui sageli Te kannate jalgrattaga sõites kiivrit?</a:t>
            </a:r>
            <a:endParaRPr lang="en-US" sz="1200" dirty="0"/>
          </a:p>
          <a:p>
            <a:pPr lvl="1"/>
            <a:r>
              <a:rPr lang="et-EE" sz="1200" dirty="0"/>
              <a:t>enamasti (alati)</a:t>
            </a:r>
            <a:endParaRPr lang="en-US" sz="1200" dirty="0"/>
          </a:p>
          <a:p>
            <a:pPr lvl="1"/>
            <a:r>
              <a:rPr lang="et-EE" sz="1200" dirty="0"/>
              <a:t>sageli</a:t>
            </a:r>
            <a:endParaRPr lang="en-US" sz="1200" dirty="0"/>
          </a:p>
          <a:p>
            <a:pPr lvl="1"/>
            <a:r>
              <a:rPr lang="et-EE" sz="1200" dirty="0"/>
              <a:t>harva</a:t>
            </a:r>
            <a:endParaRPr lang="en-US" sz="1200" dirty="0"/>
          </a:p>
          <a:p>
            <a:pPr lvl="1"/>
            <a:r>
              <a:rPr lang="et-EE" sz="1200" dirty="0"/>
              <a:t>üldse mitte</a:t>
            </a:r>
            <a:endParaRPr lang="en-US" sz="1200" dirty="0"/>
          </a:p>
          <a:p>
            <a:pPr lvl="1"/>
            <a:r>
              <a:rPr lang="et-EE" sz="1200" i="1" dirty="0"/>
              <a:t>ei oska öelda</a:t>
            </a:r>
            <a:endParaRPr lang="en-US" sz="1200" i="1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84B18E-622F-E649-8E04-7B9124E92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297713"/>
            <a:ext cx="4860000" cy="48859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1200" b="1" dirty="0"/>
              <a:t>11. Milline varustus on Teie jalgrattal olemas?</a:t>
            </a:r>
            <a:r>
              <a:rPr lang="et-EE" sz="1200" i="1" dirty="0"/>
              <a:t> </a:t>
            </a:r>
          </a:p>
          <a:p>
            <a:pPr marL="0" indent="0">
              <a:buNone/>
            </a:pPr>
            <a:r>
              <a:rPr lang="et-EE" sz="1200" i="1" dirty="0"/>
              <a:t>VÕIB MITU VASTUST</a:t>
            </a:r>
            <a:r>
              <a:rPr lang="et-EE" sz="1200" dirty="0"/>
              <a:t> </a:t>
            </a:r>
            <a:endParaRPr lang="en-US" sz="1200" dirty="0"/>
          </a:p>
          <a:p>
            <a:pPr lvl="1"/>
            <a:r>
              <a:rPr lang="et-EE" sz="1200" dirty="0"/>
              <a:t>Ees valge helkur</a:t>
            </a:r>
            <a:endParaRPr lang="en-US" sz="1200" dirty="0"/>
          </a:p>
          <a:p>
            <a:pPr lvl="1"/>
            <a:r>
              <a:rPr lang="et-EE" sz="1200" dirty="0"/>
              <a:t>Taga punane helkur</a:t>
            </a:r>
            <a:endParaRPr lang="en-US" sz="1200" dirty="0"/>
          </a:p>
          <a:p>
            <a:pPr lvl="1"/>
            <a:r>
              <a:rPr lang="et-EE" sz="1200" dirty="0"/>
              <a:t>Jalgratta külgedel või kodaratel kollane/oranž või valge helkur</a:t>
            </a:r>
            <a:endParaRPr lang="en-US" sz="1200" dirty="0"/>
          </a:p>
          <a:p>
            <a:pPr lvl="1"/>
            <a:r>
              <a:rPr lang="et-EE" sz="1200" dirty="0"/>
              <a:t>Signaalkell</a:t>
            </a:r>
            <a:endParaRPr lang="en-US" sz="1200" dirty="0"/>
          </a:p>
          <a:p>
            <a:pPr lvl="1"/>
            <a:r>
              <a:rPr lang="et-EE" sz="1200" dirty="0"/>
              <a:t>Töökorras pidurid</a:t>
            </a:r>
            <a:endParaRPr lang="en-US" sz="1200" dirty="0"/>
          </a:p>
          <a:p>
            <a:pPr lvl="1"/>
            <a:r>
              <a:rPr lang="et-EE" sz="1200" dirty="0"/>
              <a:t>Ees valge tuli (pimedas sõites)</a:t>
            </a:r>
            <a:endParaRPr lang="en-US" sz="1200" dirty="0"/>
          </a:p>
          <a:p>
            <a:pPr lvl="1"/>
            <a:r>
              <a:rPr lang="et-EE" sz="1200" dirty="0"/>
              <a:t>Taga punane tuli (pimedas sõites)</a:t>
            </a:r>
            <a:endParaRPr lang="en-US" sz="1200" dirty="0"/>
          </a:p>
          <a:p>
            <a:pPr lvl="1"/>
            <a:r>
              <a:rPr lang="et-EE" sz="1200" dirty="0"/>
              <a:t>Muu</a:t>
            </a:r>
            <a:endParaRPr lang="en-US" sz="1200" dirty="0"/>
          </a:p>
          <a:p>
            <a:pPr lvl="1"/>
            <a:r>
              <a:rPr lang="et-EE" sz="1200" i="1" dirty="0"/>
              <a:t>Ei oska öelda</a:t>
            </a:r>
            <a:endParaRPr lang="en-US" sz="1200" dirty="0"/>
          </a:p>
          <a:p>
            <a:pPr marL="457189" lvl="1" indent="0">
              <a:buNone/>
            </a:pPr>
            <a:endParaRPr lang="et-EE" i="1" dirty="0"/>
          </a:p>
        </p:txBody>
      </p:sp>
    </p:spTree>
    <p:extLst>
      <p:ext uri="{BB962C8B-B14F-4D97-AF65-F5344CB8AC3E}">
        <p14:creationId xmlns:p14="http://schemas.microsoft.com/office/powerpoint/2010/main" val="27569035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4083D-0CF2-8740-B0DF-AD433881ED7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93800" y="1499191"/>
            <a:ext cx="4860000" cy="4885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200" i="1" dirty="0"/>
              <a:t>JALGRATTAGA LIIKLEMINE</a:t>
            </a:r>
            <a:endParaRPr lang="en-US" sz="1200" dirty="0"/>
          </a:p>
          <a:p>
            <a:pPr marL="0" indent="0">
              <a:buNone/>
            </a:pPr>
            <a:r>
              <a:rPr lang="et-EE" sz="1200" b="1" dirty="0"/>
              <a:t>18. Kui sageli Teie arvates teised juhid arvestavad jalgratturiga kui võrdväärse juhiga? </a:t>
            </a:r>
            <a:endParaRPr lang="en-US" sz="1200" dirty="0"/>
          </a:p>
          <a:p>
            <a:pPr lvl="1"/>
            <a:r>
              <a:rPr lang="et-EE" sz="1200" dirty="0"/>
              <a:t>enamasti (alati)</a:t>
            </a:r>
            <a:endParaRPr lang="en-US" sz="1200" dirty="0"/>
          </a:p>
          <a:p>
            <a:pPr lvl="1"/>
            <a:r>
              <a:rPr lang="et-EE" sz="1200" dirty="0"/>
              <a:t>sageli</a:t>
            </a:r>
            <a:endParaRPr lang="en-US" sz="1200" dirty="0"/>
          </a:p>
          <a:p>
            <a:pPr lvl="1"/>
            <a:r>
              <a:rPr lang="et-EE" sz="1200" dirty="0"/>
              <a:t>harva</a:t>
            </a:r>
            <a:endParaRPr lang="en-US" sz="1200" dirty="0"/>
          </a:p>
          <a:p>
            <a:pPr lvl="1"/>
            <a:r>
              <a:rPr lang="et-EE" sz="1200" dirty="0"/>
              <a:t>üldse mitte</a:t>
            </a:r>
            <a:endParaRPr lang="en-US" sz="1200" dirty="0"/>
          </a:p>
          <a:p>
            <a:pPr lvl="1"/>
            <a:r>
              <a:rPr lang="et-EE" sz="1200" i="1" dirty="0"/>
              <a:t>ei oska öelda</a:t>
            </a:r>
            <a:endParaRPr lang="en-US" sz="1200" dirty="0"/>
          </a:p>
          <a:p>
            <a:pPr marL="0" indent="0">
              <a:buNone/>
            </a:pPr>
            <a:r>
              <a:rPr lang="et-EE" sz="1200" b="1" dirty="0"/>
              <a:t>19. Kas Te sõidate jalgrattaga ka pimeda ajal?</a:t>
            </a:r>
            <a:endParaRPr lang="en-US" sz="1200" dirty="0"/>
          </a:p>
          <a:p>
            <a:pPr lvl="1"/>
            <a:r>
              <a:rPr lang="et-EE" sz="1200" dirty="0"/>
              <a:t>Jah</a:t>
            </a:r>
            <a:endParaRPr lang="en-US" sz="1200" dirty="0"/>
          </a:p>
          <a:p>
            <a:pPr lvl="1"/>
            <a:r>
              <a:rPr lang="et-EE" sz="1200" dirty="0"/>
              <a:t>Ei</a:t>
            </a:r>
            <a:endParaRPr lang="en-US" sz="1200" dirty="0"/>
          </a:p>
          <a:p>
            <a:pPr lvl="1"/>
            <a:r>
              <a:rPr lang="et-EE" sz="1200" i="1" dirty="0"/>
              <a:t>Ei oska öelda</a:t>
            </a:r>
          </a:p>
          <a:p>
            <a:pPr marL="0" indent="0">
              <a:buNone/>
            </a:pPr>
            <a:r>
              <a:rPr lang="et-EE" sz="1200" i="1" dirty="0"/>
              <a:t>FILTER: Q20=1</a:t>
            </a:r>
            <a:endParaRPr lang="en-US" sz="1200" dirty="0"/>
          </a:p>
          <a:p>
            <a:pPr marL="0" indent="0">
              <a:buNone/>
            </a:pPr>
            <a:r>
              <a:rPr lang="et-EE" sz="1200" b="1" dirty="0"/>
              <a:t>20.</a:t>
            </a:r>
            <a:r>
              <a:rPr lang="et-EE" sz="1200" dirty="0"/>
              <a:t> </a:t>
            </a:r>
            <a:r>
              <a:rPr lang="et-EE" sz="1200" b="1" dirty="0"/>
              <a:t>Kas Teie jalgrattal põleb pimedas sõites ...?</a:t>
            </a:r>
            <a:endParaRPr lang="en-US" sz="1200" dirty="0"/>
          </a:p>
          <a:p>
            <a:pPr lvl="1"/>
            <a:r>
              <a:rPr lang="et-EE" sz="1200" dirty="0"/>
              <a:t>ees valge tuli</a:t>
            </a:r>
            <a:endParaRPr lang="en-US" sz="1200" dirty="0"/>
          </a:p>
          <a:p>
            <a:pPr lvl="1"/>
            <a:r>
              <a:rPr lang="et-EE" sz="1200" dirty="0"/>
              <a:t>taga punane tuli</a:t>
            </a:r>
            <a:endParaRPr lang="en-US" sz="1200" dirty="0"/>
          </a:p>
          <a:p>
            <a:pPr lvl="1"/>
            <a:r>
              <a:rPr lang="et-EE" sz="1200" dirty="0"/>
              <a:t>ei põle kumbki (rikkis või puuduvad)</a:t>
            </a:r>
            <a:endParaRPr lang="en-US" sz="1200" dirty="0"/>
          </a:p>
          <a:p>
            <a:pPr lvl="1"/>
            <a:r>
              <a:rPr lang="et-EE" sz="1200" dirty="0"/>
              <a:t>ei oska öelda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84B18E-622F-E649-8E04-7B9124E926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t-EE" sz="1200" b="1" dirty="0"/>
              <a:t>16. Kellel on jalgrattaga sõites kiivri kandmine kohustuslik? </a:t>
            </a:r>
            <a:endParaRPr lang="en-US" sz="1200" dirty="0"/>
          </a:p>
          <a:p>
            <a:pPr lvl="1"/>
            <a:r>
              <a:rPr lang="et-EE" sz="1200" dirty="0"/>
              <a:t>Lasteaialastel</a:t>
            </a:r>
            <a:endParaRPr lang="en-US" sz="1200" dirty="0"/>
          </a:p>
          <a:p>
            <a:pPr lvl="1"/>
            <a:r>
              <a:rPr lang="et-EE" sz="1200" dirty="0"/>
              <a:t>Alla 16-aastastel lastel</a:t>
            </a:r>
            <a:endParaRPr lang="en-US" sz="1200" dirty="0"/>
          </a:p>
          <a:p>
            <a:pPr lvl="1"/>
            <a:r>
              <a:rPr lang="et-EE" sz="1200" dirty="0"/>
              <a:t>Kõigil</a:t>
            </a:r>
            <a:endParaRPr lang="en-US" sz="1200" dirty="0"/>
          </a:p>
          <a:p>
            <a:pPr lvl="1"/>
            <a:r>
              <a:rPr lang="et-EE" sz="1200" i="1" dirty="0"/>
              <a:t>Ei oska öelda</a:t>
            </a:r>
            <a:endParaRPr lang="en-US" sz="1200" dirty="0"/>
          </a:p>
          <a:p>
            <a:pPr marL="0" indent="0">
              <a:buNone/>
            </a:pPr>
            <a:r>
              <a:rPr lang="et-EE" sz="1200" b="1" dirty="0"/>
              <a:t>17. Kuidas Te olete viimase 12 kuu jooksul ületanud raudteed selle ülekäigukohal lõikumisel kergliiklusteega, kus autoliiklust ei toimu?</a:t>
            </a:r>
            <a:endParaRPr lang="en-US" sz="1200" dirty="0"/>
          </a:p>
          <a:p>
            <a:pPr lvl="1"/>
            <a:r>
              <a:rPr lang="et-EE" sz="1200" dirty="0"/>
              <a:t>Tulete jalgrattalt maha ja ületate jalgsi</a:t>
            </a:r>
            <a:endParaRPr lang="en-US" sz="1200" dirty="0"/>
          </a:p>
          <a:p>
            <a:pPr lvl="1"/>
            <a:r>
              <a:rPr lang="et-EE" sz="1200" dirty="0"/>
              <a:t>Ületate jalgrattalt maha tulemata sõites</a:t>
            </a:r>
            <a:endParaRPr lang="en-US" sz="1200" dirty="0"/>
          </a:p>
          <a:p>
            <a:pPr lvl="1"/>
            <a:r>
              <a:rPr lang="et-EE" sz="1200" dirty="0"/>
              <a:t>Pole ületanud</a:t>
            </a:r>
            <a:endParaRPr lang="en-US" sz="1200" dirty="0"/>
          </a:p>
          <a:p>
            <a:pPr lvl="1"/>
            <a:r>
              <a:rPr lang="et-EE" sz="1200" dirty="0"/>
              <a:t>Ei oska öelda</a:t>
            </a:r>
            <a:endParaRPr lang="en-US" sz="1200" dirty="0"/>
          </a:p>
          <a:p>
            <a:pPr marL="457189" lvl="1" indent="0">
              <a:buNone/>
            </a:pPr>
            <a:endParaRPr lang="et-EE" i="1" dirty="0"/>
          </a:p>
        </p:txBody>
      </p:sp>
    </p:spTree>
    <p:extLst>
      <p:ext uri="{BB962C8B-B14F-4D97-AF65-F5344CB8AC3E}">
        <p14:creationId xmlns:p14="http://schemas.microsoft.com/office/powerpoint/2010/main" val="36168388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4083D-0CF2-8740-B0DF-AD433881ED7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93800" y="1219791"/>
            <a:ext cx="4860000" cy="43556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1200" b="1" dirty="0"/>
              <a:t>22. Kui puudub kergliiklustee, siis kummas sõidutee ääres te jalgrattaga sõidate? </a:t>
            </a:r>
          </a:p>
          <a:p>
            <a:pPr marL="0" indent="0">
              <a:buNone/>
            </a:pPr>
            <a:r>
              <a:rPr lang="et-EE" sz="1200" i="1" dirty="0"/>
              <a:t>ÜKS VASTUS!</a:t>
            </a:r>
            <a:endParaRPr lang="en-US" sz="1200" i="1" dirty="0"/>
          </a:p>
          <a:p>
            <a:pPr lvl="1"/>
            <a:r>
              <a:rPr lang="et-EE" sz="1200" dirty="0"/>
              <a:t>Paremas ääres</a:t>
            </a:r>
          </a:p>
          <a:p>
            <a:pPr lvl="1"/>
            <a:r>
              <a:rPr lang="et-EE" sz="1200" dirty="0"/>
              <a:t>Vasakus ääres</a:t>
            </a:r>
          </a:p>
          <a:p>
            <a:pPr lvl="1"/>
            <a:r>
              <a:rPr lang="et-EE" sz="1200" dirty="0"/>
              <a:t>Nii parmas kui ka vasakus ääres</a:t>
            </a:r>
            <a:endParaRPr lang="en-US" sz="1200" dirty="0"/>
          </a:p>
          <a:p>
            <a:pPr lvl="1"/>
            <a:r>
              <a:rPr lang="et-EE" sz="1200" dirty="0"/>
              <a:t>Ei sõida sõiduteel</a:t>
            </a:r>
            <a:endParaRPr lang="en-US" sz="1200" dirty="0"/>
          </a:p>
          <a:p>
            <a:pPr lvl="1"/>
            <a:r>
              <a:rPr lang="et-EE" sz="1200" i="1" dirty="0"/>
              <a:t>Ei oska öelda</a:t>
            </a:r>
          </a:p>
          <a:p>
            <a:pPr marL="0" indent="0">
              <a:buNone/>
            </a:pPr>
            <a:r>
              <a:rPr lang="et-EE" sz="1200" b="1" dirty="0"/>
              <a:t>23. Kas te annate (käega) suunamärguandeid, kui Te jalgrattaga sõites pöörate lõikuvale teele või vahetate sõidurada?</a:t>
            </a:r>
            <a:endParaRPr lang="en-US" sz="1200" dirty="0"/>
          </a:p>
          <a:p>
            <a:pPr lvl="1"/>
            <a:r>
              <a:rPr lang="et-EE" sz="1200" dirty="0"/>
              <a:t>Jah</a:t>
            </a:r>
            <a:endParaRPr lang="en-US" sz="1200" dirty="0"/>
          </a:p>
          <a:p>
            <a:pPr lvl="1"/>
            <a:r>
              <a:rPr lang="et-EE" sz="1200" dirty="0"/>
              <a:t>Ei </a:t>
            </a:r>
            <a:endParaRPr lang="en-US" sz="1200" dirty="0"/>
          </a:p>
          <a:p>
            <a:pPr lvl="1"/>
            <a:r>
              <a:rPr lang="et-EE" sz="1200" i="1" dirty="0"/>
              <a:t>Ei oska öelda</a:t>
            </a:r>
            <a:endParaRPr lang="en-US" sz="1200" dirty="0"/>
          </a:p>
          <a:p>
            <a:pPr lvl="1"/>
            <a:endParaRPr lang="en-US" sz="1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84B18E-622F-E649-8E04-7B9124E92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1219791"/>
            <a:ext cx="4860000" cy="48859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1200" b="1" dirty="0"/>
              <a:t>21.Milliste kõrvaliste tegevuste tõttu on viimase 12 kuu jooksul Teie tähelepanu olnud jalgrattaga sõites häiritud? </a:t>
            </a:r>
            <a:endParaRPr lang="en-EE" sz="1200" dirty="0"/>
          </a:p>
          <a:p>
            <a:pPr marL="0" indent="0">
              <a:buNone/>
            </a:pPr>
            <a:r>
              <a:rPr lang="et-EE" sz="1200" i="1" dirty="0"/>
              <a:t>VÕIB MITU VASTUST</a:t>
            </a:r>
            <a:endParaRPr lang="en-EE" sz="1200" dirty="0"/>
          </a:p>
          <a:p>
            <a:pPr lvl="1"/>
            <a:r>
              <a:rPr lang="et-EE" sz="1200" dirty="0"/>
              <a:t>Kaaslasega vesteldes</a:t>
            </a:r>
            <a:endParaRPr lang="en-EE" sz="1200" dirty="0"/>
          </a:p>
          <a:p>
            <a:pPr lvl="1"/>
            <a:r>
              <a:rPr lang="et-EE" sz="1200" dirty="0"/>
              <a:t>Kuulates klappidest raadiot või muusikat</a:t>
            </a:r>
            <a:endParaRPr lang="en-EE" sz="1200" dirty="0"/>
          </a:p>
          <a:p>
            <a:pPr lvl="1"/>
            <a:r>
              <a:rPr lang="et-EE" sz="1200" dirty="0"/>
              <a:t>Rääkides telefoniga</a:t>
            </a:r>
            <a:endParaRPr lang="en-EE" sz="1200" dirty="0"/>
          </a:p>
          <a:p>
            <a:pPr lvl="1"/>
            <a:r>
              <a:rPr lang="et-EE" sz="1200" dirty="0"/>
              <a:t>Lugedes või kirjutades sõnumeid</a:t>
            </a:r>
            <a:endParaRPr lang="en-EE" sz="1200" dirty="0"/>
          </a:p>
          <a:p>
            <a:pPr lvl="1"/>
            <a:r>
              <a:rPr lang="et-EE" sz="1200" dirty="0"/>
              <a:t>Süües</a:t>
            </a:r>
            <a:endParaRPr lang="en-EE" sz="1200" dirty="0"/>
          </a:p>
          <a:p>
            <a:pPr lvl="1"/>
            <a:r>
              <a:rPr lang="et-EE" sz="1200" dirty="0"/>
              <a:t>Muu kõrvaline tegevus</a:t>
            </a:r>
            <a:endParaRPr lang="en-EE" sz="1200" dirty="0"/>
          </a:p>
          <a:p>
            <a:pPr lvl="1"/>
            <a:r>
              <a:rPr lang="et-EE" sz="1200" dirty="0"/>
              <a:t>Ei ole tegelenud kõrvaluste tegvustega</a:t>
            </a:r>
            <a:endParaRPr lang="en-EE" sz="1200" dirty="0"/>
          </a:p>
          <a:p>
            <a:pPr lvl="1"/>
            <a:r>
              <a:rPr lang="et-EE" sz="1200" i="1" dirty="0"/>
              <a:t>Ei oska öelda</a:t>
            </a:r>
            <a:endParaRPr lang="en-EE" sz="1200" dirty="0"/>
          </a:p>
          <a:p>
            <a:pPr marL="457189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1482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BD6-1019-B54C-8125-6E00C8C9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7041" y="3393821"/>
            <a:ext cx="9051380" cy="861238"/>
          </a:xfrm>
        </p:spPr>
        <p:txBody>
          <a:bodyPr>
            <a:normAutofit fontScale="90000"/>
          </a:bodyPr>
          <a:lstStyle/>
          <a:p>
            <a:r>
              <a:rPr lang="en-GB" dirty="0"/>
              <a:t>Jalgrattaga liiklemine LASTE seas</a:t>
            </a:r>
          </a:p>
        </p:txBody>
      </p:sp>
    </p:spTree>
    <p:extLst>
      <p:ext uri="{BB962C8B-B14F-4D97-AF65-F5344CB8AC3E}">
        <p14:creationId xmlns:p14="http://schemas.microsoft.com/office/powerpoint/2010/main" val="15784115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84B18E-622F-E649-8E04-7B9124E926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t-EE" sz="1200" i="1" dirty="0"/>
              <a:t>TEADLIKKUS</a:t>
            </a:r>
            <a:endParaRPr lang="en-US" sz="1200" dirty="0"/>
          </a:p>
          <a:p>
            <a:pPr marL="0" indent="0">
              <a:buNone/>
            </a:pPr>
            <a:r>
              <a:rPr lang="et-EE" sz="1200" b="1" dirty="0"/>
              <a:t>24. Kas jalgratturil on eesõigus sõiduteel sõitvate juhtide ees, kui ta soovib ületada sõiduteed ülekäigurajal sõites?</a:t>
            </a:r>
            <a:r>
              <a:rPr lang="et-EE" sz="1200" dirty="0"/>
              <a:t> VASTUSEID MITTE ETTE LUGEDA!</a:t>
            </a:r>
            <a:endParaRPr lang="en-US" sz="1200" dirty="0"/>
          </a:p>
          <a:p>
            <a:pPr lvl="1"/>
            <a:r>
              <a:rPr lang="et-EE" sz="1200" dirty="0"/>
              <a:t>Jah</a:t>
            </a:r>
            <a:endParaRPr lang="en-US" sz="1200" dirty="0"/>
          </a:p>
          <a:p>
            <a:pPr lvl="1"/>
            <a:r>
              <a:rPr lang="et-EE" sz="1200" dirty="0"/>
              <a:t>Jah, kui ta sõidab ülekäigurajal, millele sõiduteel sõitev juht pöörab.</a:t>
            </a:r>
            <a:endParaRPr lang="en-US" sz="1200" dirty="0"/>
          </a:p>
          <a:p>
            <a:pPr lvl="1"/>
            <a:r>
              <a:rPr lang="et-EE" sz="1200" dirty="0"/>
              <a:t>Ei</a:t>
            </a:r>
            <a:endParaRPr lang="en-US" sz="1200" dirty="0"/>
          </a:p>
          <a:p>
            <a:pPr lvl="1"/>
            <a:r>
              <a:rPr lang="et-EE" sz="1200" i="1" dirty="0"/>
              <a:t>Ei oska öelda</a:t>
            </a:r>
            <a:endParaRPr lang="en-US" sz="1200" dirty="0"/>
          </a:p>
          <a:p>
            <a:pPr marL="0" indent="0">
              <a:buNone/>
            </a:pPr>
            <a:r>
              <a:rPr lang="et-EE" sz="1200" b="1" dirty="0"/>
              <a:t>25. Kas jalgratturil on raudtee ülekäigukohal (ristumisel kergliiklusteega), kus autoliiklust ei toimu, kohustus rattalt maha tulla?</a:t>
            </a:r>
            <a:endParaRPr lang="en-US" sz="1200" dirty="0"/>
          </a:p>
          <a:p>
            <a:pPr lvl="1"/>
            <a:r>
              <a:rPr lang="et-EE" sz="1200" dirty="0"/>
              <a:t>Jah</a:t>
            </a:r>
            <a:endParaRPr lang="en-US" sz="1200" dirty="0"/>
          </a:p>
          <a:p>
            <a:pPr lvl="1"/>
            <a:r>
              <a:rPr lang="et-EE" sz="1200" dirty="0"/>
              <a:t>Ei</a:t>
            </a:r>
            <a:endParaRPr lang="en-US" sz="1200" dirty="0"/>
          </a:p>
          <a:p>
            <a:pPr lvl="1"/>
            <a:r>
              <a:rPr lang="et-EE" sz="1200" i="1" dirty="0"/>
              <a:t>Ei oska öelda</a:t>
            </a:r>
          </a:p>
          <a:p>
            <a:pPr marL="457189" lvl="1" indent="0">
              <a:buNone/>
            </a:pPr>
            <a:endParaRPr lang="en-US" sz="1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EC54B2-64E9-FA46-9FBE-5D88CE83AADE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200" b="1" i="1" dirty="0"/>
              <a:t>ELEKTRITÕUKERATTAGA LIIKLEJAD (F3=1)</a:t>
            </a:r>
            <a:endParaRPr lang="en-US" sz="1200" i="1" dirty="0"/>
          </a:p>
          <a:p>
            <a:pPr marL="0" indent="0">
              <a:buNone/>
            </a:pPr>
            <a:r>
              <a:rPr lang="et-EE" sz="1200" b="1" dirty="0"/>
              <a:t>26. Kas Te olete viimase 12 kuu jooksul kasutanud sõitmiseks isiklikku või renditud elektritõukeratast?</a:t>
            </a:r>
            <a:endParaRPr lang="en-US" sz="1200" dirty="0"/>
          </a:p>
          <a:p>
            <a:pPr lvl="1"/>
            <a:r>
              <a:rPr lang="et-EE" sz="1200" dirty="0"/>
              <a:t>Peamiselt isiklikku või peres olevat elektritõukeratast</a:t>
            </a:r>
            <a:endParaRPr lang="en-US" sz="1200" dirty="0"/>
          </a:p>
          <a:p>
            <a:pPr lvl="1"/>
            <a:r>
              <a:rPr lang="et-EE" sz="1200" dirty="0"/>
              <a:t>Peamiselt renditud elektritõukeratast</a:t>
            </a:r>
            <a:endParaRPr lang="en-US" sz="1200" dirty="0"/>
          </a:p>
          <a:p>
            <a:pPr lvl="1"/>
            <a:r>
              <a:rPr lang="et-EE" sz="1200" dirty="0"/>
              <a:t>Enam-vähem võrdselt mõlemat</a:t>
            </a:r>
            <a:endParaRPr lang="en-US" sz="1200" dirty="0"/>
          </a:p>
          <a:p>
            <a:pPr lvl="1"/>
            <a:r>
              <a:rPr lang="et-EE" sz="1200" dirty="0"/>
              <a:t>Muu, mis? ___________</a:t>
            </a:r>
            <a:endParaRPr lang="en-US" sz="1200" dirty="0"/>
          </a:p>
          <a:p>
            <a:pPr lvl="1"/>
            <a:r>
              <a:rPr lang="et-EE" sz="1200" i="1" dirty="0"/>
              <a:t>Ei oska öelda</a:t>
            </a:r>
            <a:endParaRPr lang="en-US" sz="1200" dirty="0"/>
          </a:p>
          <a:p>
            <a:pPr marL="0" indent="0">
              <a:buNone/>
            </a:pPr>
            <a:r>
              <a:rPr lang="et-EE" sz="1200" b="1" dirty="0"/>
              <a:t>26A.</a:t>
            </a:r>
            <a:r>
              <a:rPr lang="et-EE" sz="1200" dirty="0"/>
              <a:t> </a:t>
            </a:r>
            <a:r>
              <a:rPr lang="et-EE" sz="1200" b="1" dirty="0"/>
              <a:t> Mis eesmärgil Te elektritõukeratast peamiselt kasutate?</a:t>
            </a:r>
            <a:r>
              <a:rPr lang="et-EE" sz="1200" dirty="0"/>
              <a:t> </a:t>
            </a:r>
            <a:r>
              <a:rPr lang="et-EE" sz="1200" i="1" dirty="0"/>
              <a:t>VÕIB MITU VASTUST</a:t>
            </a:r>
            <a:r>
              <a:rPr lang="et-EE" sz="1200" dirty="0"/>
              <a:t> </a:t>
            </a:r>
            <a:endParaRPr lang="en-EE" sz="1200" dirty="0"/>
          </a:p>
          <a:p>
            <a:pPr lvl="1"/>
            <a:r>
              <a:rPr lang="et-EE" sz="1200" dirty="0"/>
              <a:t>Transpordivahendina</a:t>
            </a:r>
            <a:endParaRPr lang="en-EE" sz="1200" dirty="0"/>
          </a:p>
          <a:p>
            <a:pPr lvl="1"/>
            <a:r>
              <a:rPr lang="et-EE" sz="1200" dirty="0"/>
              <a:t>Ajaviiteks</a:t>
            </a:r>
            <a:endParaRPr lang="en-EE" sz="1200" dirty="0"/>
          </a:p>
          <a:p>
            <a:pPr lvl="1"/>
            <a:r>
              <a:rPr lang="et-EE" sz="1200" dirty="0"/>
              <a:t>Muu, mis? ____________</a:t>
            </a:r>
            <a:endParaRPr lang="en-EE" sz="1200" dirty="0"/>
          </a:p>
          <a:p>
            <a:pPr lvl="1"/>
            <a:r>
              <a:rPr lang="et-EE" sz="1200" i="1" dirty="0"/>
              <a:t>Ei oska öelda</a:t>
            </a:r>
            <a:endParaRPr lang="en-EE" sz="1200" dirty="0"/>
          </a:p>
          <a:p>
            <a:pPr marL="0" indent="0">
              <a:buNone/>
            </a:pPr>
            <a:r>
              <a:rPr lang="et-EE" sz="1200" b="1" dirty="0"/>
              <a:t>27. Kus Te elektritõukerattaga peamiselt sõidate?</a:t>
            </a:r>
            <a:endParaRPr lang="en-US" sz="1200" dirty="0"/>
          </a:p>
          <a:p>
            <a:pPr lvl="1"/>
            <a:r>
              <a:rPr lang="et-EE" sz="1200" dirty="0"/>
              <a:t>Peamiselt sõiduteel (tänaval)</a:t>
            </a:r>
            <a:endParaRPr lang="en-US" sz="1200" dirty="0"/>
          </a:p>
          <a:p>
            <a:pPr lvl="1"/>
            <a:r>
              <a:rPr lang="et-EE" sz="1200" dirty="0"/>
              <a:t>Peamiselt kergliiklusteel (kõnniteel või jalgratta- ja jalgteel)</a:t>
            </a:r>
            <a:endParaRPr lang="en-US" sz="1200" dirty="0"/>
          </a:p>
          <a:p>
            <a:pPr lvl="1"/>
            <a:r>
              <a:rPr lang="et-EE" sz="1200" dirty="0"/>
              <a:t>Enam-vähem võrdselt sõidan nii sõiduteel kui kergliiklusteel</a:t>
            </a:r>
            <a:endParaRPr lang="en-US" sz="1200" dirty="0"/>
          </a:p>
          <a:p>
            <a:pPr lvl="1"/>
            <a:r>
              <a:rPr lang="et-EE" sz="1200" dirty="0"/>
              <a:t>Muu, mis? ___________</a:t>
            </a:r>
            <a:endParaRPr lang="en-US" sz="1200" dirty="0"/>
          </a:p>
          <a:p>
            <a:pPr lvl="1"/>
            <a:r>
              <a:rPr lang="et-EE" sz="1200" i="1" dirty="0"/>
              <a:t>Ei oska öelda</a:t>
            </a:r>
            <a:endParaRPr lang="en-US" sz="12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76312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E861023-422E-F643-B875-64BAA06855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t-EE" sz="1200" b="1" dirty="0"/>
              <a:t>28. Mis on peamised põhjused, miks Teie sõidate elektritõukerattaga </a:t>
            </a:r>
            <a:r>
              <a:rPr lang="et-EE" sz="1200" b="1" i="1" dirty="0"/>
              <a:t>... /vastus K27 (1 või 2)/?</a:t>
            </a:r>
            <a:r>
              <a:rPr lang="et-EE" sz="1200" b="1" dirty="0"/>
              <a:t> </a:t>
            </a:r>
          </a:p>
          <a:p>
            <a:pPr marL="0" indent="0">
              <a:buNone/>
            </a:pPr>
            <a:r>
              <a:rPr lang="et-EE" sz="1200" i="1" dirty="0"/>
              <a:t>KUNI 2 PÕHJUST!</a:t>
            </a:r>
            <a:endParaRPr lang="en-US" sz="1200" i="1" dirty="0"/>
          </a:p>
          <a:p>
            <a:pPr lvl="1"/>
            <a:r>
              <a:rPr lang="et-EE" sz="1200" dirty="0"/>
              <a:t>Suurem võimalik sõidukiirus</a:t>
            </a:r>
            <a:endParaRPr lang="en-US" sz="1200" dirty="0"/>
          </a:p>
          <a:p>
            <a:pPr lvl="1"/>
            <a:r>
              <a:rPr lang="et-EE" sz="1200" dirty="0"/>
              <a:t>Suurem sõidumugavus (tee tasasus, sõiduruumi laius)</a:t>
            </a:r>
            <a:endParaRPr lang="en-US" sz="1200" dirty="0"/>
          </a:p>
          <a:p>
            <a:pPr lvl="1"/>
            <a:r>
              <a:rPr lang="et-EE" sz="1200" dirty="0"/>
              <a:t>Suurem ohutus (väiksem liiklejate arv, vähem ootamatuid olukordi, reeglite parem selgus)</a:t>
            </a:r>
            <a:endParaRPr lang="en-US" sz="1200" dirty="0"/>
          </a:p>
          <a:p>
            <a:pPr lvl="1"/>
            <a:r>
              <a:rPr lang="et-EE" sz="1200" dirty="0"/>
              <a:t>Sagedasti sõidetaval marsruudil valitust sobivam teeosa liiklemiseks puudub</a:t>
            </a:r>
            <a:endParaRPr lang="en-US" sz="1200" dirty="0"/>
          </a:p>
          <a:p>
            <a:pPr lvl="1"/>
            <a:r>
              <a:rPr lang="et-EE" sz="1200" dirty="0"/>
              <a:t>Muu, mis? ___________</a:t>
            </a:r>
            <a:endParaRPr lang="en-US" sz="1200" dirty="0"/>
          </a:p>
          <a:p>
            <a:pPr lvl="1"/>
            <a:r>
              <a:rPr lang="et-EE" sz="1200" i="1" dirty="0"/>
              <a:t>Ei oska öelda</a:t>
            </a:r>
          </a:p>
          <a:p>
            <a:pPr marL="0" indent="0">
              <a:buNone/>
            </a:pPr>
            <a:r>
              <a:rPr lang="et-EE" sz="1200" b="1" dirty="0"/>
              <a:t>29. Kas Te viimase 12 kuu jooksul olete sattunud elektritõukerattaga sõites liiklusõnnetusse (kukkumine või kokkupõrge)?</a:t>
            </a:r>
            <a:endParaRPr lang="en-US" sz="1200" dirty="0"/>
          </a:p>
          <a:p>
            <a:pPr marL="0" indent="0">
              <a:buNone/>
            </a:pPr>
            <a:r>
              <a:rPr lang="et-EE" sz="1200" i="1" dirty="0"/>
              <a:t>Analüüsis siduda vastused K42 valitud teeosaga</a:t>
            </a:r>
            <a:endParaRPr lang="en-US" sz="1200" dirty="0"/>
          </a:p>
          <a:p>
            <a:pPr lvl="1"/>
            <a:r>
              <a:rPr lang="et-EE" sz="1200" dirty="0"/>
              <a:t>Jah</a:t>
            </a:r>
            <a:endParaRPr lang="en-US" sz="1200" dirty="0"/>
          </a:p>
          <a:p>
            <a:pPr lvl="1"/>
            <a:r>
              <a:rPr lang="et-EE" sz="1200" dirty="0"/>
              <a:t>Ei</a:t>
            </a:r>
            <a:endParaRPr lang="en-US" sz="1200" dirty="0"/>
          </a:p>
          <a:p>
            <a:pPr lvl="1"/>
            <a:r>
              <a:rPr lang="et-EE" sz="1200" dirty="0"/>
              <a:t>Olen napilt pääsenud</a:t>
            </a:r>
            <a:endParaRPr lang="en-US" sz="1200" dirty="0"/>
          </a:p>
          <a:p>
            <a:pPr lvl="1"/>
            <a:r>
              <a:rPr lang="et-EE" sz="1200" i="1" dirty="0"/>
              <a:t>Ei oska öelda</a:t>
            </a:r>
            <a:endParaRPr lang="en-US" sz="1200" dirty="0"/>
          </a:p>
          <a:p>
            <a:pPr lvl="1"/>
            <a:endParaRPr lang="en-US" sz="1200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D44D0B4-9EE4-3B48-A63A-5A2A36368F5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93800" y="1499191"/>
            <a:ext cx="4860000" cy="48859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1200" i="1" dirty="0"/>
              <a:t>Kui Q29=1 või 3</a:t>
            </a:r>
            <a:endParaRPr lang="en-US" sz="1200" dirty="0"/>
          </a:p>
          <a:p>
            <a:pPr marL="0" indent="0">
              <a:buNone/>
            </a:pPr>
            <a:r>
              <a:rPr lang="et-EE" sz="1200" b="1" dirty="0"/>
              <a:t>30. Mis põhjustas elektritõukerattaga sõites liiklusõnnetuse või tõsise liiklusohu? </a:t>
            </a:r>
            <a:r>
              <a:rPr lang="et-EE" sz="1200" i="1" dirty="0"/>
              <a:t>VÕIMALIK MITU VASTUST!</a:t>
            </a:r>
            <a:endParaRPr lang="en-US" sz="1200" dirty="0"/>
          </a:p>
          <a:p>
            <a:pPr lvl="1"/>
            <a:r>
              <a:rPr lang="et-EE" sz="1200" dirty="0"/>
              <a:t>Vähene sõidu-, pidurdamis- või manööverdamis-oskus, halb tasakaalu tunnetus vmt)</a:t>
            </a:r>
            <a:endParaRPr lang="en-EE" sz="1200" dirty="0"/>
          </a:p>
          <a:p>
            <a:pPr lvl="1"/>
            <a:r>
              <a:rPr lang="et-EE" sz="1200" dirty="0"/>
              <a:t>Tähelepanematus (oma mõtetes olemine, halb nähtavus, ootamatu takistus)</a:t>
            </a:r>
            <a:endParaRPr lang="en-EE" sz="1200" dirty="0"/>
          </a:p>
          <a:p>
            <a:pPr lvl="1"/>
            <a:r>
              <a:rPr lang="et-EE" sz="1200" dirty="0"/>
              <a:t>Joove (alko- ja narko-) </a:t>
            </a:r>
            <a:endParaRPr lang="en-EE" sz="1200" dirty="0"/>
          </a:p>
          <a:p>
            <a:pPr lvl="1"/>
            <a:r>
              <a:rPr lang="et-EE" sz="1200" dirty="0"/>
              <a:t>Väsimus</a:t>
            </a:r>
            <a:endParaRPr lang="en-EE" sz="1200" dirty="0"/>
          </a:p>
          <a:p>
            <a:pPr lvl="1"/>
            <a:r>
              <a:rPr lang="et-EE" sz="1200" dirty="0"/>
              <a:t>Kõrvalised tegevused (telefoni kasutamine, vestlus, joomine, söömine, seadme jälgimine vmt)</a:t>
            </a:r>
          </a:p>
          <a:p>
            <a:pPr lvl="1"/>
            <a:r>
              <a:rPr lang="et-EE" sz="1200" dirty="0"/>
              <a:t>Ühel elektritõukerattal mitmekesi sõitmine</a:t>
            </a:r>
            <a:endParaRPr lang="en-EE" sz="1200" dirty="0"/>
          </a:p>
          <a:p>
            <a:pPr lvl="1"/>
            <a:r>
              <a:rPr lang="et-EE" sz="1200" dirty="0"/>
              <a:t>Muude liiklusreeglite mittejärgimine enda poolt (mittetundmine, punane tuli, vale teeületusviis või koht vmt)</a:t>
            </a:r>
            <a:endParaRPr lang="en-EE" sz="1200" dirty="0"/>
          </a:p>
          <a:p>
            <a:pPr lvl="1"/>
            <a:r>
              <a:rPr lang="et-EE" sz="1200" dirty="0"/>
              <a:t>Mootorsõidukijuhtide ohtlik või reegleid eirav käitumine</a:t>
            </a:r>
            <a:endParaRPr lang="en-EE" sz="1200" dirty="0"/>
          </a:p>
          <a:p>
            <a:pPr lvl="1"/>
            <a:r>
              <a:rPr lang="et-EE" sz="1200" dirty="0"/>
              <a:t>Jalakäijate, jalgratturite või teiste elektritõuke-ratturite ohtlik või reegleid eirav käitumine</a:t>
            </a:r>
            <a:endParaRPr lang="en-EE" sz="1200" dirty="0"/>
          </a:p>
          <a:p>
            <a:pPr lvl="1"/>
            <a:r>
              <a:rPr lang="et-EE" sz="1200" dirty="0"/>
              <a:t>Tee seisukord (kõrge äärekivi, auk, vajunud restkaev, libedus, lahtine killustik vmt) </a:t>
            </a:r>
            <a:endParaRPr lang="en-EE" sz="1200" dirty="0"/>
          </a:p>
          <a:p>
            <a:pPr lvl="1"/>
            <a:r>
              <a:rPr lang="et-EE" sz="1200" dirty="0"/>
              <a:t>Enda liiga suur sõidukiirus</a:t>
            </a:r>
            <a:endParaRPr lang="en-EE" sz="1200" dirty="0"/>
          </a:p>
          <a:p>
            <a:pPr lvl="1"/>
            <a:r>
              <a:rPr lang="et-EE" sz="1200" dirty="0"/>
              <a:t>Muu, mis? ____________</a:t>
            </a:r>
            <a:endParaRPr lang="en-EE" sz="1200" dirty="0"/>
          </a:p>
          <a:p>
            <a:pPr lvl="1"/>
            <a:r>
              <a:rPr lang="et-EE" sz="1200" i="1" dirty="0"/>
              <a:t>Ei oska öelda</a:t>
            </a:r>
            <a:r>
              <a:rPr lang="et-EE" sz="1200" dirty="0"/>
              <a:t>  </a:t>
            </a:r>
            <a:endParaRPr lang="en-EE" sz="1200" dirty="0"/>
          </a:p>
        </p:txBody>
      </p:sp>
    </p:spTree>
    <p:extLst>
      <p:ext uri="{BB962C8B-B14F-4D97-AF65-F5344CB8AC3E}">
        <p14:creationId xmlns:p14="http://schemas.microsoft.com/office/powerpoint/2010/main" val="16542383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6A0B5A1-15E8-0D47-92C9-C397D0EC4E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t-EE" sz="1200" b="1" dirty="0"/>
              <a:t>30A.</a:t>
            </a:r>
            <a:r>
              <a:rPr lang="et-EE" sz="1200" dirty="0"/>
              <a:t> </a:t>
            </a:r>
            <a:r>
              <a:rPr lang="et-EE" sz="1200" b="1" dirty="0"/>
              <a:t> Kas kergliikuri juhil on eesõigus sõiduteel sõitvate juhtide ees, kui ta soovib ületada sõiduteed ülekäigurajal sõites?</a:t>
            </a:r>
            <a:r>
              <a:rPr lang="et-EE" sz="1200" dirty="0"/>
              <a:t> VASTUSEID MITTE ETTE LUGEDA!</a:t>
            </a:r>
            <a:endParaRPr lang="et-EE" sz="1200" i="1" dirty="0"/>
          </a:p>
          <a:p>
            <a:pPr lvl="1"/>
            <a:r>
              <a:rPr lang="et-EE" sz="1200" dirty="0"/>
              <a:t>Jah</a:t>
            </a:r>
            <a:endParaRPr lang="en-EE" sz="1200" dirty="0"/>
          </a:p>
          <a:p>
            <a:pPr lvl="1"/>
            <a:r>
              <a:rPr lang="et-EE" sz="1200" dirty="0"/>
              <a:t>Jah, kui ta sõidab ülekäigurajal, millele sõiduteel sõitev juht pöörab</a:t>
            </a:r>
            <a:endParaRPr lang="en-EE" sz="1200" dirty="0"/>
          </a:p>
          <a:p>
            <a:pPr lvl="1"/>
            <a:r>
              <a:rPr lang="et-EE" sz="1200" dirty="0"/>
              <a:t>Ei</a:t>
            </a:r>
            <a:endParaRPr lang="en-EE" sz="1200" dirty="0"/>
          </a:p>
          <a:p>
            <a:pPr lvl="1"/>
            <a:r>
              <a:rPr lang="et-EE" sz="1200" dirty="0"/>
              <a:t>Ei tea, mis on kergliikur</a:t>
            </a:r>
            <a:endParaRPr lang="en-EE" sz="1200" dirty="0"/>
          </a:p>
          <a:p>
            <a:pPr lvl="1"/>
            <a:r>
              <a:rPr lang="et-EE" sz="1200" i="1" dirty="0"/>
              <a:t>Ei oska öelda</a:t>
            </a:r>
            <a:endParaRPr lang="en-EE" sz="1200" i="1" dirty="0"/>
          </a:p>
          <a:p>
            <a:r>
              <a:rPr lang="et-EE" sz="1200" b="1" dirty="0"/>
              <a:t>31. Missuguses piirkiiruse vahemikus Te elektritõukerattaga tavaliselt sõidate?</a:t>
            </a:r>
            <a:endParaRPr lang="en-EE" sz="1200" dirty="0"/>
          </a:p>
          <a:p>
            <a:pPr lvl="1"/>
            <a:r>
              <a:rPr lang="et-EE" sz="1200" dirty="0"/>
              <a:t>Kuni 10 km/h</a:t>
            </a:r>
            <a:endParaRPr lang="en-EE" sz="1200" dirty="0"/>
          </a:p>
          <a:p>
            <a:pPr lvl="1"/>
            <a:r>
              <a:rPr lang="et-EE" sz="1200" dirty="0"/>
              <a:t>Kuni 15 km/h</a:t>
            </a:r>
            <a:endParaRPr lang="en-EE" sz="1200" dirty="0"/>
          </a:p>
          <a:p>
            <a:pPr lvl="1"/>
            <a:r>
              <a:rPr lang="et-EE" sz="1200" dirty="0"/>
              <a:t>Kuni 25 km/h</a:t>
            </a:r>
            <a:endParaRPr lang="en-EE" sz="1200" dirty="0"/>
          </a:p>
          <a:p>
            <a:pPr lvl="1"/>
            <a:r>
              <a:rPr lang="et-EE" sz="1200" dirty="0"/>
              <a:t>Kuni 30 km/h</a:t>
            </a:r>
            <a:endParaRPr lang="en-EE" sz="1200" dirty="0"/>
          </a:p>
          <a:p>
            <a:pPr lvl="1"/>
            <a:r>
              <a:rPr lang="et-EE" sz="1200" dirty="0"/>
              <a:t>Kiiremini kui 30km/h</a:t>
            </a:r>
            <a:endParaRPr lang="en-EE" sz="1200" dirty="0"/>
          </a:p>
          <a:p>
            <a:pPr lvl="1"/>
            <a:r>
              <a:rPr lang="et-EE" sz="1200" i="1" dirty="0"/>
              <a:t>Ei oska öelda</a:t>
            </a:r>
            <a:endParaRPr lang="en-EE" sz="1200" dirty="0"/>
          </a:p>
          <a:p>
            <a:pPr marL="0" indent="0">
              <a:buNone/>
            </a:pPr>
            <a:r>
              <a:rPr lang="et-EE" sz="1200" i="1" dirty="0"/>
              <a:t> </a:t>
            </a:r>
            <a:endParaRPr lang="en-EE" sz="1200" dirty="0"/>
          </a:p>
          <a:p>
            <a:pPr lvl="1"/>
            <a:endParaRPr lang="en-US" sz="1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06DE6-A89E-5141-99F3-35405EC1A829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200" b="1" dirty="0"/>
              <a:t>32. Kui sageli olete viimase 12 kuu jooksul kandnud elektritõukerattaga sõites kiivrit?</a:t>
            </a:r>
            <a:endParaRPr lang="en-EE" sz="1200" dirty="0"/>
          </a:p>
          <a:p>
            <a:pPr lvl="1"/>
            <a:r>
              <a:rPr lang="et-EE" sz="1200" dirty="0"/>
              <a:t>Enamasti (alati)</a:t>
            </a:r>
            <a:endParaRPr lang="en-EE" sz="1200" dirty="0"/>
          </a:p>
          <a:p>
            <a:pPr lvl="1"/>
            <a:r>
              <a:rPr lang="et-EE" sz="1200" dirty="0"/>
              <a:t>Sageli</a:t>
            </a:r>
            <a:endParaRPr lang="en-EE" sz="1200" dirty="0"/>
          </a:p>
          <a:p>
            <a:pPr lvl="1"/>
            <a:r>
              <a:rPr lang="et-EE" sz="1200" dirty="0"/>
              <a:t>Harva</a:t>
            </a:r>
            <a:endParaRPr lang="en-EE" sz="1200" dirty="0"/>
          </a:p>
          <a:p>
            <a:pPr lvl="1"/>
            <a:r>
              <a:rPr lang="et-EE" sz="1200" dirty="0"/>
              <a:t>Üldse mitte</a:t>
            </a:r>
            <a:endParaRPr lang="en-EE" sz="1200" dirty="0"/>
          </a:p>
          <a:p>
            <a:pPr lvl="1"/>
            <a:r>
              <a:rPr lang="et-EE" sz="1200" i="1" dirty="0"/>
              <a:t>Ei oska öelda</a:t>
            </a:r>
            <a:endParaRPr lang="en-EE" sz="1200" dirty="0"/>
          </a:p>
          <a:p>
            <a:pPr marL="0" indent="0">
              <a:buNone/>
            </a:pPr>
            <a:r>
              <a:rPr lang="et-EE" sz="1200" b="1" dirty="0"/>
              <a:t>33. Kas olete viimase 12 kuu jooksul elektritõukerattal sõitnud mitmekesi?</a:t>
            </a:r>
            <a:endParaRPr lang="en-EE" sz="1200" dirty="0"/>
          </a:p>
          <a:p>
            <a:pPr lvl="1"/>
            <a:r>
              <a:rPr lang="en-US" sz="1200" dirty="0"/>
              <a:t>Jah, korra</a:t>
            </a:r>
            <a:endParaRPr lang="en-EE" sz="1200" dirty="0"/>
          </a:p>
          <a:p>
            <a:pPr lvl="1"/>
            <a:r>
              <a:rPr lang="en-US" sz="1200" dirty="0"/>
              <a:t>Jah, korduvalt</a:t>
            </a:r>
            <a:endParaRPr lang="en-EE" sz="1200" dirty="0"/>
          </a:p>
          <a:p>
            <a:pPr lvl="1"/>
            <a:r>
              <a:rPr lang="en-US" sz="1200" dirty="0"/>
              <a:t>Ei</a:t>
            </a:r>
            <a:endParaRPr lang="en-EE" sz="1200" dirty="0"/>
          </a:p>
          <a:p>
            <a:pPr lvl="1"/>
            <a:r>
              <a:rPr lang="en-US" sz="1200" i="1" dirty="0"/>
              <a:t>Ei oska öelda</a:t>
            </a:r>
          </a:p>
          <a:p>
            <a:pPr marL="0" indent="0">
              <a:buNone/>
            </a:pPr>
            <a:r>
              <a:rPr lang="et-EE" sz="1200" b="1" dirty="0"/>
              <a:t>33A.</a:t>
            </a:r>
            <a:r>
              <a:rPr lang="et-EE" sz="1200" dirty="0"/>
              <a:t> </a:t>
            </a:r>
            <a:r>
              <a:rPr lang="et-EE" sz="1200" b="1" dirty="0"/>
              <a:t> Kas ja kui sageli Te olete viimase 12 kuu jooksul juhtinud elektritõukeratast alkoholi või narkootilise aine mõju all?</a:t>
            </a:r>
            <a:endParaRPr lang="en-EE" sz="1200" dirty="0"/>
          </a:p>
          <a:p>
            <a:pPr lvl="1"/>
            <a:r>
              <a:rPr lang="et-EE" sz="1200" dirty="0"/>
              <a:t>Mitte kordagi </a:t>
            </a:r>
            <a:endParaRPr lang="en-EE" sz="1200" dirty="0"/>
          </a:p>
          <a:p>
            <a:pPr lvl="1"/>
            <a:r>
              <a:rPr lang="et-EE" sz="1200" dirty="0"/>
              <a:t>Ühel korral</a:t>
            </a:r>
            <a:endParaRPr lang="en-EE" sz="1200" dirty="0"/>
          </a:p>
          <a:p>
            <a:pPr lvl="1"/>
            <a:r>
              <a:rPr lang="et-EE" sz="1200" dirty="0"/>
              <a:t>Enam kui korra</a:t>
            </a:r>
            <a:endParaRPr lang="en-EE" sz="1200" dirty="0"/>
          </a:p>
          <a:p>
            <a:pPr lvl="1"/>
            <a:r>
              <a:rPr lang="et-EE" sz="1200" i="1" dirty="0"/>
              <a:t>Ei oska öelda</a:t>
            </a:r>
            <a:r>
              <a:rPr lang="en-EE" sz="1200" dirty="0"/>
              <a:t> </a:t>
            </a:r>
            <a:r>
              <a:rPr lang="et-EE" sz="1200" dirty="0"/>
              <a:t> </a:t>
            </a:r>
            <a:endParaRPr lang="en-EE" sz="12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006663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53ECB-DB72-EE46-A683-2E5D27CBF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6000" y="1240314"/>
            <a:ext cx="4860000" cy="5617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200" b="1" dirty="0"/>
              <a:t>34. Missuguste ohtlike olukordadega olete kergliiklusteel (kõnniteel, jalgrattateel või jalgratta- ja jalgteel) liigeldes viimase 12 kuu jooksul kokku puutunud? </a:t>
            </a:r>
          </a:p>
          <a:p>
            <a:pPr marL="0" indent="0">
              <a:buNone/>
            </a:pPr>
            <a:r>
              <a:rPr lang="et-EE" sz="1200" i="1" dirty="0"/>
              <a:t>VÕIMALIK MITU VASTUST! </a:t>
            </a:r>
            <a:endParaRPr lang="en-US" sz="1200" dirty="0"/>
          </a:p>
          <a:p>
            <a:pPr lvl="1"/>
            <a:r>
              <a:rPr lang="et-EE" sz="1200" dirty="0"/>
              <a:t>Jalakäijad paiknevad kergliiklusteel valesti (ei kasuta neile ettenähtud teeosa või liiguvad teekattel märgistatud liikumissuunale vastupidises suunas)</a:t>
            </a:r>
            <a:endParaRPr lang="en-US" sz="1200" dirty="0"/>
          </a:p>
          <a:p>
            <a:pPr lvl="1"/>
            <a:r>
              <a:rPr lang="et-EE" sz="1200" dirty="0"/>
              <a:t>Koerte jalutusrihmad on risti üle tee</a:t>
            </a:r>
            <a:endParaRPr lang="en-US" sz="1200" dirty="0"/>
          </a:p>
          <a:p>
            <a:pPr lvl="1"/>
            <a:r>
              <a:rPr lang="et-EE" sz="1200" dirty="0"/>
              <a:t>Kiirelt liikumise abivahendeid kasutavad jalakäijad liiklevad ohtlikult kiiresti</a:t>
            </a:r>
            <a:endParaRPr lang="en-US" sz="1200" dirty="0"/>
          </a:p>
          <a:p>
            <a:pPr lvl="1"/>
            <a:r>
              <a:rPr lang="et-EE" sz="1200" dirty="0"/>
              <a:t>Kergeid elektrilisi sõidukeid kasutavad liiklejad sõidavad ohtlikult kiiresti </a:t>
            </a:r>
            <a:endParaRPr lang="en-US" sz="1200" dirty="0"/>
          </a:p>
          <a:p>
            <a:pPr lvl="1"/>
            <a:r>
              <a:rPr lang="et-EE" sz="1200" dirty="0"/>
              <a:t>Lapsi õpetatakse jalgrattaga sõitma tiheda liiklusega kergliiklusteel</a:t>
            </a:r>
            <a:endParaRPr lang="en-US" sz="1200" dirty="0"/>
          </a:p>
          <a:p>
            <a:pPr lvl="1"/>
            <a:r>
              <a:rPr lang="et-EE" sz="1200" dirty="0"/>
              <a:t>Joobes jalakäijad takistavad jalgratturite ja kiirelt liikumise abivahendite kasutajate liiklemist</a:t>
            </a:r>
            <a:endParaRPr lang="en-US" sz="1200" dirty="0"/>
          </a:p>
          <a:p>
            <a:pPr lvl="1"/>
            <a:r>
              <a:rPr lang="et-EE" sz="1200" dirty="0"/>
              <a:t>Mitmekesi kõrvuti jalutavad jalakäijad takistavad sujuvat liiklemist (ei jäta ruumi möödumiseks)</a:t>
            </a:r>
            <a:endParaRPr lang="en-US" sz="1200" dirty="0"/>
          </a:p>
          <a:p>
            <a:pPr lvl="1"/>
            <a:r>
              <a:rPr lang="et-EE" sz="1200" dirty="0"/>
              <a:t>Jalgratturid ei vähenda jalakäijatest möödudes kiirust </a:t>
            </a:r>
            <a:endParaRPr lang="en-US" sz="1200" dirty="0"/>
          </a:p>
          <a:p>
            <a:pPr lvl="1"/>
            <a:r>
              <a:rPr lang="et-EE" sz="1200" dirty="0"/>
              <a:t>Jalgratturid paiknevad kergliiklusteel valesti (ei kasuta neile ettenähtud teeosa, liiguvad teekattel märgistatud liikumissuunale vastupidises suunas või tee vales ääres)</a:t>
            </a:r>
            <a:endParaRPr lang="en-US" sz="1200" dirty="0"/>
          </a:p>
          <a:p>
            <a:pPr lvl="1"/>
            <a:r>
              <a:rPr lang="et-EE" sz="1200" dirty="0"/>
              <a:t>Elektritõukerattad on teele jäetud või pargitud hooletult, takistades või ohustades liikumist</a:t>
            </a:r>
            <a:endParaRPr lang="en-US" sz="1200" dirty="0"/>
          </a:p>
          <a:p>
            <a:pPr lvl="1"/>
            <a:r>
              <a:rPr lang="et-EE" sz="1200" dirty="0"/>
              <a:t>Muu, mis? ___________</a:t>
            </a:r>
            <a:endParaRPr lang="en-US" sz="1200" dirty="0"/>
          </a:p>
          <a:p>
            <a:pPr lvl="1"/>
            <a:r>
              <a:rPr lang="et-EE" sz="1200" dirty="0"/>
              <a:t>Ei ole ohtlike olukordadega kokku puutunud</a:t>
            </a:r>
            <a:endParaRPr lang="en-US" sz="1200" dirty="0"/>
          </a:p>
          <a:p>
            <a:pPr lvl="1"/>
            <a:r>
              <a:rPr lang="et-EE" sz="1200" i="1" dirty="0"/>
              <a:t>Ei oska öelda, ei liikle</a:t>
            </a:r>
            <a:endParaRPr lang="en-US" sz="1200" dirty="0"/>
          </a:p>
          <a:p>
            <a:endParaRPr lang="et-E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BE490B-FB74-774F-ADA4-79BC6524EFE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1200" b="1" dirty="0"/>
              <a:t>35. Kas Teie arvates on elektritõukerattaga sõites kiivri kandmine vajalik?</a:t>
            </a:r>
            <a:endParaRPr lang="en-EE" sz="1200" dirty="0"/>
          </a:p>
          <a:p>
            <a:pPr lvl="1"/>
            <a:r>
              <a:rPr lang="et-EE" sz="1200" dirty="0"/>
              <a:t>Jah, nii täiskasvanutel kui lastel</a:t>
            </a:r>
            <a:endParaRPr lang="en-EE" sz="1200" dirty="0"/>
          </a:p>
          <a:p>
            <a:pPr lvl="1"/>
            <a:r>
              <a:rPr lang="et-EE" sz="1200" dirty="0"/>
              <a:t>Jah, alla 16-aastastel lastel</a:t>
            </a:r>
            <a:endParaRPr lang="en-EE" sz="1200" dirty="0"/>
          </a:p>
          <a:p>
            <a:pPr lvl="1"/>
            <a:r>
              <a:rPr lang="et-EE" sz="1200" dirty="0"/>
              <a:t>Ei, mitte kellelgi</a:t>
            </a:r>
            <a:endParaRPr lang="en-EE" sz="1200" dirty="0"/>
          </a:p>
          <a:p>
            <a:pPr lvl="1"/>
            <a:r>
              <a:rPr lang="et-EE" sz="1200" dirty="0"/>
              <a:t>Muu, mis? ____________</a:t>
            </a:r>
            <a:endParaRPr lang="en-EE" sz="1200" dirty="0"/>
          </a:p>
          <a:p>
            <a:pPr lvl="1"/>
            <a:r>
              <a:rPr lang="et-EE" sz="1200" i="1" dirty="0"/>
              <a:t>Ei oska öelda</a:t>
            </a:r>
          </a:p>
          <a:p>
            <a:pPr marL="0" indent="0">
              <a:buNone/>
            </a:pPr>
            <a:endParaRPr lang="et-EE" sz="1200" b="1" i="1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417809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1391-FDFA-CC40-A645-0D99C421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Ankeet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BE13D7-7966-1F46-8EAD-E6920F9323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1200" b="1" i="1" dirty="0"/>
              <a:t>LIIKLUSOHUTUSE ALASE TEAVITUSE MÄRKAMINE </a:t>
            </a:r>
            <a:endParaRPr lang="en-EE" sz="1200" b="1" dirty="0"/>
          </a:p>
          <a:p>
            <a:pPr marL="0" indent="0">
              <a:buNone/>
            </a:pPr>
            <a:r>
              <a:rPr lang="et-EE" sz="1200" i="1" dirty="0"/>
              <a:t>Q36-Q39 KÜSIDA KÕIGILT (eristada elektritõukeratta kasutajad)</a:t>
            </a:r>
            <a:endParaRPr lang="en-EE" sz="1200" dirty="0"/>
          </a:p>
          <a:p>
            <a:pPr marL="0" indent="0">
              <a:buNone/>
            </a:pPr>
            <a:r>
              <a:rPr lang="en-US" sz="1200" b="1" dirty="0"/>
              <a:t>36. Kas Te olete käesoleval aastal lugenud meedias ilmunud informatsiooni või artikleid elektritõukerattaga liiklemise ohutuse kohta? </a:t>
            </a:r>
            <a:endParaRPr lang="en-EE" sz="1200" dirty="0"/>
          </a:p>
          <a:p>
            <a:pPr lvl="1"/>
            <a:r>
              <a:rPr lang="et-EE" sz="1200" dirty="0"/>
              <a:t>Jah	      </a:t>
            </a:r>
            <a:endParaRPr lang="en-EE" sz="1200" dirty="0"/>
          </a:p>
          <a:p>
            <a:pPr lvl="1"/>
            <a:r>
              <a:rPr lang="et-EE" sz="1200" dirty="0"/>
              <a:t>Ei		 </a:t>
            </a:r>
            <a:endParaRPr lang="en-EE" sz="1200" dirty="0"/>
          </a:p>
          <a:p>
            <a:pPr lvl="1"/>
            <a:r>
              <a:rPr lang="et-EE" sz="1200" i="1" dirty="0"/>
              <a:t>Ei oska öelda / ei loe</a:t>
            </a:r>
            <a:endParaRPr lang="en-EE" sz="1200" dirty="0"/>
          </a:p>
          <a:p>
            <a:pPr marL="0" indent="0" eaLnBrk="0" fontAlgn="base" hangingPunct="0">
              <a:buNone/>
            </a:pPr>
            <a:r>
              <a:rPr lang="et-EE" sz="1200" b="1" dirty="0"/>
              <a:t>37. Kas Te olete käesoleval aastal märganud vähemalt ühte järgnevatest kampaaniasõnumitest</a:t>
            </a:r>
            <a:r>
              <a:rPr lang="et-EE" sz="1200" dirty="0"/>
              <a:t> </a:t>
            </a:r>
            <a:r>
              <a:rPr lang="et-EE" sz="1200" b="1" dirty="0"/>
              <a:t> elektritõukerattaga liiklemise ohutuse kohta?</a:t>
            </a:r>
            <a:endParaRPr lang="en-EE" sz="1200" dirty="0"/>
          </a:p>
          <a:p>
            <a:pPr lvl="1"/>
            <a:r>
              <a:rPr lang="et-EE" sz="1200" dirty="0"/>
              <a:t>Jah	      </a:t>
            </a:r>
            <a:endParaRPr lang="en-EE" sz="1200" dirty="0"/>
          </a:p>
          <a:p>
            <a:pPr lvl="1"/>
            <a:r>
              <a:rPr lang="et-EE" sz="1200" dirty="0"/>
              <a:t>Ei		 </a:t>
            </a:r>
            <a:endParaRPr lang="en-EE" sz="1200" dirty="0"/>
          </a:p>
          <a:p>
            <a:pPr lvl="1"/>
            <a:r>
              <a:rPr lang="et-EE" sz="1200" i="1" dirty="0"/>
              <a:t>Ei oska öelda</a:t>
            </a:r>
            <a:endParaRPr lang="en-EE" sz="1200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BEEE2-EE53-4146-BEDC-9660086A6526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1200" i="1" dirty="0"/>
              <a:t>Kui Q37=1</a:t>
            </a:r>
            <a:endParaRPr lang="en-EE" sz="1200" dirty="0"/>
          </a:p>
          <a:p>
            <a:pPr marL="0" indent="0">
              <a:buNone/>
            </a:pPr>
            <a:r>
              <a:rPr lang="et-EE" sz="1200" b="1" dirty="0"/>
              <a:t>38. Kus Te seda kampaaniat märkasite?</a:t>
            </a:r>
            <a:r>
              <a:rPr lang="et-EE" sz="1200" dirty="0"/>
              <a:t> </a:t>
            </a:r>
            <a:r>
              <a:rPr lang="et-EE" sz="1200" i="1" dirty="0"/>
              <a:t>VÕIB MITU VASTUST!</a:t>
            </a:r>
            <a:endParaRPr lang="en-EE" sz="1200" dirty="0"/>
          </a:p>
          <a:p>
            <a:pPr lvl="1"/>
            <a:r>
              <a:rPr lang="et-EE" sz="1200" dirty="0"/>
              <a:t>Ühistranspordis paiknevatel ekraanidel</a:t>
            </a:r>
            <a:endParaRPr lang="en-EE" sz="1200" dirty="0"/>
          </a:p>
          <a:p>
            <a:pPr lvl="1"/>
            <a:r>
              <a:rPr lang="et-EE" sz="1200" dirty="0"/>
              <a:t>Kaubanduskeskustes paiknevatel plakatitel või ekraanidel </a:t>
            </a:r>
            <a:endParaRPr lang="en-EE" sz="1200" dirty="0"/>
          </a:p>
          <a:p>
            <a:pPr lvl="1"/>
            <a:r>
              <a:rPr lang="et-EE" sz="1200" dirty="0"/>
              <a:t>Plakatitel teede/tänavate ääres</a:t>
            </a:r>
            <a:endParaRPr lang="en-EE" sz="1200" dirty="0"/>
          </a:p>
          <a:p>
            <a:pPr lvl="1"/>
            <a:r>
              <a:rPr lang="et-EE" sz="1200" dirty="0"/>
              <a:t>Plakatitel koolides</a:t>
            </a:r>
            <a:endParaRPr lang="en-EE" sz="1200" dirty="0"/>
          </a:p>
          <a:p>
            <a:pPr lvl="1"/>
            <a:r>
              <a:rPr lang="et-EE" sz="1200" dirty="0"/>
              <a:t>Internetis</a:t>
            </a:r>
            <a:endParaRPr lang="en-EE" sz="1200" dirty="0"/>
          </a:p>
          <a:p>
            <a:pPr lvl="1"/>
            <a:r>
              <a:rPr lang="et-EE" sz="1200" dirty="0"/>
              <a:t>Mujal, kus? _____________________</a:t>
            </a:r>
            <a:endParaRPr lang="en-EE" sz="1200" dirty="0"/>
          </a:p>
          <a:p>
            <a:pPr lvl="1"/>
            <a:r>
              <a:rPr lang="et-EE" sz="1200" i="1" dirty="0"/>
              <a:t>Ei oska öelda</a:t>
            </a:r>
            <a:endParaRPr lang="en-EE" sz="1200" dirty="0"/>
          </a:p>
          <a:p>
            <a:pPr marL="0" indent="0">
              <a:buNone/>
            </a:pPr>
            <a:r>
              <a:rPr lang="en-US" sz="1200" b="1" dirty="0"/>
              <a:t>39. Kas Te olete käesoleval aastal märganud </a:t>
            </a:r>
            <a:r>
              <a:rPr lang="et-EE" sz="1200" b="1" dirty="0"/>
              <a:t>vähemalt ühte järgmistest kampaaniasõnumitest </a:t>
            </a:r>
            <a:r>
              <a:rPr lang="en-US" sz="1200" b="1" dirty="0"/>
              <a:t>raudtee ületamise ohutuse kohta </a:t>
            </a:r>
            <a:r>
              <a:rPr lang="et-EE" sz="1200" b="1" dirty="0"/>
              <a:t>„Tule rattalt maha ja lase rong läbi“</a:t>
            </a:r>
            <a:r>
              <a:rPr lang="en-US" sz="1200" b="1" dirty="0"/>
              <a:t> ? </a:t>
            </a:r>
            <a:endParaRPr lang="en-EE" sz="1200" dirty="0"/>
          </a:p>
          <a:p>
            <a:pPr lvl="1"/>
            <a:r>
              <a:rPr lang="et-EE" sz="1200" dirty="0"/>
              <a:t>Jah	      </a:t>
            </a:r>
            <a:endParaRPr lang="en-EE" sz="1200" dirty="0"/>
          </a:p>
          <a:p>
            <a:pPr lvl="1"/>
            <a:r>
              <a:rPr lang="et-EE" sz="1200" dirty="0"/>
              <a:t>Ei		 </a:t>
            </a:r>
            <a:endParaRPr lang="en-EE" sz="1200" dirty="0"/>
          </a:p>
          <a:p>
            <a:pPr lvl="1"/>
            <a:r>
              <a:rPr lang="et-EE" sz="1200" i="1" dirty="0"/>
              <a:t>Ei oska öelda</a:t>
            </a:r>
            <a:endParaRPr lang="en-EE" sz="12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74699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8692A-45C1-D648-9CDF-582B8295F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Jalgrattaga liiklemine laste seas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CD8E7-CCC2-BE43-9251-1FD8835042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/>
              <a:t>Sel aastal on 24%-l elanikkonnast 4-15-aastaseid lapsi, kes sõidavad jalgrattaga. Nende osakaal on viimase nelja aasta jooksul tasapisi suurenenud.</a:t>
            </a:r>
          </a:p>
          <a:p>
            <a:r>
              <a:rPr lang="et-EE" dirty="0"/>
              <a:t>Jalgrattaga sõitvate laste vanematest on viimase 12 kuu jooksul rattaga sõitnud 66%, seega eeskuju on innustav.</a:t>
            </a:r>
          </a:p>
          <a:p>
            <a:endParaRPr lang="et-EE" dirty="0"/>
          </a:p>
          <a:p>
            <a:endParaRPr lang="et-E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86BBA3F-FB87-2C4B-9646-13218B3F64B0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494463" y="1499406"/>
            <a:ext cx="4859337" cy="48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5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23006D-5FA3-E244-928C-8C7E1E779B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>
                <a:solidFill>
                  <a:schemeClr val="accent1"/>
                </a:solidFill>
              </a:rPr>
              <a:t>KIIVER</a:t>
            </a:r>
          </a:p>
          <a:p>
            <a:r>
              <a:rPr lang="et-EE" dirty="0">
                <a:solidFill>
                  <a:schemeClr val="accent1"/>
                </a:solidFill>
              </a:rPr>
              <a:t>Jalgrattaga sõites kannavad kiivrit alati või sageli kokku 80% 4-15-aastastest lastest</a:t>
            </a:r>
            <a:r>
              <a:rPr lang="et-EE" dirty="0"/>
              <a:t>. 8% jalgrattaga sõitvatest lastest kannavad kiivrit harva ning 9% ei kanna üldse. See tulemus jääb viimase kolme aastaga võrreldes enam-vähem samale tasemele, kuid näitab kiivrit mitte kandvate laste osakaalu suurenemist võrreldes 2017. aasta eelse ajaga (Slaid 9).</a:t>
            </a:r>
          </a:p>
          <a:p>
            <a:r>
              <a:rPr lang="et-EE" dirty="0"/>
              <a:t>Sagedamini kannavad kiivrit eestikeelsete, 25-34-aastaste ja maapiirkondade vanemate lapsed.</a:t>
            </a:r>
          </a:p>
          <a:p>
            <a:pPr marL="0" indent="0">
              <a:buNone/>
            </a:pPr>
            <a:r>
              <a:rPr lang="et-EE" dirty="0">
                <a:solidFill>
                  <a:srgbClr val="A01E28"/>
                </a:solidFill>
              </a:rPr>
              <a:t>OHUTUSVEST</a:t>
            </a:r>
          </a:p>
          <a:p>
            <a:r>
              <a:rPr lang="et-EE" dirty="0">
                <a:solidFill>
                  <a:schemeClr val="accent1"/>
                </a:solidFill>
              </a:rPr>
              <a:t>Ohutusvesti või muud nähtavust parandavat riietust kannavad alati või sageli kokku 37% 4-15-aastastest lastest</a:t>
            </a:r>
            <a:r>
              <a:rPr lang="et-EE" dirty="0"/>
              <a:t>. 27% jalgrattaga sõitvatest lastest kannavad ohutusvesti vmt harva ning 34% ei kanna üldse (Slaid 9). Alates 2018. aastast on tõusnud nende osakaal, kes kannavad ohutusvarustust, samas on langenud nende osakaal, kes kannavad ohutusvarustust enamasti või sageli.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3F1392-630A-1648-9195-02586E97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Jalgrattaga liiklemine laste seas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23E958B-73DD-8341-9767-2399893732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Ohutusvarustuse kasutamine (Slaid 8-9)</a:t>
            </a:r>
          </a:p>
        </p:txBody>
      </p:sp>
    </p:spTree>
    <p:extLst>
      <p:ext uri="{BB962C8B-B14F-4D97-AF65-F5344CB8AC3E}">
        <p14:creationId xmlns:p14="http://schemas.microsoft.com/office/powerpoint/2010/main" val="4189796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470FF8C-1475-4449-8D71-B436A1536B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6362" y="1624012"/>
            <a:ext cx="4711700" cy="4635500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FB68E90-F72A-9742-82F3-2794353B07BD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568281" y="1624012"/>
            <a:ext cx="4711700" cy="4635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ADF2A8-3BA2-DE40-92CD-83E7B212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Jalgrattaga liiklemine laste seas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8FD7CF9-60EA-F148-93B6-8FEA565C1BD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t-EE" dirty="0"/>
              <a:t>Ohutusvarustuse kasutamine – kiivri ja nähtavust parandava riietuse kandmine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4E782A-D9CD-C34D-80C4-01E1E3AF5DE4}"/>
              </a:ext>
            </a:extLst>
          </p:cNvPr>
          <p:cNvCxnSpPr/>
          <p:nvPr/>
        </p:nvCxnSpPr>
        <p:spPr>
          <a:xfrm>
            <a:off x="5374106" y="2582779"/>
            <a:ext cx="0" cy="3398402"/>
          </a:xfrm>
          <a:prstGeom prst="line">
            <a:avLst/>
          </a:prstGeom>
          <a:ln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6A2F13-6175-EF4D-BDFF-1D21163206B8}"/>
              </a:ext>
            </a:extLst>
          </p:cNvPr>
          <p:cNvCxnSpPr/>
          <p:nvPr/>
        </p:nvCxnSpPr>
        <p:spPr>
          <a:xfrm>
            <a:off x="9713495" y="2582779"/>
            <a:ext cx="0" cy="3398402"/>
          </a:xfrm>
          <a:prstGeom prst="line">
            <a:avLst/>
          </a:prstGeom>
          <a:ln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886361"/>
      </p:ext>
    </p:extLst>
  </p:cSld>
  <p:clrMapOvr>
    <a:masterClrMapping/>
  </p:clrMapOvr>
</p:sld>
</file>

<file path=ppt/theme/theme1.xml><?xml version="1.0" encoding="utf-8"?>
<a:theme xmlns:a="http://schemas.openxmlformats.org/drawingml/2006/main" name="TU_2018_ppt">
  <a:themeElements>
    <a:clrScheme name="TU_Diverge">
      <a:dk1>
        <a:srgbClr val="3F3F3F"/>
      </a:dk1>
      <a:lt1>
        <a:srgbClr val="FFFFFF"/>
      </a:lt1>
      <a:dk2>
        <a:srgbClr val="242424"/>
      </a:dk2>
      <a:lt2>
        <a:srgbClr val="E6E6E6"/>
      </a:lt2>
      <a:accent1>
        <a:srgbClr val="B2182B"/>
      </a:accent1>
      <a:accent2>
        <a:srgbClr val="EF8A62"/>
      </a:accent2>
      <a:accent3>
        <a:srgbClr val="FDDBC7"/>
      </a:accent3>
      <a:accent4>
        <a:srgbClr val="D1E5F0"/>
      </a:accent4>
      <a:accent5>
        <a:srgbClr val="67A9CF"/>
      </a:accent5>
      <a:accent6>
        <a:srgbClr val="2166AC"/>
      </a:accent6>
      <a:hlink>
        <a:srgbClr val="21ABF5"/>
      </a:hlink>
      <a:folHlink>
        <a:srgbClr val="EA7E89"/>
      </a:folHlink>
    </a:clrScheme>
    <a:fontScheme name="TU_201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E886350-2ED7-5240-BAA7-EC2F68CA8BA7}" vid="{AF605000-255F-2046-893F-40928F4C91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TU_2018_ppt</Template>
  <TotalTime>110580</TotalTime>
  <Words>5464</Words>
  <Application>Microsoft Office PowerPoint</Application>
  <PresentationFormat>Laiekraan</PresentationFormat>
  <Paragraphs>602</Paragraphs>
  <Slides>64</Slides>
  <Notes>10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64</vt:i4>
      </vt:variant>
    </vt:vector>
  </HeadingPairs>
  <TitlesOfParts>
    <vt:vector size="68" baseType="lpstr">
      <vt:lpstr>Arial</vt:lpstr>
      <vt:lpstr>Calibri</vt:lpstr>
      <vt:lpstr>Helvetica</vt:lpstr>
      <vt:lpstr>TU_2018_ppt</vt:lpstr>
      <vt:lpstr>Jalgratta ja elektritõukerattaga liiklemine</vt:lpstr>
      <vt:lpstr>Teemad</vt:lpstr>
      <vt:lpstr>Metoodika ja vastutajad</vt:lpstr>
      <vt:lpstr>Vastajate struktuur</vt:lpstr>
      <vt:lpstr>Teadlikkus liikluseeskirjadest</vt:lpstr>
      <vt:lpstr>Jalgrattaga liiklemine LASTE seas</vt:lpstr>
      <vt:lpstr>Jalgrattaga liiklemine laste seas</vt:lpstr>
      <vt:lpstr>Jalgrattaga liiklemine laste seas</vt:lpstr>
      <vt:lpstr>Jalgrattaga liiklemine laste seas</vt:lpstr>
      <vt:lpstr>Jalgrattaga liiklemine TÄISKASVANUTE seas</vt:lpstr>
      <vt:lpstr>Jalgrattaga liiklemine täiskasvanute seas</vt:lpstr>
      <vt:lpstr>Jalgrattaga liiklemine täiskasvanute seas</vt:lpstr>
      <vt:lpstr>Jalgrattaga liiklemine täiskasvanute seas</vt:lpstr>
      <vt:lpstr>Jalgrattaga liiklemine täiskasvanute seas</vt:lpstr>
      <vt:lpstr>Jalgrattaga liiklemine täiskasvanute seas</vt:lpstr>
      <vt:lpstr>Jalgrattaga liiklemine täiskasvanute seas</vt:lpstr>
      <vt:lpstr>Jalgrattaga liiklemine täiskasvanute seas</vt:lpstr>
      <vt:lpstr>Jalgrattaga liiklemine täiskasvanute seas</vt:lpstr>
      <vt:lpstr>Jalgrattaga liiklemine täiskasvanute seas</vt:lpstr>
      <vt:lpstr>Jalgrattaga liiklemine täiskasvanute seas</vt:lpstr>
      <vt:lpstr>Jalgrattaga liiklemine täiskasvanute seas</vt:lpstr>
      <vt:lpstr>Jalgrattaga liiklemine täiskasvanute seas</vt:lpstr>
      <vt:lpstr>Jalgrattaga liiklemine täiskasvanute seas</vt:lpstr>
      <vt:lpstr>Jalgrattaga liiklemine täiskasvanute seas</vt:lpstr>
      <vt:lpstr>Jalgrattaga liiklemine täiskasvanute seas</vt:lpstr>
      <vt:lpstr>Jalgrattaga liiklemine täiskasvanute seas</vt:lpstr>
      <vt:lpstr>Jalgrattaga liiklemine täiskasvanute seas</vt:lpstr>
      <vt:lpstr>Jalgrattaga liiklemine täiskasvanute seas</vt:lpstr>
      <vt:lpstr>Jalgrattaga liiklemine täiskasvanute seas</vt:lpstr>
      <vt:lpstr>Jalgrattaga liiklemine täiskasvanute seas</vt:lpstr>
      <vt:lpstr>Jalgrattaga liiklemine täiskasvanute seas</vt:lpstr>
      <vt:lpstr>Jalgrattaga liiklemine täiskasvanute seas</vt:lpstr>
      <vt:lpstr>Jalgrattaga liiklemine täiskasvanute seas</vt:lpstr>
      <vt:lpstr>Jalgrattaga liiklemine täiskasvanute seas</vt:lpstr>
      <vt:lpstr>Elektritõukerattaga liiklemine</vt:lpstr>
      <vt:lpstr>Elektritõukerattaga liiklemine</vt:lpstr>
      <vt:lpstr>Elektritõukerattaga liiklemine</vt:lpstr>
      <vt:lpstr>Elektritõukerattaga liiklemine</vt:lpstr>
      <vt:lpstr>Elektritõukerattaga liiklemine</vt:lpstr>
      <vt:lpstr>Elektritõukerattaga liiklemine</vt:lpstr>
      <vt:lpstr>Elektritõukerattaga liiklemine</vt:lpstr>
      <vt:lpstr>Elektritõukerattaga liiklemine</vt:lpstr>
      <vt:lpstr>Elektritõukerattaga liiklemine</vt:lpstr>
      <vt:lpstr>Elektritõukerattaga liiklemine</vt:lpstr>
      <vt:lpstr>Elektritõukerattaga liiklemine</vt:lpstr>
      <vt:lpstr>Ohtlikud olukorrad kergliiklusteel</vt:lpstr>
      <vt:lpstr>Ohtlikud olukorrad kergliiklusteel</vt:lpstr>
      <vt:lpstr>Ohtlikud olukorrad kergliiklusteel</vt:lpstr>
      <vt:lpstr>Ohtlikud olukorrad kergliiklusteel</vt:lpstr>
      <vt:lpstr>Kampaania märkamine</vt:lpstr>
      <vt:lpstr>Kampaania märkamine</vt:lpstr>
      <vt:lpstr>Kampaania märkamine</vt:lpstr>
      <vt:lpstr>Ankeet</vt:lpstr>
      <vt:lpstr>Ankeet</vt:lpstr>
      <vt:lpstr>Ankeet</vt:lpstr>
      <vt:lpstr>Ankeet</vt:lpstr>
      <vt:lpstr>Ankeet</vt:lpstr>
      <vt:lpstr>Ankeet</vt:lpstr>
      <vt:lpstr>Ankeet</vt:lpstr>
      <vt:lpstr>Ankeet</vt:lpstr>
      <vt:lpstr>Ankeet</vt:lpstr>
      <vt:lpstr>Ankeet</vt:lpstr>
      <vt:lpstr>Ankeet</vt:lpstr>
      <vt:lpstr>Ankeet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Liis Grünberg</dc:creator>
  <cp:lastModifiedBy>Raul Rom</cp:lastModifiedBy>
  <cp:revision>443</cp:revision>
  <cp:lastPrinted>2020-10-28T08:41:37Z</cp:lastPrinted>
  <dcterms:created xsi:type="dcterms:W3CDTF">2018-03-19T11:21:32Z</dcterms:created>
  <dcterms:modified xsi:type="dcterms:W3CDTF">2021-10-12T11:42:13Z</dcterms:modified>
</cp:coreProperties>
</file>