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76" r:id="rId3"/>
    <p:sldId id="258" r:id="rId4"/>
    <p:sldId id="278" r:id="rId5"/>
    <p:sldId id="259" r:id="rId6"/>
    <p:sldId id="267" r:id="rId7"/>
    <p:sldId id="355" r:id="rId8"/>
    <p:sldId id="274" r:id="rId9"/>
    <p:sldId id="313" r:id="rId10"/>
    <p:sldId id="358" r:id="rId11"/>
    <p:sldId id="316" r:id="rId12"/>
    <p:sldId id="364" r:id="rId13"/>
    <p:sldId id="318" r:id="rId14"/>
    <p:sldId id="359" r:id="rId15"/>
    <p:sldId id="328" r:id="rId16"/>
    <p:sldId id="352" r:id="rId17"/>
    <p:sldId id="353" r:id="rId18"/>
    <p:sldId id="354" r:id="rId19"/>
    <p:sldId id="360" r:id="rId20"/>
    <p:sldId id="333" r:id="rId21"/>
    <p:sldId id="336" r:id="rId22"/>
    <p:sldId id="335" r:id="rId23"/>
    <p:sldId id="260" r:id="rId24"/>
    <p:sldId id="288" r:id="rId25"/>
    <p:sldId id="290" r:id="rId26"/>
    <p:sldId id="362" r:id="rId27"/>
    <p:sldId id="295" r:id="rId28"/>
    <p:sldId id="351" r:id="rId29"/>
    <p:sldId id="363" r:id="rId30"/>
    <p:sldId id="297" r:id="rId31"/>
    <p:sldId id="299" r:id="rId32"/>
    <p:sldId id="298" r:id="rId33"/>
    <p:sldId id="300" r:id="rId34"/>
    <p:sldId id="301" r:id="rId35"/>
    <p:sldId id="302" r:id="rId36"/>
    <p:sldId id="356" r:id="rId37"/>
    <p:sldId id="304" r:id="rId38"/>
    <p:sldId id="305" r:id="rId39"/>
    <p:sldId id="337" r:id="rId40"/>
    <p:sldId id="338" r:id="rId41"/>
    <p:sldId id="344" r:id="rId42"/>
    <p:sldId id="343" r:id="rId43"/>
    <p:sldId id="345" r:id="rId44"/>
    <p:sldId id="340" r:id="rId45"/>
    <p:sldId id="339" r:id="rId46"/>
    <p:sldId id="341" r:id="rId47"/>
  </p:sldIdLst>
  <p:sldSz cx="12192000" cy="6858000"/>
  <p:notesSz cx="6858000" cy="9144000"/>
  <p:defaultTextStyle>
    <a:defPPr>
      <a:defRPr lang="et-EE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2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1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1647" autoAdjust="0"/>
    <p:restoredTop sz="86547"/>
  </p:normalViewPr>
  <p:slideViewPr>
    <p:cSldViewPr snapToGrid="0">
      <p:cViewPr>
        <p:scale>
          <a:sx n="60" d="100"/>
          <a:sy n="60" d="100"/>
        </p:scale>
        <p:origin x="2126" y="360"/>
      </p:cViewPr>
      <p:guideLst>
        <p:guide orient="horz" pos="2160"/>
        <p:guide pos="3840"/>
        <p:guide orient="horz" pos="2260"/>
      </p:guideLst>
    </p:cSldViewPr>
  </p:slideViewPr>
  <p:outlineViewPr>
    <p:cViewPr>
      <p:scale>
        <a:sx n="33" d="100"/>
        <a:sy n="33" d="100"/>
      </p:scale>
      <p:origin x="0" y="-9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29087-B8E6-5F44-BBC6-D1D3F01F08B3}" type="datetimeFigureOut">
              <a:rPr lang="et-EE" smtClean="0"/>
              <a:t>16.09.2021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80EF8-E9CB-E84D-AF08-51E28286EE4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6524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80EF8-E9CB-E84D-AF08-51E28286EE44}" type="slidenum">
              <a:rPr lang="et-EE" smtClean="0"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01079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80EF8-E9CB-E84D-AF08-51E28286EE44}" type="slidenum">
              <a:rPr lang="et-EE" smtClean="0"/>
              <a:t>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55636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80EF8-E9CB-E84D-AF08-51E28286EE44}" type="slidenum">
              <a:rPr lang="et-EE" smtClean="0"/>
              <a:t>26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00544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itel Pilt vasaku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575999" y="0"/>
            <a:ext cx="4408923" cy="6858000"/>
          </a:xfrm>
          <a:custGeom>
            <a:avLst/>
            <a:gdLst>
              <a:gd name="connsiteX0" fmla="*/ 0 w 4408923"/>
              <a:gd name="connsiteY0" fmla="*/ 0 h 6858000"/>
              <a:gd name="connsiteX1" fmla="*/ 4408923 w 4408923"/>
              <a:gd name="connsiteY1" fmla="*/ 0 h 6858000"/>
              <a:gd name="connsiteX2" fmla="*/ 4408923 w 4408923"/>
              <a:gd name="connsiteY2" fmla="*/ 6858000 h 6858000"/>
              <a:gd name="connsiteX3" fmla="*/ 0 w 4408923"/>
              <a:gd name="connsiteY3" fmla="*/ 6858000 h 6858000"/>
              <a:gd name="connsiteX4" fmla="*/ 0 w 4408923"/>
              <a:gd name="connsiteY4" fmla="*/ 6034725 h 6858000"/>
              <a:gd name="connsiteX5" fmla="*/ 208 w 4408923"/>
              <a:gd name="connsiteY5" fmla="*/ 6034804 h 6858000"/>
              <a:gd name="connsiteX6" fmla="*/ 376702 w 4408923"/>
              <a:gd name="connsiteY6" fmla="*/ 6098185 h 6858000"/>
              <a:gd name="connsiteX7" fmla="*/ 1681141 w 4408923"/>
              <a:gd name="connsiteY7" fmla="*/ 4860459 h 6858000"/>
              <a:gd name="connsiteX8" fmla="*/ 460294 w 4408923"/>
              <a:gd name="connsiteY8" fmla="*/ 3540207 h 6858000"/>
              <a:gd name="connsiteX9" fmla="*/ 387188 w 4408923"/>
              <a:gd name="connsiteY9" fmla="*/ 3538866 h 6858000"/>
              <a:gd name="connsiteX10" fmla="*/ 10193 w 4408923"/>
              <a:gd name="connsiteY10" fmla="*/ 3599167 h 6858000"/>
              <a:gd name="connsiteX11" fmla="*/ 0 w 4408923"/>
              <a:gd name="connsiteY11" fmla="*/ 36029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08923" h="6858000">
                <a:moveTo>
                  <a:pt x="0" y="0"/>
                </a:moveTo>
                <a:lnTo>
                  <a:pt x="4408923" y="0"/>
                </a:lnTo>
                <a:lnTo>
                  <a:pt x="4408923" y="6858000"/>
                </a:lnTo>
                <a:lnTo>
                  <a:pt x="0" y="6858000"/>
                </a:lnTo>
                <a:lnTo>
                  <a:pt x="0" y="6034725"/>
                </a:lnTo>
                <a:lnTo>
                  <a:pt x="208" y="6034804"/>
                </a:lnTo>
                <a:cubicBezTo>
                  <a:pt x="118918" y="6073701"/>
                  <a:pt x="245346" y="6095777"/>
                  <a:pt x="376702" y="6098185"/>
                </a:cubicBezTo>
                <a:cubicBezTo>
                  <a:pt x="1077218" y="6111027"/>
                  <a:pt x="1658225" y="5559734"/>
                  <a:pt x="1681141" y="4860459"/>
                </a:cubicBezTo>
                <a:cubicBezTo>
                  <a:pt x="1704060" y="4161093"/>
                  <a:pt x="1160249" y="3573003"/>
                  <a:pt x="460294" y="3540207"/>
                </a:cubicBezTo>
                <a:lnTo>
                  <a:pt x="387188" y="3538866"/>
                </a:lnTo>
                <a:cubicBezTo>
                  <a:pt x="255819" y="3540201"/>
                  <a:pt x="129216" y="3561243"/>
                  <a:pt x="10193" y="3599167"/>
                </a:cubicBezTo>
                <a:lnTo>
                  <a:pt x="0" y="3602972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36841" y="2533153"/>
            <a:ext cx="6121239" cy="2387600"/>
          </a:xfrm>
        </p:spPr>
        <p:txBody>
          <a:bodyPr anchor="b"/>
          <a:lstStyle>
            <a:lvl1pPr algn="l">
              <a:defRPr lang="en-GB" sz="6000" b="1" i="0" u="none" strike="noStrike" baseline="0" smtClean="0"/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84B4-50EE-4E03-B6D7-AB5456BA3390}" type="slidenum">
              <a:rPr lang="et-EE" smtClean="0"/>
              <a:t>‹#›</a:t>
            </a:fld>
            <a:endParaRPr lang="et-EE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736839" y="5059254"/>
            <a:ext cx="6121239" cy="1559261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1" y="3538801"/>
            <a:ext cx="1974433" cy="256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7620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itel pilt parem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7783513" y="0"/>
            <a:ext cx="4408487" cy="6867525"/>
          </a:xfrm>
          <a:custGeom>
            <a:avLst/>
            <a:gdLst>
              <a:gd name="connsiteX0" fmla="*/ 0 w 4408487"/>
              <a:gd name="connsiteY0" fmla="*/ 0 h 6867525"/>
              <a:gd name="connsiteX1" fmla="*/ 4408487 w 4408487"/>
              <a:gd name="connsiteY1" fmla="*/ 0 h 6867525"/>
              <a:gd name="connsiteX2" fmla="*/ 4408487 w 4408487"/>
              <a:gd name="connsiteY2" fmla="*/ 6867525 h 6867525"/>
              <a:gd name="connsiteX3" fmla="*/ 0 w 4408487"/>
              <a:gd name="connsiteY3" fmla="*/ 6867525 h 6867525"/>
              <a:gd name="connsiteX4" fmla="*/ 0 w 4408487"/>
              <a:gd name="connsiteY4" fmla="*/ 6032186 h 6867525"/>
              <a:gd name="connsiteX5" fmla="*/ 108414 w 4408487"/>
              <a:gd name="connsiteY5" fmla="*/ 6062418 h 6867525"/>
              <a:gd name="connsiteX6" fmla="*/ 365715 w 4408487"/>
              <a:gd name="connsiteY6" fmla="*/ 6094106 h 6867525"/>
              <a:gd name="connsiteX7" fmla="*/ 1685089 w 4408487"/>
              <a:gd name="connsiteY7" fmla="*/ 4855586 h 6867525"/>
              <a:gd name="connsiteX8" fmla="*/ 456140 w 4408487"/>
              <a:gd name="connsiteY8" fmla="*/ 3527283 h 6867525"/>
              <a:gd name="connsiteX9" fmla="*/ 395862 w 4408487"/>
              <a:gd name="connsiteY9" fmla="*/ 3525881 h 6867525"/>
              <a:gd name="connsiteX10" fmla="*/ 15171 w 4408487"/>
              <a:gd name="connsiteY10" fmla="*/ 3582733 h 6867525"/>
              <a:gd name="connsiteX11" fmla="*/ 0 w 4408487"/>
              <a:gd name="connsiteY11" fmla="*/ 3588214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08487" h="6867525">
                <a:moveTo>
                  <a:pt x="0" y="0"/>
                </a:moveTo>
                <a:lnTo>
                  <a:pt x="4408487" y="0"/>
                </a:lnTo>
                <a:lnTo>
                  <a:pt x="4408487" y="6867525"/>
                </a:lnTo>
                <a:lnTo>
                  <a:pt x="0" y="6867525"/>
                </a:lnTo>
                <a:lnTo>
                  <a:pt x="0" y="6032186"/>
                </a:lnTo>
                <a:lnTo>
                  <a:pt x="108414" y="6062418"/>
                </a:lnTo>
                <a:cubicBezTo>
                  <a:pt x="191366" y="6081203"/>
                  <a:pt x="277410" y="6092051"/>
                  <a:pt x="365715" y="6094106"/>
                </a:cubicBezTo>
                <a:cubicBezTo>
                  <a:pt x="1071950" y="6110541"/>
                  <a:pt x="1660107" y="5558428"/>
                  <a:pt x="1685089" y="4855586"/>
                </a:cubicBezTo>
                <a:cubicBezTo>
                  <a:pt x="1710082" y="4152430"/>
                  <a:pt x="1162112" y="3560159"/>
                  <a:pt x="456140" y="3527283"/>
                </a:cubicBezTo>
                <a:lnTo>
                  <a:pt x="395862" y="3525881"/>
                </a:lnTo>
                <a:cubicBezTo>
                  <a:pt x="263387" y="3525881"/>
                  <a:pt x="135534" y="3545773"/>
                  <a:pt x="15171" y="3582733"/>
                </a:cubicBezTo>
                <a:lnTo>
                  <a:pt x="0" y="3588214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3103" y="2432434"/>
            <a:ext cx="6121239" cy="2387600"/>
          </a:xfrm>
        </p:spPr>
        <p:txBody>
          <a:bodyPr anchor="b"/>
          <a:lstStyle>
            <a:lvl1pPr algn="l">
              <a:defRPr lang="en-GB" sz="6000" b="1" i="0" u="none" strike="noStrike" baseline="0" smtClean="0"/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84B4-50EE-4E03-B6D7-AB5456BA3390}" type="slidenum">
              <a:rPr lang="et-EE" smtClean="0"/>
              <a:t>‹#›</a:t>
            </a:fld>
            <a:endParaRPr lang="et-EE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33103" y="4989511"/>
            <a:ext cx="6121239" cy="1559261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55" y="3521459"/>
            <a:ext cx="1982054" cy="25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4863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itel pilttaust tekst vasa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76000" y="0"/>
            <a:ext cx="11615999" cy="6858000"/>
          </a:xfrm>
          <a:custGeom>
            <a:avLst/>
            <a:gdLst>
              <a:gd name="connsiteX0" fmla="*/ 0 w 11615999"/>
              <a:gd name="connsiteY0" fmla="*/ 0 h 6858000"/>
              <a:gd name="connsiteX1" fmla="*/ 11615999 w 11615999"/>
              <a:gd name="connsiteY1" fmla="*/ 0 h 6858000"/>
              <a:gd name="connsiteX2" fmla="*/ 11615999 w 11615999"/>
              <a:gd name="connsiteY2" fmla="*/ 6858000 h 6858000"/>
              <a:gd name="connsiteX3" fmla="*/ 0 w 11615999"/>
              <a:gd name="connsiteY3" fmla="*/ 6858000 h 6858000"/>
              <a:gd name="connsiteX4" fmla="*/ 0 w 11615999"/>
              <a:gd name="connsiteY4" fmla="*/ 1594962 h 6858000"/>
              <a:gd name="connsiteX5" fmla="*/ 82764 w 11615999"/>
              <a:gd name="connsiteY5" fmla="*/ 1588262 h 6858000"/>
              <a:gd name="connsiteX6" fmla="*/ 509299 w 11615999"/>
              <a:gd name="connsiteY6" fmla="*/ 1095208 h 6858000"/>
              <a:gd name="connsiteX7" fmla="*/ 12380 w 11615999"/>
              <a:gd name="connsiteY7" fmla="*/ 560124 h 6858000"/>
              <a:gd name="connsiteX8" fmla="*/ 0 w 11615999"/>
              <a:gd name="connsiteY8" fmla="*/ 5598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5999" h="6858000">
                <a:moveTo>
                  <a:pt x="0" y="0"/>
                </a:moveTo>
                <a:lnTo>
                  <a:pt x="11615999" y="0"/>
                </a:lnTo>
                <a:lnTo>
                  <a:pt x="11615999" y="6858000"/>
                </a:lnTo>
                <a:lnTo>
                  <a:pt x="0" y="6858000"/>
                </a:lnTo>
                <a:lnTo>
                  <a:pt x="0" y="1594962"/>
                </a:lnTo>
                <a:lnTo>
                  <a:pt x="82764" y="1588262"/>
                </a:lnTo>
                <a:cubicBezTo>
                  <a:pt x="319087" y="1545109"/>
                  <a:pt x="501107" y="1343116"/>
                  <a:pt x="509299" y="1095208"/>
                </a:cubicBezTo>
                <a:cubicBezTo>
                  <a:pt x="518668" y="811736"/>
                  <a:pt x="297295" y="573361"/>
                  <a:pt x="12380" y="560124"/>
                </a:cubicBezTo>
                <a:lnTo>
                  <a:pt x="0" y="55989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559559"/>
            <a:ext cx="797581" cy="10372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000284" y="6179439"/>
            <a:ext cx="880369" cy="3084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7CE275A-E327-4030-B2D3-F354B9DDFA2B}" type="datetime3">
              <a:rPr lang="et-EE" sz="1404" smtClean="0">
                <a:solidFill>
                  <a:schemeClr val="bg2">
                    <a:lumMod val="95000"/>
                  </a:schemeClr>
                </a:solidFill>
              </a:rPr>
              <a:pPr/>
              <a:t>16/09/21</a:t>
            </a:fld>
            <a:endParaRPr lang="en-GB" sz="1404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3103" y="2327659"/>
            <a:ext cx="6121239" cy="2387600"/>
          </a:xfrm>
        </p:spPr>
        <p:txBody>
          <a:bodyPr anchor="b"/>
          <a:lstStyle>
            <a:lvl1pPr algn="l">
              <a:defRPr lang="en-GB" sz="6000" b="1" i="0" u="none" strike="noStrike" baseline="0" smtClean="0">
                <a:solidFill>
                  <a:schemeClr val="bg2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33103" y="4989511"/>
            <a:ext cx="6121239" cy="155926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>
                    <a:lumMod val="95000"/>
                  </a:schemeClr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94240691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itel pilttaust tekst par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6000" y="0"/>
            <a:ext cx="11615999" cy="6858000"/>
          </a:xfrm>
          <a:custGeom>
            <a:avLst/>
            <a:gdLst>
              <a:gd name="connsiteX0" fmla="*/ 0 w 11615999"/>
              <a:gd name="connsiteY0" fmla="*/ 0 h 6858000"/>
              <a:gd name="connsiteX1" fmla="*/ 11615999 w 11615999"/>
              <a:gd name="connsiteY1" fmla="*/ 0 h 6858000"/>
              <a:gd name="connsiteX2" fmla="*/ 11615999 w 11615999"/>
              <a:gd name="connsiteY2" fmla="*/ 6858000 h 6858000"/>
              <a:gd name="connsiteX3" fmla="*/ 0 w 11615999"/>
              <a:gd name="connsiteY3" fmla="*/ 6858000 h 6858000"/>
              <a:gd name="connsiteX4" fmla="*/ 0 w 11615999"/>
              <a:gd name="connsiteY4" fmla="*/ 1594962 h 6858000"/>
              <a:gd name="connsiteX5" fmla="*/ 82764 w 11615999"/>
              <a:gd name="connsiteY5" fmla="*/ 1588262 h 6858000"/>
              <a:gd name="connsiteX6" fmla="*/ 509299 w 11615999"/>
              <a:gd name="connsiteY6" fmla="*/ 1095208 h 6858000"/>
              <a:gd name="connsiteX7" fmla="*/ 12380 w 11615999"/>
              <a:gd name="connsiteY7" fmla="*/ 560124 h 6858000"/>
              <a:gd name="connsiteX8" fmla="*/ 0 w 11615999"/>
              <a:gd name="connsiteY8" fmla="*/ 5598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5999" h="6858000">
                <a:moveTo>
                  <a:pt x="0" y="0"/>
                </a:moveTo>
                <a:lnTo>
                  <a:pt x="11615999" y="0"/>
                </a:lnTo>
                <a:lnTo>
                  <a:pt x="11615999" y="6858000"/>
                </a:lnTo>
                <a:lnTo>
                  <a:pt x="0" y="6858000"/>
                </a:lnTo>
                <a:lnTo>
                  <a:pt x="0" y="1594962"/>
                </a:lnTo>
                <a:lnTo>
                  <a:pt x="82764" y="1588262"/>
                </a:lnTo>
                <a:cubicBezTo>
                  <a:pt x="319087" y="1545109"/>
                  <a:pt x="501107" y="1343116"/>
                  <a:pt x="509299" y="1095208"/>
                </a:cubicBezTo>
                <a:cubicBezTo>
                  <a:pt x="518668" y="811736"/>
                  <a:pt x="297295" y="573361"/>
                  <a:pt x="12380" y="560124"/>
                </a:cubicBezTo>
                <a:lnTo>
                  <a:pt x="0" y="55989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559559"/>
            <a:ext cx="797581" cy="10372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6792" y="6179439"/>
            <a:ext cx="880369" cy="3084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7CE275A-E327-4030-B2D3-F354B9DDFA2B}" type="datetime3">
              <a:rPr lang="et-EE" sz="1404" smtClean="0">
                <a:solidFill>
                  <a:schemeClr val="bg2">
                    <a:lumMod val="95000"/>
                  </a:schemeClr>
                </a:solidFill>
              </a:rPr>
              <a:pPr/>
              <a:t>16/09/21</a:t>
            </a:fld>
            <a:endParaRPr lang="en-GB" sz="1404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0513" y="2327659"/>
            <a:ext cx="6121239" cy="2387600"/>
          </a:xfrm>
        </p:spPr>
        <p:txBody>
          <a:bodyPr anchor="b"/>
          <a:lstStyle>
            <a:lvl1pPr algn="r">
              <a:defRPr lang="en-GB" sz="6000" b="1" i="0" u="none" strike="noStrike" baseline="0" smtClean="0">
                <a:solidFill>
                  <a:schemeClr val="bg2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550513" y="4989511"/>
            <a:ext cx="6121239" cy="1559261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2">
                    <a:lumMod val="95000"/>
                  </a:schemeClr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38704683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itel vahele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0371" y="2573079"/>
            <a:ext cx="9051380" cy="861238"/>
          </a:xfrm>
        </p:spPr>
        <p:txBody>
          <a:bodyPr anchor="b"/>
          <a:lstStyle>
            <a:lvl1pPr algn="l">
              <a:defRPr lang="en-GB" sz="6000" b="1" i="0" u="none" strike="noStrike" baseline="0" smtClean="0">
                <a:solidFill>
                  <a:srgbClr val="AA1E3C"/>
                </a:solidFill>
                <a:latin typeface="Helvetica" panose="020B0604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620371" y="3452844"/>
            <a:ext cx="9051380" cy="794602"/>
          </a:xfrm>
        </p:spPr>
        <p:txBody>
          <a:bodyPr>
            <a:normAutofit/>
          </a:bodyPr>
          <a:lstStyle>
            <a:lvl1pPr marL="0" indent="0" algn="l">
              <a:buNone/>
              <a:defRPr sz="60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2" y="2169001"/>
            <a:ext cx="1972111" cy="256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46753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aid üks sisuk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186071" y="6031614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86071" y="6482245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02488" y="1499191"/>
            <a:ext cx="10051312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02488" y="457202"/>
            <a:ext cx="10051312" cy="425303"/>
          </a:xfrm>
        </p:spPr>
        <p:txBody>
          <a:bodyPr anchor="t">
            <a:noAutofit/>
          </a:bodyPr>
          <a:lstStyle>
            <a:lvl1pPr>
              <a:defRPr sz="3200">
                <a:solidFill>
                  <a:srgbClr val="A01E28"/>
                </a:solidFill>
                <a:latin typeface="Helvetica" panose="020B0604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0139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laid kaks sisuk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02488" y="457202"/>
            <a:ext cx="10051312" cy="425303"/>
          </a:xfrm>
        </p:spPr>
        <p:txBody>
          <a:bodyPr anchor="t">
            <a:noAutofit/>
          </a:bodyPr>
          <a:lstStyle>
            <a:lvl1pPr>
              <a:defRPr sz="3200">
                <a:solidFill>
                  <a:srgbClr val="A01E28"/>
                </a:solidFill>
                <a:latin typeface="Helvetica" panose="020B0604020202030204" pitchFamily="34" charset="0"/>
              </a:defRPr>
            </a:lvl1pPr>
          </a:lstStyle>
          <a:p>
            <a:r>
              <a:rPr lang="et-EE" dirty="0" err="1"/>
              <a:t>kljahsdkljhalkjshd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2488" y="1499191"/>
            <a:ext cx="4860000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186071" y="6031614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86071" y="6482245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6493800" y="1499191"/>
            <a:ext cx="4860000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8186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id kolm sisuk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186071" y="6031614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86071" y="6482245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02488" y="457202"/>
            <a:ext cx="10051312" cy="425303"/>
          </a:xfrm>
        </p:spPr>
        <p:txBody>
          <a:bodyPr anchor="t">
            <a:noAutofit/>
          </a:bodyPr>
          <a:lstStyle>
            <a:lvl1pPr>
              <a:defRPr sz="3200">
                <a:solidFill>
                  <a:srgbClr val="A01E28"/>
                </a:solidFill>
                <a:latin typeface="Helvetica" panose="020B0604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1302487" y="1499191"/>
            <a:ext cx="3240000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8144" y="1499190"/>
            <a:ext cx="3240000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6"/>
          </p:nvPr>
        </p:nvSpPr>
        <p:spPr>
          <a:xfrm>
            <a:off x="8113801" y="1499189"/>
            <a:ext cx="3240000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0614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2488" y="365125"/>
            <a:ext cx="100513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2488" y="1825625"/>
            <a:ext cx="100513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6072" y="6031614"/>
            <a:ext cx="452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C3A84B4-50EE-4E03-B6D7-AB5456BA3390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8243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52" r:id="rId7"/>
    <p:sldLayoutId id="2147483666" r:id="rId8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rgbClr val="A01E28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liis@turu-uuringute.ee" TargetMode="Externa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selgroog.ee/ru/" TargetMode="External"/><Relationship Id="rId2" Type="http://schemas.openxmlformats.org/officeDocument/2006/relationships/hyperlink" Target="https://selgroog.ee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6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dirty="0" err="1"/>
              <a:t>Sõiduki</a:t>
            </a:r>
            <a:r>
              <a:rPr lang="en-GB" sz="5400" dirty="0"/>
              <a:t> </a:t>
            </a:r>
            <a:r>
              <a:rPr lang="en-GB" sz="5400" dirty="0" err="1"/>
              <a:t>juhtimine</a:t>
            </a:r>
            <a:r>
              <a:rPr lang="en-GB" sz="5400" dirty="0"/>
              <a:t> </a:t>
            </a:r>
            <a:r>
              <a:rPr lang="en-GB" sz="5400" b="0" dirty="0"/>
              <a:t>(</a:t>
            </a:r>
            <a:r>
              <a:rPr lang="en-GB" sz="5400" b="0" dirty="0" err="1"/>
              <a:t>sõidukiiruse</a:t>
            </a:r>
            <a:r>
              <a:rPr lang="en-GB" sz="5400" b="0" dirty="0"/>
              <a:t> </a:t>
            </a:r>
            <a:r>
              <a:rPr lang="en-GB" sz="5400" b="0" dirty="0" err="1"/>
              <a:t>valik</a:t>
            </a:r>
            <a:r>
              <a:rPr lang="en-GB" sz="5400" b="0" dirty="0"/>
              <a:t> </a:t>
            </a:r>
            <a:r>
              <a:rPr lang="en-GB" sz="5400" b="0" dirty="0" err="1"/>
              <a:t>ja</a:t>
            </a:r>
            <a:r>
              <a:rPr lang="en-GB" sz="5400" b="0" dirty="0"/>
              <a:t> </a:t>
            </a:r>
            <a:r>
              <a:rPr lang="en-GB" sz="5400" b="0" dirty="0" err="1"/>
              <a:t>joobes</a:t>
            </a:r>
            <a:r>
              <a:rPr lang="en-GB" sz="5400" b="0" dirty="0"/>
              <a:t> </a:t>
            </a:r>
            <a:r>
              <a:rPr lang="en-GB" sz="5400" b="0" dirty="0" err="1"/>
              <a:t>juhtimine</a:t>
            </a:r>
            <a:r>
              <a:rPr lang="en-GB" sz="5400" b="0" dirty="0"/>
              <a:t>)</a:t>
            </a:r>
          </a:p>
        </p:txBody>
      </p:sp>
      <p:sp>
        <p:nvSpPr>
          <p:cNvPr id="68" name="Subtitle 6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Transpordiamet</a:t>
            </a:r>
            <a:endParaRPr lang="en-GB" dirty="0"/>
          </a:p>
          <a:p>
            <a:r>
              <a:rPr lang="en-GB" dirty="0"/>
              <a:t>08/2021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15A3CAD-F55B-2243-B9EC-AA626463EE5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6" r="285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88540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Content Placeholder 34">
            <a:extLst>
              <a:ext uri="{FF2B5EF4-FFF2-40B4-BE49-F238E27FC236}">
                <a16:creationId xmlns:a16="http://schemas.microsoft.com/office/drawing/2014/main" id="{93E82AF4-FCB6-244A-B38A-A781D77B09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70177C-9A79-8046-B2DF-A409AA106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Sõidukiirus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2F245D-D9BB-4249-9781-CDD833DCEAA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Piirkiiruse ületamine erinevatel teedel (n=sõidukijuhid, %, muutus ajas)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40805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75B66-3002-BF4D-9F41-D0EE835CA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Sõidukiirus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0932FE2-577E-D147-AEE0-032562CFB79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Piirkiiruse ületamine(n=sõidukijuhid, %)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ADB6F21-F4C3-8545-B11E-FFF29077CB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70132F9-79DC-6F43-9D3A-92B7F574C50D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4"/>
          <a:stretch>
            <a:fillRect/>
          </a:stretch>
        </p:blipFill>
        <p:spPr>
          <a:xfrm>
            <a:off x="6494463" y="1499406"/>
            <a:ext cx="4859337" cy="488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96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DBC8CE-829D-B941-B43B-99AF4F98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Sõidukiirus</a:t>
            </a:r>
            <a:endParaRPr lang="et-E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277B0C-979F-AE4B-A9AC-3D612BAAC7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t-EE" dirty="0"/>
              <a:t>Kõige tüüpilisem on jälgida sõiduki kiirust </a:t>
            </a:r>
            <a:r>
              <a:rPr lang="et-EE" dirty="0">
                <a:solidFill>
                  <a:srgbClr val="A01E28"/>
                </a:solidFill>
              </a:rPr>
              <a:t>spidomeetrilt</a:t>
            </a:r>
            <a:r>
              <a:rPr lang="et-EE" dirty="0"/>
              <a:t> (95%), muude vahenditena kasutab ligi viiendik GPS-seadmeid (sagedamini mehed) ja kümnendik järgib teisi sõidukeid või mobiili </a:t>
            </a:r>
            <a:r>
              <a:rPr lang="et-EE" dirty="0" err="1"/>
              <a:t>äppi</a:t>
            </a:r>
            <a:r>
              <a:rPr lang="et-EE" dirty="0"/>
              <a:t> (sagedamini 15-34-aastased).</a:t>
            </a:r>
          </a:p>
          <a:p>
            <a:r>
              <a:rPr lang="et-EE" dirty="0"/>
              <a:t>Kui spidomeetri jälgijate osakaal on eelnevate aastatega võrreldes jäänud samaks, siis muid vahendeid on ajapikku hakatud enam lisaks jälgima.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373EC55-E4F8-DB4B-9574-F7D7B485500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Piirkiiruse ületamine – sõidukiiruse jälgimise vahend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EB973AA-1D3B-3E43-B361-CD7CE0D98E51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504781" y="1662112"/>
            <a:ext cx="48387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46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DBC8CE-829D-B941-B43B-99AF4F98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Sõidukiirus</a:t>
            </a:r>
            <a:endParaRPr lang="et-E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277B0C-979F-AE4B-A9AC-3D612BAAC7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t-EE" sz="1500" dirty="0"/>
              <a:t>Piirkiirust ületavatelt sõidukijuhtidelt uuriti, mis on selle põhjusteks.</a:t>
            </a:r>
          </a:p>
          <a:p>
            <a:r>
              <a:rPr lang="et-EE" sz="1500" dirty="0"/>
              <a:t>Kiiruseületamise peamiseks põhjuseks peetakse:</a:t>
            </a:r>
          </a:p>
          <a:p>
            <a:pPr lvl="1"/>
            <a:r>
              <a:rPr lang="et-EE" sz="1500" dirty="0">
                <a:solidFill>
                  <a:srgbClr val="A01E28"/>
                </a:solidFill>
              </a:rPr>
              <a:t>teiste liiklejate kiirusest tingitud kiirusevalikut (58%) - </a:t>
            </a:r>
            <a:r>
              <a:rPr lang="et-EE" sz="1500" dirty="0"/>
              <a:t>sagedamini tallinlased;</a:t>
            </a:r>
            <a:endParaRPr lang="et-EE" sz="1500" dirty="0">
              <a:solidFill>
                <a:srgbClr val="A01E28"/>
              </a:solidFill>
            </a:endParaRPr>
          </a:p>
          <a:p>
            <a:pPr lvl="1"/>
            <a:r>
              <a:rPr lang="et-EE" sz="1500" dirty="0">
                <a:solidFill>
                  <a:srgbClr val="A01E28"/>
                </a:solidFill>
              </a:rPr>
              <a:t>möödasõidu vajadust (56%) – </a:t>
            </a:r>
            <a:r>
              <a:rPr lang="et-EE" sz="1500" dirty="0"/>
              <a:t>sagedamini15-24-aastased;</a:t>
            </a:r>
            <a:endParaRPr lang="et-EE" sz="1500" dirty="0">
              <a:solidFill>
                <a:srgbClr val="A01E28"/>
              </a:solidFill>
            </a:endParaRPr>
          </a:p>
          <a:p>
            <a:r>
              <a:rPr lang="et-EE" sz="1500" dirty="0"/>
              <a:t>Kiiruseületamise sagedasteks põhjusteks peetakse ka järgnevat:</a:t>
            </a:r>
          </a:p>
          <a:p>
            <a:pPr lvl="1"/>
            <a:r>
              <a:rPr lang="et-EE" sz="1500" dirty="0">
                <a:solidFill>
                  <a:schemeClr val="accent1"/>
                </a:solidFill>
              </a:rPr>
              <a:t>kogemata</a:t>
            </a:r>
            <a:r>
              <a:rPr lang="et-EE" sz="1500" dirty="0"/>
              <a:t> (43%) – sagedamini üle 74-aastased;</a:t>
            </a:r>
            <a:endParaRPr lang="et-EE" sz="1500" dirty="0">
              <a:solidFill>
                <a:schemeClr val="accent1"/>
              </a:solidFill>
            </a:endParaRPr>
          </a:p>
          <a:p>
            <a:pPr lvl="1"/>
            <a:r>
              <a:rPr lang="et-EE" sz="1500" dirty="0">
                <a:solidFill>
                  <a:schemeClr val="accent1"/>
                </a:solidFill>
              </a:rPr>
              <a:t>soodustavad sõidutingimused </a:t>
            </a:r>
            <a:r>
              <a:rPr lang="et-EE" sz="1500" dirty="0"/>
              <a:t>(37%) – sagedamini 15-24-aastased, nii osalised kui alalised kiiruseületajad.</a:t>
            </a:r>
          </a:p>
          <a:p>
            <a:r>
              <a:rPr lang="et-EE" sz="1500" dirty="0"/>
              <a:t>Muid põhjuseid toodi välja juba oluliselt vähesemate vastajate poolt. </a:t>
            </a:r>
          </a:p>
          <a:p>
            <a:endParaRPr lang="et-EE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373EC55-E4F8-DB4B-9574-F7D7B485500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Piirkiiruse ületamine – põhjused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FE862EA-DE64-2F44-9420-CC2C333894B7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494463" y="1660094"/>
            <a:ext cx="4859337" cy="45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81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75B66-3002-BF4D-9F41-D0EE835CA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Sõidukiirus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0932FE2-577E-D147-AEE0-032562CFB79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Piirkiiruse ületamine – liiklusohtlikesse olukordadesse sattumine (n=sõidukijuhid, %)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FA34BD-080E-EB40-AA03-C193456AC6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>
                <a:solidFill>
                  <a:srgbClr val="A01E28"/>
                </a:solidFill>
              </a:rPr>
              <a:t>Piirkiiruse ületamise tõttu on viimase 12 kuu jooksul liiklusohtlikku olukorda sattunud 18% ± 3% sõidukijuhtidest, kes on kiirust ületanud, s.o 72 - 108 tuhat sõidukijuhti.</a:t>
            </a:r>
          </a:p>
          <a:p>
            <a:r>
              <a:rPr lang="et-EE" dirty="0"/>
              <a:t>Eelmistel aastatel on liiklusohtlikku olukorda sattunuid oluliselt enam.</a:t>
            </a:r>
          </a:p>
          <a:p>
            <a:r>
              <a:rPr lang="et-EE" dirty="0">
                <a:solidFill>
                  <a:srgbClr val="A01E28"/>
                </a:solidFill>
              </a:rPr>
              <a:t>Avarii on viimase 12 kuu jooksul teinud 0,8% kiirust ületanud sõidukijuhtidest, s.o kuni 8 600 sõidukijuhti</a:t>
            </a:r>
            <a:r>
              <a:rPr lang="et-EE" dirty="0"/>
              <a:t>.</a:t>
            </a:r>
          </a:p>
          <a:p>
            <a:r>
              <a:rPr lang="et-EE" dirty="0"/>
              <a:t>Liiklusohtlikku olukorda sattumise peamiseks põhjuseks peetakse </a:t>
            </a:r>
            <a:r>
              <a:rPr lang="et-EE" dirty="0" err="1">
                <a:solidFill>
                  <a:srgbClr val="A01E28"/>
                </a:solidFill>
              </a:rPr>
              <a:t>äkkpidurdust</a:t>
            </a:r>
            <a:r>
              <a:rPr lang="et-EE" dirty="0"/>
              <a:t>, et eessõitvale sõidukile mitte otsa sõita, sellega on kokku puutunud enam kui iga kuues.</a:t>
            </a:r>
          </a:p>
          <a:p>
            <a:r>
              <a:rPr lang="et-EE" dirty="0"/>
              <a:t>5% on sattunud liiklusohtlikku olukorda, kuna ei märganud õigeaegselt jalakäijat või jalgratturit, pea sama paljud ei märganud valgusfoori või liiklusmärki. Muid põhjuseid nimetati oluliselt vähem. </a:t>
            </a:r>
          </a:p>
          <a:p>
            <a:r>
              <a:rPr lang="et-EE" dirty="0"/>
              <a:t>Tulemused pole ajas oluliselt muutunud.</a:t>
            </a:r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07C2F32-9444-F442-9D04-43F3AF0D2703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494463" y="1499406"/>
            <a:ext cx="4859337" cy="488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0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DBC8CE-829D-B941-B43B-99AF4F98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Sõidukiirus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373EC55-E4F8-DB4B-9574-F7D7B485500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Ohutu sõidukiiruse kampaania – spontaanne märkamine (Slaid 17-18)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1B5E2A-FC5C-6D44-83C1-898C383D5A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t-EE" dirty="0">
                <a:solidFill>
                  <a:srgbClr val="A01E28"/>
                </a:solidFill>
              </a:rPr>
              <a:t>Sel aastal arvas sõidukiiruse teemalist liiklusohutuskampaaniat “Võta aega, mitte elu!“ märganud olevat 55% elanikkonnast </a:t>
            </a:r>
            <a:r>
              <a:rPr lang="et-EE" dirty="0"/>
              <a:t>(spontaanne märkamine - Slaid 17), 7% enam kui eelmisel aastal ja 13% enam kui üle-eelmisel aastal. </a:t>
            </a:r>
            <a:r>
              <a:rPr lang="et-EE" dirty="0">
                <a:solidFill>
                  <a:srgbClr val="A01E28"/>
                </a:solidFill>
              </a:rPr>
              <a:t>Sõidukijuhtidest arvas antud kampaaniat näinud olevat 59%</a:t>
            </a:r>
            <a:r>
              <a:rPr lang="et-EE" dirty="0"/>
              <a:t>, 8% enam kui eelmisel aastal ja 16% enam kui üle-eelmisel aastal. </a:t>
            </a:r>
          </a:p>
          <a:p>
            <a:r>
              <a:rPr lang="et-EE" dirty="0"/>
              <a:t>Keskmisest enam arvasid seda kampaaniat näinud olevat kuni 34-aastased, eestlased ja tallinlased (Slaid 18); vähem seevastu üle 74-aastased, mitte-eestlased ja piirkonniti Lääne-Eesti elanikud.</a:t>
            </a:r>
          </a:p>
          <a:p>
            <a:r>
              <a:rPr lang="et-EE" dirty="0"/>
              <a:t>Iga kampaaniat märganud inimene märkas seda keskmiselt 1,6-s erinevas teabekanalis.</a:t>
            </a:r>
          </a:p>
          <a:p>
            <a:r>
              <a:rPr lang="et-EE" dirty="0"/>
              <a:t>Kampaania märkamise peamiseks kanaliks peeti </a:t>
            </a:r>
            <a:r>
              <a:rPr lang="et-EE" dirty="0">
                <a:solidFill>
                  <a:srgbClr val="A01E28"/>
                </a:solidFill>
              </a:rPr>
              <a:t>välireklaami</a:t>
            </a:r>
            <a:r>
              <a:rPr lang="et-EE" dirty="0"/>
              <a:t> (33%; eelmise aastaga võrreldes +3% ja üle-eelmisega võrreldes +10%), seejärel </a:t>
            </a:r>
            <a:r>
              <a:rPr lang="et-EE" dirty="0">
                <a:solidFill>
                  <a:schemeClr val="accent1"/>
                </a:solidFill>
              </a:rPr>
              <a:t>televisiooni</a:t>
            </a:r>
            <a:r>
              <a:rPr lang="et-EE" dirty="0"/>
              <a:t> (26%; eelmise aastaga võrreldes +3% ja üle-eelmisega võrreldes +6%), neile järgnesid juba oluliselt väiksema auditooriumiga internet (8%; eelmiste aastatega võrreldes langus -5% ja -2%) ja raadio (7%; eelmiste aastatega võrreldes muutust -1%).</a:t>
            </a:r>
          </a:p>
          <a:p>
            <a:r>
              <a:rPr lang="et-EE" dirty="0"/>
              <a:t>Sõidukijuhid märkasid kampaaniat kõigis teabekanalites samal määral kui elanikkond tervikuna.</a:t>
            </a:r>
          </a:p>
          <a:p>
            <a:pPr marL="0" indent="0">
              <a:buNone/>
            </a:pPr>
            <a:endParaRPr lang="et-EE" dirty="0"/>
          </a:p>
          <a:p>
            <a:endParaRPr lang="et-EE" dirty="0"/>
          </a:p>
          <a:p>
            <a:endParaRPr lang="et-EE" dirty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653017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DBC8CE-829D-B941-B43B-99AF4F98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Sõidukiirus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373EC55-E4F8-DB4B-9574-F7D7B485500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Ohutu sõidukiiruse kampaania – aidatud märkamine (Slaidid 17-19)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B48214-B694-6847-917D-0FF5AD3276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t-EE" dirty="0"/>
              <a:t>Et mõista täpsemalt, kui paljudeni kampaania erinevates teabekanalites jõudis, esitati vastajatele konkreetseid kampaania elemente (heli- ja videoklipid, </a:t>
            </a:r>
            <a:r>
              <a:rPr lang="et-EE" dirty="0" err="1"/>
              <a:t>bännerid</a:t>
            </a:r>
            <a:r>
              <a:rPr lang="et-EE" dirty="0"/>
              <a:t>) ja uuriti, kas nad on neid märganud. Sellise nn aidatud kujul kampaania </a:t>
            </a:r>
            <a:r>
              <a:rPr lang="et-EE" dirty="0" err="1"/>
              <a:t>märkajaid</a:t>
            </a:r>
            <a:r>
              <a:rPr lang="et-EE" dirty="0"/>
              <a:t> on</a:t>
            </a:r>
            <a:r>
              <a:rPr lang="et-EE" dirty="0">
                <a:solidFill>
                  <a:srgbClr val="A01E28"/>
                </a:solidFill>
              </a:rPr>
              <a:t> 71% </a:t>
            </a:r>
            <a:r>
              <a:rPr lang="et-EE" dirty="0"/>
              <a:t>elanikkonnast, 5% enam kui eelmisel aastal ja 17% enama kui üle-eelmisel aastal. Sõidukit juhtinute seas on aidatud kujul kampaania </a:t>
            </a:r>
            <a:r>
              <a:rPr lang="et-EE" dirty="0" err="1"/>
              <a:t>märkajaid</a:t>
            </a:r>
            <a:r>
              <a:rPr lang="et-EE" dirty="0"/>
              <a:t> </a:t>
            </a:r>
            <a:r>
              <a:rPr lang="et-EE" dirty="0">
                <a:solidFill>
                  <a:srgbClr val="A01E28"/>
                </a:solidFill>
              </a:rPr>
              <a:t>73% </a:t>
            </a:r>
            <a:r>
              <a:rPr lang="et-EE" dirty="0"/>
              <a:t>(Slaid 17). </a:t>
            </a:r>
          </a:p>
          <a:p>
            <a:r>
              <a:rPr lang="et-EE" dirty="0"/>
              <a:t>Sotsiaal-demograafiliste tunnuste osas olulisi erinevusi spontaansete ja aidatud </a:t>
            </a:r>
            <a:r>
              <a:rPr lang="et-EE" dirty="0" err="1"/>
              <a:t>märkajate</a:t>
            </a:r>
            <a:r>
              <a:rPr lang="et-EE" dirty="0"/>
              <a:t> vahel ei ole. </a:t>
            </a:r>
          </a:p>
          <a:p>
            <a:r>
              <a:rPr lang="et-EE" dirty="0"/>
              <a:t>Aidatult on iga kampaaniat märganud inimene täheldanud seda keskmiselt 1,9-s erinevas kanalis.</a:t>
            </a:r>
          </a:p>
          <a:p>
            <a:r>
              <a:rPr lang="et-EE" dirty="0"/>
              <a:t>Ka aidatud märkamise puhul on antud kampaaniat märgatud kõige enam </a:t>
            </a:r>
            <a:r>
              <a:rPr lang="et-EE" dirty="0" err="1"/>
              <a:t>bänneritena</a:t>
            </a:r>
            <a:r>
              <a:rPr lang="et-EE" dirty="0"/>
              <a:t> (50%), seejärel aga pea võrdselt nii video- kui audioreklaamina (Slaid 17). Aidatud kujul on kõikidest meediakanalitest reklaami märkamine oluliselt kõrgem kui spontaanse märkamise puhul, seda eelkõige audioreklaami puhul.</a:t>
            </a:r>
          </a:p>
          <a:p>
            <a:r>
              <a:rPr lang="et-EE" dirty="0"/>
              <a:t>Sõidukijuhid märkasid kampaaniat televisioonis ja internetis samal määral kui elanikkond tervikuna, audioreklaamine on nad vastavat kampaaniat kuulunud aga sagedamini (+5%). </a:t>
            </a:r>
          </a:p>
          <a:p>
            <a:r>
              <a:rPr lang="et-EE" dirty="0"/>
              <a:t>Lisaks on aidatud kampaania </a:t>
            </a:r>
            <a:r>
              <a:rPr lang="et-EE" dirty="0" err="1"/>
              <a:t>märkajate</a:t>
            </a:r>
            <a:r>
              <a:rPr lang="et-EE" dirty="0"/>
              <a:t> seas keskmisest enam (Slaid 19):</a:t>
            </a:r>
          </a:p>
          <a:p>
            <a:pPr lvl="1"/>
            <a:r>
              <a:rPr lang="et-EE" dirty="0">
                <a:solidFill>
                  <a:srgbClr val="A01E28"/>
                </a:solidFill>
              </a:rPr>
              <a:t>videoreklaami </a:t>
            </a:r>
            <a:r>
              <a:rPr lang="et-EE" dirty="0"/>
              <a:t>puhul, Kesk-Eesti elanikke;</a:t>
            </a:r>
          </a:p>
          <a:p>
            <a:pPr lvl="1"/>
            <a:r>
              <a:rPr lang="et-EE" dirty="0">
                <a:solidFill>
                  <a:srgbClr val="A01E28"/>
                </a:solidFill>
              </a:rPr>
              <a:t>audioreklaami </a:t>
            </a:r>
            <a:r>
              <a:rPr lang="et-EE" dirty="0"/>
              <a:t>puhul 65-74-aastaseid ja maapiirkondade elanikke;</a:t>
            </a:r>
          </a:p>
          <a:p>
            <a:pPr lvl="1"/>
            <a:r>
              <a:rPr lang="et-EE" dirty="0" err="1">
                <a:solidFill>
                  <a:srgbClr val="A01E28"/>
                </a:solidFill>
              </a:rPr>
              <a:t>bännerite</a:t>
            </a:r>
            <a:r>
              <a:rPr lang="et-EE" dirty="0">
                <a:solidFill>
                  <a:srgbClr val="A01E28"/>
                </a:solidFill>
              </a:rPr>
              <a:t> </a:t>
            </a:r>
            <a:r>
              <a:rPr lang="et-EE" dirty="0"/>
              <a:t>puhul kuni 35-aastaseid ja tallinlasi.</a:t>
            </a:r>
          </a:p>
        </p:txBody>
      </p:sp>
    </p:spTree>
    <p:extLst>
      <p:ext uri="{BB962C8B-B14F-4D97-AF65-F5344CB8AC3E}">
        <p14:creationId xmlns:p14="http://schemas.microsoft.com/office/powerpoint/2010/main" val="1812089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E7918-5A4F-4143-A356-3E730ADFB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Sõidukiirus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ED865E1-568A-A14B-A71D-6D53DAD9D80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Ohutu sõidukiiruse kampaania – märkamine (%)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84DBF9D-6E75-2449-B39F-D087ED9926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539D7832-551A-2D4C-AE9A-798C2C797344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494463" y="1499406"/>
            <a:ext cx="4859337" cy="488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40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81C3A8C-44A9-9D48-AF51-B7DC027087EE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494463" y="1530736"/>
            <a:ext cx="4859337" cy="4822053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654D69F-4924-0044-BA47-71658C947B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14172" y="1498600"/>
            <a:ext cx="4836080" cy="48863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5E7918-5A4F-4143-A356-3E730ADFB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Sõidukiirus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ED865E1-568A-A14B-A71D-6D53DAD9D805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noFill/>
        </p:spPr>
        <p:txBody>
          <a:bodyPr/>
          <a:lstStyle/>
          <a:p>
            <a:r>
              <a:rPr lang="et-EE" dirty="0"/>
              <a:t>Ohutu sõidukiiruse kampaania – märkajad (n=kõik, %)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5D122F-958D-9849-B18B-3FFF0208F93D}"/>
              </a:ext>
            </a:extLst>
          </p:cNvPr>
          <p:cNvCxnSpPr>
            <a:cxnSpLocks/>
          </p:cNvCxnSpPr>
          <p:nvPr/>
        </p:nvCxnSpPr>
        <p:spPr>
          <a:xfrm>
            <a:off x="4526334" y="1672418"/>
            <a:ext cx="0" cy="4711700"/>
          </a:xfrm>
          <a:prstGeom prst="line">
            <a:avLst/>
          </a:prstGeom>
          <a:ln>
            <a:solidFill>
              <a:schemeClr val="accent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9542912-6D7A-E246-A6F2-542A9BFCCD20}"/>
              </a:ext>
            </a:extLst>
          </p:cNvPr>
          <p:cNvCxnSpPr>
            <a:cxnSpLocks/>
          </p:cNvCxnSpPr>
          <p:nvPr/>
        </p:nvCxnSpPr>
        <p:spPr>
          <a:xfrm>
            <a:off x="10096082" y="1774823"/>
            <a:ext cx="0" cy="47117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341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99779E8-FAF3-B644-8469-C4197D6647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1750" y="1564333"/>
            <a:ext cx="10052050" cy="475485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363EF63-F85B-C04E-8438-B37FD4BD8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Sõidukiirus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6E8EB34-18E0-F440-91A3-A5A3DEEA50DA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noFill/>
        </p:spPr>
        <p:txBody>
          <a:bodyPr/>
          <a:lstStyle/>
          <a:p>
            <a:r>
              <a:rPr lang="et-EE" dirty="0"/>
              <a:t>Ohutu sõidukiiruse kampaania – aidatud märkamise kanal (n=kõik, %)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D45515-CC68-2247-B117-BC5CF1157572}"/>
              </a:ext>
            </a:extLst>
          </p:cNvPr>
          <p:cNvCxnSpPr>
            <a:cxnSpLocks/>
          </p:cNvCxnSpPr>
          <p:nvPr/>
        </p:nvCxnSpPr>
        <p:spPr>
          <a:xfrm>
            <a:off x="3893221" y="1831975"/>
            <a:ext cx="0" cy="47117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C51DF1B-8E68-CE48-B58D-99E4841DE327}"/>
              </a:ext>
            </a:extLst>
          </p:cNvPr>
          <p:cNvCxnSpPr>
            <a:cxnSpLocks/>
          </p:cNvCxnSpPr>
          <p:nvPr/>
        </p:nvCxnSpPr>
        <p:spPr>
          <a:xfrm>
            <a:off x="6744126" y="1831975"/>
            <a:ext cx="0" cy="47117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E684CD7-A3F0-6B41-BA93-F78B1C21C591}"/>
              </a:ext>
            </a:extLst>
          </p:cNvPr>
          <p:cNvCxnSpPr>
            <a:cxnSpLocks/>
          </p:cNvCxnSpPr>
          <p:nvPr/>
        </p:nvCxnSpPr>
        <p:spPr>
          <a:xfrm>
            <a:off x="9909370" y="1831975"/>
            <a:ext cx="0" cy="47117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569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56A5F8-3261-6C4A-A2CF-CE6DC5657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Uuringu teemad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D85DF5-79FD-BF4E-B4FD-E65DCD9AD4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2488" y="1390705"/>
            <a:ext cx="4860000" cy="53588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t-EE" dirty="0">
                <a:solidFill>
                  <a:schemeClr val="accent1"/>
                </a:solidFill>
              </a:rPr>
              <a:t>SÕIDUKIJUHTIDE TAUST</a:t>
            </a:r>
            <a:endParaRPr lang="et-EE" dirty="0"/>
          </a:p>
          <a:p>
            <a:r>
              <a:rPr lang="et-EE" dirty="0">
                <a:solidFill>
                  <a:srgbClr val="A01E28"/>
                </a:solidFill>
              </a:rPr>
              <a:t>Mootorsõiduki juhtimisõigus </a:t>
            </a:r>
            <a:r>
              <a:rPr lang="et-EE" dirty="0"/>
              <a:t>(küsimus T1 ja T2)</a:t>
            </a:r>
          </a:p>
          <a:p>
            <a:pPr lvl="1"/>
            <a:r>
              <a:rPr lang="et-EE" dirty="0"/>
              <a:t>Kilometraaž viimase 12 kuu jooksul (küsimus T3)</a:t>
            </a:r>
          </a:p>
          <a:p>
            <a:pPr lvl="1"/>
            <a:r>
              <a:rPr lang="et-EE" dirty="0"/>
              <a:t>Sõidukijuhi staaž (T4)</a:t>
            </a:r>
          </a:p>
          <a:p>
            <a:r>
              <a:rPr lang="et-EE" dirty="0">
                <a:solidFill>
                  <a:srgbClr val="A01E28"/>
                </a:solidFill>
              </a:rPr>
              <a:t>Töösõidud</a:t>
            </a:r>
            <a:r>
              <a:rPr lang="et-EE" dirty="0"/>
              <a:t> ja nende kilometraaž viimase 12 kuu jooksul (küsimus T5 ja T6)</a:t>
            </a:r>
            <a:endParaRPr lang="et-EE" dirty="0">
              <a:solidFill>
                <a:srgbClr val="A01E28"/>
              </a:solidFill>
            </a:endParaRPr>
          </a:p>
          <a:p>
            <a:pPr marL="0" indent="0">
              <a:buNone/>
            </a:pPr>
            <a:r>
              <a:rPr lang="et-EE" dirty="0">
                <a:solidFill>
                  <a:srgbClr val="A01E28"/>
                </a:solidFill>
              </a:rPr>
              <a:t>SÕIDUKIIRUSE VALIK</a:t>
            </a:r>
            <a:endParaRPr lang="et-EE" dirty="0"/>
          </a:p>
          <a:p>
            <a:r>
              <a:rPr lang="et-EE" dirty="0">
                <a:solidFill>
                  <a:srgbClr val="A01E28"/>
                </a:solidFill>
              </a:rPr>
              <a:t>Piirkiiruse ületamine</a:t>
            </a:r>
          </a:p>
          <a:p>
            <a:pPr lvl="1"/>
            <a:r>
              <a:rPr lang="et-EE" dirty="0"/>
              <a:t>Piirkiiruse ületamine (küsimus 4)</a:t>
            </a:r>
          </a:p>
          <a:p>
            <a:pPr lvl="2"/>
            <a:r>
              <a:rPr lang="et-EE" dirty="0"/>
              <a:t>Piirkiiruse jälgimise seade (küsimus 3)</a:t>
            </a:r>
          </a:p>
          <a:p>
            <a:pPr lvl="1"/>
            <a:r>
              <a:rPr lang="et-EE" dirty="0"/>
              <a:t>Piirkiiruse ületamise põhjused (küsimus 5)</a:t>
            </a:r>
          </a:p>
          <a:p>
            <a:pPr lvl="1"/>
            <a:r>
              <a:rPr lang="et-EE" dirty="0"/>
              <a:t>Piirkiiruse ületamise tõttu liiklusohtlikesse olukordadesse sattumine (küsimus 6)</a:t>
            </a:r>
          </a:p>
          <a:p>
            <a:r>
              <a:rPr lang="et-EE" dirty="0">
                <a:solidFill>
                  <a:srgbClr val="A01E28"/>
                </a:solidFill>
              </a:rPr>
              <a:t>Ohutu sõidukiiruse kampaania</a:t>
            </a:r>
          </a:p>
          <a:p>
            <a:pPr lvl="1"/>
            <a:r>
              <a:rPr lang="et-EE" dirty="0"/>
              <a:t>Spontaanne kampaania märkamine (küsimus 8-9)</a:t>
            </a:r>
          </a:p>
          <a:p>
            <a:pPr lvl="1"/>
            <a:r>
              <a:rPr lang="et-EE" dirty="0"/>
              <a:t>Aidatud kampaania märkamine (küsimus 10-12) </a:t>
            </a:r>
          </a:p>
          <a:p>
            <a:r>
              <a:rPr lang="et-EE" dirty="0">
                <a:solidFill>
                  <a:srgbClr val="A01E28"/>
                </a:solidFill>
              </a:rPr>
              <a:t>Sõidukijuhtide käitumine ja teadlikkus </a:t>
            </a:r>
          </a:p>
          <a:p>
            <a:pPr lvl="1"/>
            <a:r>
              <a:rPr lang="et-EE" dirty="0"/>
              <a:t>Peatumine reguleerimata ülekäigurajal, kui jalakäija ootab kõnniteel sõidutee ületamise võimalust (küsimus 7)</a:t>
            </a:r>
          </a:p>
          <a:p>
            <a:pPr lvl="1"/>
            <a:r>
              <a:rPr lang="et-EE" dirty="0"/>
              <a:t>Teadlikkus peatumisteekonnast kuival ja märjal teekattel (küsimus 1 ja 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88B232-5537-494E-92DF-66E65C4EFB0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93800" y="1390705"/>
            <a:ext cx="4860000" cy="4885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1300" dirty="0">
                <a:solidFill>
                  <a:schemeClr val="accent1"/>
                </a:solidFill>
              </a:rPr>
              <a:t>SÕIDUKI JOOBES JUHTIMINE </a:t>
            </a:r>
          </a:p>
          <a:p>
            <a:r>
              <a:rPr lang="et-EE" sz="1300" dirty="0">
                <a:solidFill>
                  <a:schemeClr val="accent1"/>
                </a:solidFill>
              </a:rPr>
              <a:t>Teadlikkus alkoholi mõjust </a:t>
            </a:r>
            <a:r>
              <a:rPr lang="et-EE" sz="1300" dirty="0"/>
              <a:t>(küsimus 18-19)</a:t>
            </a:r>
          </a:p>
          <a:p>
            <a:pPr lvl="1"/>
            <a:r>
              <a:rPr lang="et-EE" sz="1300" dirty="0"/>
              <a:t>Alkomeetri kasutamine (küsimus 20)</a:t>
            </a:r>
          </a:p>
          <a:p>
            <a:r>
              <a:rPr lang="et-EE" sz="1300" dirty="0" err="1">
                <a:solidFill>
                  <a:srgbClr val="A01E28"/>
                </a:solidFill>
              </a:rPr>
              <a:t>Alko</a:t>
            </a:r>
            <a:r>
              <a:rPr lang="et-EE" sz="1300" dirty="0">
                <a:solidFill>
                  <a:srgbClr val="A01E28"/>
                </a:solidFill>
              </a:rPr>
              <a:t>- ja </a:t>
            </a:r>
            <a:r>
              <a:rPr lang="et-EE" sz="1300" dirty="0" err="1">
                <a:solidFill>
                  <a:srgbClr val="A01E28"/>
                </a:solidFill>
              </a:rPr>
              <a:t>narkojoobes</a:t>
            </a:r>
            <a:r>
              <a:rPr lang="et-EE" sz="1300" dirty="0">
                <a:solidFill>
                  <a:srgbClr val="A01E28"/>
                </a:solidFill>
              </a:rPr>
              <a:t> sõiduki juhtimine</a:t>
            </a:r>
          </a:p>
          <a:p>
            <a:pPr lvl="1"/>
            <a:r>
              <a:rPr lang="et-EE" sz="1300" dirty="0" err="1"/>
              <a:t>Alko</a:t>
            </a:r>
            <a:r>
              <a:rPr lang="et-EE" sz="1300" dirty="0"/>
              <a:t>- ja </a:t>
            </a:r>
            <a:r>
              <a:rPr lang="et-EE" sz="1300" dirty="0" err="1"/>
              <a:t>narkojoobes</a:t>
            </a:r>
            <a:r>
              <a:rPr lang="et-EE" sz="1300" dirty="0"/>
              <a:t> juhiga sõidukis viibimine (küsimus 14)</a:t>
            </a:r>
          </a:p>
          <a:p>
            <a:pPr lvl="1"/>
            <a:r>
              <a:rPr lang="et-EE" sz="1300" dirty="0" err="1"/>
              <a:t>Alko</a:t>
            </a:r>
            <a:r>
              <a:rPr lang="et-EE" sz="1300" dirty="0"/>
              <a:t>- ja </a:t>
            </a:r>
            <a:r>
              <a:rPr lang="et-EE" sz="1300" dirty="0" err="1"/>
              <a:t>narkojoobes</a:t>
            </a:r>
            <a:r>
              <a:rPr lang="et-EE" sz="1300" dirty="0"/>
              <a:t> sõiduki juhtimine (küsimus 21)</a:t>
            </a:r>
          </a:p>
          <a:p>
            <a:pPr lvl="2"/>
            <a:r>
              <a:rPr lang="et-EE" sz="1300" dirty="0" err="1"/>
              <a:t>Alko</a:t>
            </a:r>
            <a:r>
              <a:rPr lang="et-EE" sz="1300" dirty="0"/>
              <a:t>- ja </a:t>
            </a:r>
            <a:r>
              <a:rPr lang="et-EE" sz="1300" dirty="0" err="1"/>
              <a:t>narkojoobes</a:t>
            </a:r>
            <a:r>
              <a:rPr lang="et-EE" sz="1300" dirty="0"/>
              <a:t> liiklusohtlikku olukorda sattumine (küsimus 22)</a:t>
            </a:r>
          </a:p>
          <a:p>
            <a:pPr lvl="2"/>
            <a:r>
              <a:rPr lang="et-EE" sz="1300" dirty="0"/>
              <a:t>Politsei poolt joobes sõidukijuhtimise kontrollimine (küsimus 23)</a:t>
            </a:r>
          </a:p>
          <a:p>
            <a:r>
              <a:rPr lang="et-EE" sz="1300" dirty="0" err="1">
                <a:solidFill>
                  <a:srgbClr val="A01E28"/>
                </a:solidFill>
              </a:rPr>
              <a:t>Alko</a:t>
            </a:r>
            <a:r>
              <a:rPr lang="et-EE" sz="1300" dirty="0">
                <a:solidFill>
                  <a:srgbClr val="A01E28"/>
                </a:solidFill>
              </a:rPr>
              <a:t>- ja </a:t>
            </a:r>
            <a:r>
              <a:rPr lang="et-EE" sz="1300" dirty="0" err="1">
                <a:solidFill>
                  <a:srgbClr val="A01E28"/>
                </a:solidFill>
              </a:rPr>
              <a:t>narkojoobes</a:t>
            </a:r>
            <a:r>
              <a:rPr lang="et-EE" sz="1300" dirty="0">
                <a:solidFill>
                  <a:srgbClr val="A01E28"/>
                </a:solidFill>
              </a:rPr>
              <a:t> sõidukijuhtide takistamine </a:t>
            </a:r>
          </a:p>
          <a:p>
            <a:pPr lvl="1"/>
            <a:r>
              <a:rPr lang="et-EE" sz="1300" dirty="0"/>
              <a:t>Joobes juhist teavitamine politseile (küsimus 15)</a:t>
            </a:r>
          </a:p>
          <a:p>
            <a:pPr lvl="1"/>
            <a:r>
              <a:rPr lang="et-EE" sz="1300" dirty="0"/>
              <a:t>Joobes juhi takistamine (küsimus 16 ja 17)</a:t>
            </a:r>
          </a:p>
          <a:p>
            <a:r>
              <a:rPr lang="et-EE" sz="1300" dirty="0">
                <a:solidFill>
                  <a:srgbClr val="A01E28"/>
                </a:solidFill>
              </a:rPr>
              <a:t>Joobes juhtimise kampaania </a:t>
            </a:r>
          </a:p>
          <a:p>
            <a:pPr lvl="1"/>
            <a:r>
              <a:rPr lang="et-EE" sz="1300" dirty="0"/>
              <a:t>Spontaanne kampaania märkamine ja kampaanialehe külastamine (küsimus 24-25, 29)</a:t>
            </a:r>
          </a:p>
          <a:p>
            <a:pPr lvl="1"/>
            <a:r>
              <a:rPr lang="et-EE" sz="1300" dirty="0"/>
              <a:t>Aidatud kampaania märkamine (küsimus 26-28) </a:t>
            </a:r>
            <a:endParaRPr lang="et-EE" sz="1300" dirty="0">
              <a:solidFill>
                <a:srgbClr val="A01E28"/>
              </a:solidFill>
            </a:endParaRP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285682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1391-FDFA-CC40-A645-0D99C421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Sõidukijuhtide käitumine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6BEDC-17CB-204B-9EAB-BCC00F545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2488" y="1670641"/>
            <a:ext cx="4860000" cy="4885901"/>
          </a:xfrm>
        </p:spPr>
        <p:txBody>
          <a:bodyPr/>
          <a:lstStyle/>
          <a:p>
            <a:r>
              <a:rPr lang="et-EE" dirty="0">
                <a:solidFill>
                  <a:srgbClr val="A01E28"/>
                </a:solidFill>
              </a:rPr>
              <a:t>Kui üks inimene ootab kõnniteel reguleerimata ülekäigurajal sõidutee ületamist, siis peatab sõiduki 99% sõidukijuhtidest </a:t>
            </a:r>
            <a:r>
              <a:rPr lang="et-EE" dirty="0"/>
              <a:t>– 84% teeb seda kindlasti ja 15% pigem kindlasti.</a:t>
            </a:r>
          </a:p>
          <a:p>
            <a:r>
              <a:rPr lang="et-EE" dirty="0"/>
              <a:t>Taustandemete lõikes tulemustes erinevusi ei esine.</a:t>
            </a:r>
          </a:p>
          <a:p>
            <a:r>
              <a:rPr lang="et-EE" dirty="0"/>
              <a:t>Peatuvate sõidukijuhtide osakaal kokku pole aastatega oluliselt muutunud, küll on tõusnud aastaga nende osakaal, kes väidavad, et nad peatuvad kindlasti.</a:t>
            </a:r>
          </a:p>
          <a:p>
            <a:endParaRPr lang="et-EE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5C24F59-0243-E64A-8C52-65DBC6D405F2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558204"/>
          </a:xfrm>
        </p:spPr>
        <p:txBody>
          <a:bodyPr>
            <a:normAutofit lnSpcReduction="10000"/>
          </a:bodyPr>
          <a:lstStyle/>
          <a:p>
            <a:r>
              <a:rPr lang="et-EE" dirty="0"/>
              <a:t>Peatumine reguleerimata ülekäigurajal, kui jalakäija ootab kõnniteel sõidutee ületamise võimalust (n=sõidukijuhid)</a:t>
            </a:r>
          </a:p>
          <a:p>
            <a:endParaRPr lang="et-EE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AA9B99-7BEB-AB41-AAC9-2301D434AD82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619081" y="1528762"/>
            <a:ext cx="46101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32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CE7D5D-4DD2-414F-8BF8-EFB75EA271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/>
              <a:t>Elanikkonna teadlikkust peatumisteekonnast testiti kahe küsimusega, eraldi nii kuiva kui ka märja teekatte osas, seda juhul kui sõiduk sõidab 50 km/h. Vastusevariandid olid ette antud. Õigeks loeti </a:t>
            </a:r>
            <a:r>
              <a:rPr lang="et-EE" dirty="0">
                <a:solidFill>
                  <a:schemeClr val="accent1"/>
                </a:solidFill>
              </a:rPr>
              <a:t>kuiva </a:t>
            </a:r>
            <a:r>
              <a:rPr lang="et-EE" dirty="0">
                <a:solidFill>
                  <a:srgbClr val="A01E28"/>
                </a:solidFill>
              </a:rPr>
              <a:t>asfaldi puhul </a:t>
            </a:r>
            <a:r>
              <a:rPr lang="et-EE" dirty="0">
                <a:solidFill>
                  <a:schemeClr val="tx1"/>
                </a:solidFill>
              </a:rPr>
              <a:t>vastus</a:t>
            </a:r>
            <a:r>
              <a:rPr lang="et-EE" dirty="0">
                <a:solidFill>
                  <a:srgbClr val="A01E28"/>
                </a:solidFill>
              </a:rPr>
              <a:t> 28 meetrit</a:t>
            </a:r>
            <a:r>
              <a:rPr lang="et-EE" dirty="0">
                <a:solidFill>
                  <a:schemeClr val="tx1"/>
                </a:solidFill>
              </a:rPr>
              <a:t> ja </a:t>
            </a:r>
            <a:r>
              <a:rPr lang="et-EE" dirty="0">
                <a:solidFill>
                  <a:srgbClr val="A01E28"/>
                </a:solidFill>
              </a:rPr>
              <a:t>märja teekatte puhul </a:t>
            </a:r>
            <a:r>
              <a:rPr lang="et-EE" dirty="0">
                <a:solidFill>
                  <a:schemeClr val="tx1"/>
                </a:solidFill>
              </a:rPr>
              <a:t>vastus</a:t>
            </a:r>
            <a:r>
              <a:rPr lang="et-EE" dirty="0">
                <a:solidFill>
                  <a:srgbClr val="A01E28"/>
                </a:solidFill>
              </a:rPr>
              <a:t> 38 meetrit</a:t>
            </a:r>
            <a:r>
              <a:rPr lang="et-EE" dirty="0"/>
              <a:t>.</a:t>
            </a:r>
          </a:p>
          <a:p>
            <a:r>
              <a:rPr lang="et-EE" dirty="0">
                <a:solidFill>
                  <a:srgbClr val="A01E28"/>
                </a:solidFill>
              </a:rPr>
              <a:t>Õige vastuse andsid vastavalt 23% ja 22% elanikkonnast</a:t>
            </a:r>
            <a:r>
              <a:rPr lang="et-EE" dirty="0"/>
              <a:t>, sõidukijuhtide teadlikkus oli kõrgem - vastavalt 29% ja 26%. Kuival kui ka märjal teekattel peeti peatumisteekonda valdavalt lühemaks. </a:t>
            </a:r>
          </a:p>
          <a:p>
            <a:r>
              <a:rPr lang="et-EE" dirty="0"/>
              <a:t>Õige vastuse andsid sagedamini mehed ja eestikeelne elanikkond ning töösõite tegevad sõidukijuhid.</a:t>
            </a:r>
          </a:p>
          <a:p>
            <a:r>
              <a:rPr lang="et-EE" dirty="0"/>
              <a:t>Võrreldes eelmiste aastatega ei ole sõidukijuhtide teadlikkus peatumisteekonna pikkusest nii kuival kui märjal teekattel oluliselt muutunud.</a:t>
            </a:r>
          </a:p>
          <a:p>
            <a:endParaRPr lang="et-EE" dirty="0"/>
          </a:p>
          <a:p>
            <a:endParaRPr lang="et-E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79CC85-CD73-2E4C-B268-C2BCBD1E5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Sõidukijuhtide teadlikkus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4B1E537-986C-2A46-84DD-7519C08CBDC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Teadlikkus peatumisteekonnast kuival ja märjal teekattel (Slaid 22)</a:t>
            </a:r>
          </a:p>
        </p:txBody>
      </p:sp>
    </p:spTree>
    <p:extLst>
      <p:ext uri="{BB962C8B-B14F-4D97-AF65-F5344CB8AC3E}">
        <p14:creationId xmlns:p14="http://schemas.microsoft.com/office/powerpoint/2010/main" val="2416978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1391-FDFA-CC40-A645-0D99C421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Sõidukijuhtide teadlikkus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5C24F59-0243-E64A-8C52-65DBC6D405F2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558204"/>
          </a:xfrm>
        </p:spPr>
        <p:txBody>
          <a:bodyPr>
            <a:normAutofit/>
          </a:bodyPr>
          <a:lstStyle/>
          <a:p>
            <a:r>
              <a:rPr lang="et-EE" dirty="0"/>
              <a:t>Teadlikkus peatumisteekonnast kuival ja märjal teekattel</a:t>
            </a:r>
          </a:p>
          <a:p>
            <a:endParaRPr lang="et-EE" dirty="0"/>
          </a:p>
          <a:p>
            <a:endParaRPr lang="et-EE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3E2B674-01E3-B446-A532-BFEB20C687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7162" y="1585912"/>
            <a:ext cx="4610100" cy="47117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E9F01C3-40C2-C04E-8196-C3E4326F832D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619081" y="1585912"/>
            <a:ext cx="46101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92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9BD6-1019-B54C-8125-6E00C8C9E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315" y="2956181"/>
            <a:ext cx="9051380" cy="861238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Sõiduki</a:t>
            </a:r>
            <a:r>
              <a:rPr lang="en-GB" dirty="0"/>
              <a:t> </a:t>
            </a:r>
            <a:r>
              <a:rPr lang="en-GB" dirty="0" err="1"/>
              <a:t>juhtimine</a:t>
            </a:r>
            <a:r>
              <a:rPr lang="en-GB" dirty="0"/>
              <a:t> </a:t>
            </a:r>
            <a:r>
              <a:rPr lang="en-GB" dirty="0" err="1"/>
              <a:t>joobes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654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A893B2-062E-7441-96F6-66CF6BEA0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2488" y="1499191"/>
            <a:ext cx="10051312" cy="5051238"/>
          </a:xfrm>
        </p:spPr>
        <p:txBody>
          <a:bodyPr>
            <a:normAutofit/>
          </a:bodyPr>
          <a:lstStyle/>
          <a:p>
            <a:r>
              <a:rPr lang="et-EE" dirty="0"/>
              <a:t>Meeste teadmisi alkoholi mõjust testiti ka küsimusega: “Ligikaudu mitu tundi kulub 85 kg kaaluval tervel mehel täielikuks kainenemiseks peale 5%-</a:t>
            </a:r>
            <a:r>
              <a:rPr lang="et-EE" dirty="0" err="1"/>
              <a:t>se</a:t>
            </a:r>
            <a:r>
              <a:rPr lang="et-EE" dirty="0"/>
              <a:t> alkoholi sisaldusega pooleliitrise õlle tarbimist?” Õige vastus on </a:t>
            </a:r>
            <a:r>
              <a:rPr lang="et-EE" dirty="0">
                <a:solidFill>
                  <a:schemeClr val="accent1"/>
                </a:solidFill>
              </a:rPr>
              <a:t>2-3 tundi</a:t>
            </a:r>
            <a:r>
              <a:rPr lang="et-EE" dirty="0"/>
              <a:t>. Vastava vastuse andis </a:t>
            </a:r>
            <a:r>
              <a:rPr lang="et-EE" dirty="0">
                <a:solidFill>
                  <a:schemeClr val="accent1"/>
                </a:solidFill>
              </a:rPr>
              <a:t>30% meestest</a:t>
            </a:r>
            <a:r>
              <a:rPr lang="et-EE" dirty="0"/>
              <a:t>, 28% arvas, et kainenemisele kuluv aeg on lühem ja 26%, et see on pikem; üldse ei osanud vastata 15% meestest. Õige vastuse andnute osakaal on tavapärasel tasemel.</a:t>
            </a:r>
          </a:p>
          <a:p>
            <a:r>
              <a:rPr lang="et-EE" dirty="0"/>
              <a:t>Naiste teadmisi alkoholi mõjust testiti ka küsimusega: “Ligikaudu mitu tundi kulub 65 kg kaaluva naise täielikuks kainenemiseks peale 4,5%-</a:t>
            </a:r>
            <a:r>
              <a:rPr lang="et-EE" dirty="0" err="1"/>
              <a:t>se</a:t>
            </a:r>
            <a:r>
              <a:rPr lang="et-EE" dirty="0"/>
              <a:t> alkoholi sisaldusega pooleliitrise siidri tarbimist?”. Õige vastus on </a:t>
            </a:r>
            <a:r>
              <a:rPr lang="et-EE" dirty="0">
                <a:solidFill>
                  <a:schemeClr val="accent1"/>
                </a:solidFill>
              </a:rPr>
              <a:t>2-3 tundi</a:t>
            </a:r>
            <a:r>
              <a:rPr lang="et-EE" dirty="0"/>
              <a:t>. Õige vastuse andis </a:t>
            </a:r>
            <a:r>
              <a:rPr lang="et-EE" dirty="0">
                <a:solidFill>
                  <a:schemeClr val="accent1"/>
                </a:solidFill>
              </a:rPr>
              <a:t>22% naistest</a:t>
            </a:r>
            <a:r>
              <a:rPr lang="et-EE" dirty="0"/>
              <a:t>, pea kümnendik arvas, et kainenemisele kuluv aeg on lühem ja 36%, et see on pikem; üldse ei osanud vastata 34% naistest. Tulemused pole aastaga oluliselt muutunud.</a:t>
            </a:r>
          </a:p>
          <a:p>
            <a:r>
              <a:rPr lang="et-EE" dirty="0">
                <a:solidFill>
                  <a:schemeClr val="accent1"/>
                </a:solidFill>
              </a:rPr>
              <a:t>Sõidukijuhtide </a:t>
            </a:r>
            <a:r>
              <a:rPr lang="et-EE" dirty="0"/>
              <a:t>vastused ühtisid elanikkonna üldise teadlikkusega – samas õige vastuse andnute osakaal oli nii meest kui naiste seas veidi kõrgem – meeste puhul andis õige vastuse 31% (+1%) ja naiste puhul 26% (+4%).</a:t>
            </a:r>
          </a:p>
          <a:p>
            <a:endParaRPr lang="et-EE" dirty="0"/>
          </a:p>
          <a:p>
            <a:endParaRPr lang="et-EE" dirty="0"/>
          </a:p>
          <a:p>
            <a:endParaRPr lang="et-E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DBC8CE-829D-B941-B43B-99AF4F98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 juhtimine joobes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373EC55-E4F8-DB4B-9574-F7D7B485500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Teadlikkus alkoholi mõjust (Slaid 25)</a:t>
            </a:r>
          </a:p>
        </p:txBody>
      </p:sp>
    </p:spTree>
    <p:extLst>
      <p:ext uri="{BB962C8B-B14F-4D97-AF65-F5344CB8AC3E}">
        <p14:creationId xmlns:p14="http://schemas.microsoft.com/office/powerpoint/2010/main" val="3923436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E7DC4-28D8-FA42-8E39-5D011A87D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 juhtimine joobes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568FEE2-3A4A-554F-ACA8-E85A30EE904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Teadlikkus alkoholi mõjust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D652E57-152A-034A-B82B-1C1898B5AE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7162" y="1585912"/>
            <a:ext cx="4610100" cy="4711700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DA269F5-FA63-DA40-91D0-7ACA9B548BB3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619081" y="1585912"/>
            <a:ext cx="46101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61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40D56A4-B5B4-894D-B4F9-8155E95F19EB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619081" y="1585912"/>
            <a:ext cx="4610100" cy="4711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6E7DC4-28D8-FA42-8E39-5D011A87D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 juhtimine joobes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23A01A-4B5B-4849-A121-04BF71413C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>
                <a:solidFill>
                  <a:schemeClr val="accent1"/>
                </a:solidFill>
              </a:rPr>
              <a:t>Alkomeetrit kasutab 23% sõidukijuhtidest</a:t>
            </a:r>
            <a:r>
              <a:rPr lang="et-EE" dirty="0"/>
              <a:t>; sagedamini mehed, kuni 34-aastased, eestikeelsed, piirkonniti Põhja- ja Lääne-Eesti sõidukijuhid, samuti kiiruseületajad.</a:t>
            </a:r>
          </a:p>
          <a:p>
            <a:r>
              <a:rPr lang="et-EE" dirty="0"/>
              <a:t>Alkomeetri kasutajate osakaal pole aastaga oluliselt muutunud.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568FEE2-3A4A-554F-ACA8-E85A30EE904E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noFill/>
        </p:spPr>
        <p:txBody>
          <a:bodyPr/>
          <a:lstStyle/>
          <a:p>
            <a:r>
              <a:rPr lang="et-EE" dirty="0">
                <a:solidFill>
                  <a:schemeClr val="tx2"/>
                </a:solidFill>
              </a:rPr>
              <a:t>Teadlikkus alkoholi mõjust – alkomeetri kasutamine</a:t>
            </a:r>
          </a:p>
        </p:txBody>
      </p:sp>
    </p:spTree>
    <p:extLst>
      <p:ext uri="{BB962C8B-B14F-4D97-AF65-F5344CB8AC3E}">
        <p14:creationId xmlns:p14="http://schemas.microsoft.com/office/powerpoint/2010/main" val="216374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22A653-7424-844C-BFF2-A1D3AD93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 juhtimine joobes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330390B-DF0A-254C-A36D-8CB736C7071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 err="1"/>
              <a:t>Alko</a:t>
            </a:r>
            <a:r>
              <a:rPr lang="et-EE" dirty="0"/>
              <a:t>- ja </a:t>
            </a:r>
            <a:r>
              <a:rPr lang="et-EE" dirty="0" err="1"/>
              <a:t>narkojoobes</a:t>
            </a:r>
            <a:r>
              <a:rPr lang="et-EE" dirty="0"/>
              <a:t> sõidukis viibimine ja sõiduki juhtimine (%)</a:t>
            </a:r>
          </a:p>
          <a:p>
            <a:endParaRPr lang="et-EE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52FAA013-3F2A-E040-9613-0F7DB1700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2488" y="1499191"/>
            <a:ext cx="4860000" cy="5358809"/>
          </a:xfrm>
        </p:spPr>
        <p:txBody>
          <a:bodyPr>
            <a:normAutofit/>
          </a:bodyPr>
          <a:lstStyle/>
          <a:p>
            <a:r>
              <a:rPr lang="et-EE" dirty="0"/>
              <a:t>Sõidukis, mille </a:t>
            </a:r>
            <a:r>
              <a:rPr lang="et-EE" dirty="0">
                <a:solidFill>
                  <a:schemeClr val="accent1"/>
                </a:solidFill>
              </a:rPr>
              <a:t>juht on olnud </a:t>
            </a:r>
            <a:r>
              <a:rPr lang="et-EE" dirty="0" err="1">
                <a:solidFill>
                  <a:schemeClr val="accent1"/>
                </a:solidFill>
              </a:rPr>
              <a:t>alko</a:t>
            </a:r>
            <a:r>
              <a:rPr lang="et-EE" dirty="0">
                <a:solidFill>
                  <a:schemeClr val="accent1"/>
                </a:solidFill>
              </a:rPr>
              <a:t>- või narkojoobes, on viibinud </a:t>
            </a:r>
            <a:r>
              <a:rPr lang="et-EE" dirty="0"/>
              <a:t>viimase 12 kuu jooksul </a:t>
            </a:r>
            <a:r>
              <a:rPr lang="et-EE" dirty="0">
                <a:solidFill>
                  <a:schemeClr val="accent1"/>
                </a:solidFill>
              </a:rPr>
              <a:t>2,9% ± 1,0% </a:t>
            </a:r>
            <a:r>
              <a:rPr lang="et-EE" dirty="0"/>
              <a:t>Eesti vähemalt 15-aastasest elanikkonnast, s.o 95% tõenäosusega </a:t>
            </a:r>
            <a:r>
              <a:rPr lang="et-EE" dirty="0">
                <a:solidFill>
                  <a:schemeClr val="accent1"/>
                </a:solidFill>
              </a:rPr>
              <a:t>20 - 43 tuhat elanikku, </a:t>
            </a:r>
            <a:r>
              <a:rPr lang="et-EE" dirty="0"/>
              <a:t>s.h pea pooled neist on viibinud joobes juhiga sõidukis korduvalt. Võrreldes eelmiste aastatega on joobes juhiga samas sõidukis viibinute osakaal jäänud samale tasemele.</a:t>
            </a:r>
          </a:p>
          <a:p>
            <a:r>
              <a:rPr lang="et-EE" dirty="0"/>
              <a:t>Sõidukis, mille juht on olnud </a:t>
            </a:r>
            <a:r>
              <a:rPr lang="et-EE" dirty="0" err="1"/>
              <a:t>alko</a:t>
            </a:r>
            <a:r>
              <a:rPr lang="et-EE" dirty="0"/>
              <a:t>- või </a:t>
            </a:r>
            <a:r>
              <a:rPr lang="et-EE" dirty="0" err="1"/>
              <a:t>narkojoobes</a:t>
            </a:r>
            <a:r>
              <a:rPr lang="et-EE" dirty="0"/>
              <a:t>, on viibinud sagedamini kuni 25-aastased ja Põhja-Eesti elanikud (Slaid 28).</a:t>
            </a:r>
          </a:p>
          <a:p>
            <a:r>
              <a:rPr lang="et-EE" dirty="0" err="1">
                <a:solidFill>
                  <a:schemeClr val="accent1"/>
                </a:solidFill>
              </a:rPr>
              <a:t>Alko</a:t>
            </a:r>
            <a:r>
              <a:rPr lang="et-EE" dirty="0">
                <a:solidFill>
                  <a:schemeClr val="accent1"/>
                </a:solidFill>
              </a:rPr>
              <a:t>- või </a:t>
            </a:r>
            <a:r>
              <a:rPr lang="et-EE" dirty="0" err="1">
                <a:solidFill>
                  <a:schemeClr val="accent1"/>
                </a:solidFill>
              </a:rPr>
              <a:t>narkojoobes</a:t>
            </a:r>
            <a:r>
              <a:rPr lang="et-EE" dirty="0">
                <a:solidFill>
                  <a:schemeClr val="accent1"/>
                </a:solidFill>
              </a:rPr>
              <a:t> on juhtinud sõidukit </a:t>
            </a:r>
            <a:r>
              <a:rPr lang="et-EE" dirty="0"/>
              <a:t>viimase 12 kuu jooksul </a:t>
            </a:r>
            <a:r>
              <a:rPr lang="et-EE" dirty="0">
                <a:solidFill>
                  <a:schemeClr val="accent1"/>
                </a:solidFill>
              </a:rPr>
              <a:t>1,8 ± 1,0%, </a:t>
            </a:r>
            <a:r>
              <a:rPr lang="et-EE" dirty="0"/>
              <a:t>Eesti vähemalt 15-aastastest viimase 12 kuu jooksul mootorsõidukit juhtinutest, s.o 95% tõenäosusega </a:t>
            </a:r>
            <a:r>
              <a:rPr lang="et-EE" dirty="0">
                <a:solidFill>
                  <a:schemeClr val="accent1"/>
                </a:solidFill>
              </a:rPr>
              <a:t>5 - 20 tuhat elanikku</a:t>
            </a:r>
            <a:r>
              <a:rPr lang="et-EE" dirty="0"/>
              <a:t>. Enam kui pooled neist on juhtinud sõidukit joobes enam kui ühel korral. Joobes sõidukit juhtinute osakaal sõidukijuhtide seas on viimase kolme aasta madalaim.</a:t>
            </a:r>
          </a:p>
          <a:p>
            <a:r>
              <a:rPr lang="et-EE" dirty="0"/>
              <a:t>Joobes sõidukit juhtinute seas on sagedamini 25-34-aastaseid ja Lääne-Eesti elanikke.</a:t>
            </a:r>
          </a:p>
          <a:p>
            <a:r>
              <a:rPr lang="et-EE" dirty="0"/>
              <a:t>Viimase 12 kuu jooksul on liiklusohtlikku olukorda või liiklusõnnetusse alkoholi või narkootilise aine mõju all juhtides sattunud 8% sõidukijuhtidest, eelmisel aastal oli see näitaja 22%.</a:t>
            </a:r>
          </a:p>
          <a:p>
            <a:endParaRPr lang="et-EE" dirty="0"/>
          </a:p>
        </p:txBody>
      </p:sp>
      <p:pic>
        <p:nvPicPr>
          <p:cNvPr id="26" name="Content Placeholder 20">
            <a:extLst>
              <a:ext uri="{FF2B5EF4-FFF2-40B4-BE49-F238E27FC236}">
                <a16:creationId xmlns:a16="http://schemas.microsoft.com/office/drawing/2014/main" id="{EF753D45-F7BA-594E-B5AA-C794D9721B68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494463" y="1499406"/>
            <a:ext cx="4859337" cy="488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36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789ADAC3-5D5E-F14B-A431-BBFB795DFE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AC0DB5E9-8788-E84E-BC0E-EA0661515433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494463" y="1505767"/>
            <a:ext cx="4859337" cy="48719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3376F1-6C6B-874E-9FBB-6494CC9DE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 juhtimine joobes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4AA279-C633-844C-A5B9-619037A76691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noFill/>
        </p:spPr>
        <p:txBody>
          <a:bodyPr/>
          <a:lstStyle/>
          <a:p>
            <a:r>
              <a:rPr lang="et-EE" dirty="0" err="1"/>
              <a:t>Alko</a:t>
            </a:r>
            <a:r>
              <a:rPr lang="et-EE" dirty="0"/>
              <a:t>- ja </a:t>
            </a:r>
            <a:r>
              <a:rPr lang="et-EE" dirty="0" err="1"/>
              <a:t>narkojoobes</a:t>
            </a:r>
            <a:r>
              <a:rPr lang="et-EE" dirty="0"/>
              <a:t> sõidukis viibijad ja sõiduki juhtijad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8F56540-669F-AD47-93E4-D18B1DA6F4A1}"/>
              </a:ext>
            </a:extLst>
          </p:cNvPr>
          <p:cNvCxnSpPr>
            <a:cxnSpLocks/>
          </p:cNvCxnSpPr>
          <p:nvPr/>
        </p:nvCxnSpPr>
        <p:spPr>
          <a:xfrm>
            <a:off x="3058369" y="1855654"/>
            <a:ext cx="0" cy="4529271"/>
          </a:xfrm>
          <a:prstGeom prst="line">
            <a:avLst/>
          </a:prstGeom>
          <a:ln>
            <a:solidFill>
              <a:schemeClr val="accent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C27D6BD-F53B-B044-9E67-AEC7A9EA6CC6}"/>
              </a:ext>
            </a:extLst>
          </p:cNvPr>
          <p:cNvCxnSpPr>
            <a:cxnSpLocks/>
          </p:cNvCxnSpPr>
          <p:nvPr/>
        </p:nvCxnSpPr>
        <p:spPr>
          <a:xfrm>
            <a:off x="8139017" y="1808353"/>
            <a:ext cx="0" cy="4575765"/>
          </a:xfrm>
          <a:prstGeom prst="line">
            <a:avLst/>
          </a:prstGeom>
          <a:ln>
            <a:solidFill>
              <a:schemeClr val="accent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59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3F365-9F9B-464D-875B-E2D010541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 juhtimine joobes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3B3A7-409D-AB4D-82EB-882EA75645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>
                <a:solidFill>
                  <a:schemeClr val="accent1"/>
                </a:solidFill>
              </a:rPr>
              <a:t>54% sõidukijuhtidest on viimase 12 kuu jooksul politsei poolt peatatud, et kontrollida nende võimalikku joobes sõidukijuhtimist</a:t>
            </a:r>
            <a:r>
              <a:rPr lang="et-EE" dirty="0"/>
              <a:t>, s.h 30% on kontrollitud korduvalt.</a:t>
            </a:r>
          </a:p>
          <a:p>
            <a:r>
              <a:rPr lang="et-EE" dirty="0"/>
              <a:t>Eelmisel aastal puutus joobes sõidukijuhi kontrolliga kokku 3% enam sõidukijuhte, s.h oli kokkupuude valdavalt korduv.</a:t>
            </a:r>
          </a:p>
          <a:p>
            <a:r>
              <a:rPr lang="et-EE" dirty="0"/>
              <a:t>Sagedamini on kontrollitud mehi, Lõuna-Eesti ja maapiirkondade elanikke ja sõidukijuhte.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5AD352B-8EEB-0441-9697-51081263289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Politsei poolt joobes sõidukijuhtimise kontrollimine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2523395-FB65-B44C-93DD-DE9B4E44D76E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619081" y="1585912"/>
            <a:ext cx="46101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0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365942-B2C3-6242-8EAC-D7B65DE55F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Üldkogum</a:t>
            </a:r>
            <a:r>
              <a:rPr lang="en-GB" dirty="0"/>
              <a:t>: </a:t>
            </a:r>
            <a:r>
              <a:rPr lang="en-GB" dirty="0" err="1"/>
              <a:t>üle</a:t>
            </a:r>
            <a:r>
              <a:rPr lang="en-GB" dirty="0"/>
              <a:t> 15-aastane </a:t>
            </a:r>
            <a:r>
              <a:rPr lang="en-GB" dirty="0" err="1"/>
              <a:t>Eesti</a:t>
            </a:r>
            <a:r>
              <a:rPr lang="en-GB" dirty="0"/>
              <a:t> </a:t>
            </a:r>
            <a:r>
              <a:rPr lang="en-GB" dirty="0" err="1"/>
              <a:t>elanikkond</a:t>
            </a:r>
            <a:r>
              <a:rPr lang="en-GB" dirty="0"/>
              <a:t> (</a:t>
            </a:r>
            <a:r>
              <a:rPr lang="en-GB" dirty="0" err="1"/>
              <a:t>Eesti</a:t>
            </a:r>
            <a:r>
              <a:rPr lang="en-GB" dirty="0"/>
              <a:t> </a:t>
            </a:r>
            <a:r>
              <a:rPr lang="en-GB" dirty="0" err="1"/>
              <a:t>Statistikaameti</a:t>
            </a:r>
            <a:r>
              <a:rPr lang="en-GB" dirty="0"/>
              <a:t> </a:t>
            </a:r>
            <a:r>
              <a:rPr lang="en-GB" dirty="0" err="1"/>
              <a:t>andemetel</a:t>
            </a:r>
            <a:r>
              <a:rPr lang="en-GB" dirty="0"/>
              <a:t>) </a:t>
            </a:r>
          </a:p>
          <a:p>
            <a:r>
              <a:rPr lang="en-GB" dirty="0" err="1"/>
              <a:t>Meetod</a:t>
            </a:r>
            <a:r>
              <a:rPr lang="en-GB" dirty="0"/>
              <a:t>: </a:t>
            </a:r>
            <a:r>
              <a:rPr lang="en-GB" dirty="0" err="1"/>
              <a:t>Omnibuss</a:t>
            </a:r>
            <a:r>
              <a:rPr lang="en-GB" dirty="0"/>
              <a:t> (50% </a:t>
            </a:r>
            <a:r>
              <a:rPr lang="en-GB" dirty="0" err="1"/>
              <a:t>telefoni-intervjuud</a:t>
            </a:r>
            <a:r>
              <a:rPr lang="en-GB" dirty="0"/>
              <a:t>, 50% </a:t>
            </a:r>
            <a:r>
              <a:rPr lang="en-GB" dirty="0" err="1"/>
              <a:t>Turu-uuringute</a:t>
            </a:r>
            <a:r>
              <a:rPr lang="en-GB" dirty="0"/>
              <a:t> AS </a:t>
            </a:r>
            <a:r>
              <a:rPr lang="en-GB" dirty="0" err="1"/>
              <a:t>veebipaneel</a:t>
            </a:r>
            <a:r>
              <a:rPr lang="en-GB" dirty="0"/>
              <a:t>).</a:t>
            </a:r>
          </a:p>
          <a:p>
            <a:r>
              <a:rPr lang="en-GB" dirty="0" err="1"/>
              <a:t>Valimi</a:t>
            </a:r>
            <a:r>
              <a:rPr lang="en-GB" dirty="0"/>
              <a:t> </a:t>
            </a:r>
            <a:r>
              <a:rPr lang="en-GB" dirty="0" err="1"/>
              <a:t>koostamine</a:t>
            </a:r>
            <a:r>
              <a:rPr lang="en-GB" dirty="0"/>
              <a:t>: </a:t>
            </a:r>
            <a:r>
              <a:rPr lang="en-GB" dirty="0" err="1"/>
              <a:t>kasutati</a:t>
            </a:r>
            <a:r>
              <a:rPr lang="en-GB" dirty="0"/>
              <a:t> </a:t>
            </a:r>
            <a:r>
              <a:rPr lang="en-GB" dirty="0" err="1"/>
              <a:t>üldkogumi</a:t>
            </a:r>
            <a:r>
              <a:rPr lang="en-GB" dirty="0"/>
              <a:t> </a:t>
            </a:r>
            <a:r>
              <a:rPr lang="en-GB" dirty="0" err="1"/>
              <a:t>proportsionaalset</a:t>
            </a:r>
            <a:r>
              <a:rPr lang="en-GB" dirty="0"/>
              <a:t> </a:t>
            </a:r>
            <a:r>
              <a:rPr lang="en-GB" dirty="0" err="1"/>
              <a:t>mudelit</a:t>
            </a:r>
            <a:r>
              <a:rPr lang="en-GB" dirty="0"/>
              <a:t>, </a:t>
            </a:r>
            <a:r>
              <a:rPr lang="en-GB" dirty="0" err="1"/>
              <a:t>hiljem</a:t>
            </a:r>
            <a:r>
              <a:rPr lang="en-GB" dirty="0"/>
              <a:t> </a:t>
            </a:r>
            <a:r>
              <a:rPr lang="en-GB" dirty="0" err="1"/>
              <a:t>tulemused</a:t>
            </a:r>
            <a:r>
              <a:rPr lang="en-GB" dirty="0"/>
              <a:t> </a:t>
            </a:r>
            <a:r>
              <a:rPr lang="en-GB" dirty="0" err="1"/>
              <a:t>kaaluti</a:t>
            </a:r>
            <a:r>
              <a:rPr lang="en-GB" dirty="0"/>
              <a:t> </a:t>
            </a:r>
            <a:r>
              <a:rPr lang="en-GB" dirty="0" err="1"/>
              <a:t>üldkogumile</a:t>
            </a:r>
            <a:r>
              <a:rPr lang="en-GB" dirty="0"/>
              <a:t> </a:t>
            </a:r>
            <a:r>
              <a:rPr lang="en-GB" dirty="0" err="1"/>
              <a:t>vastavaks</a:t>
            </a:r>
            <a:r>
              <a:rPr lang="en-GB" dirty="0"/>
              <a:t> </a:t>
            </a:r>
            <a:r>
              <a:rPr lang="en-GB" dirty="0" err="1"/>
              <a:t>soo</a:t>
            </a:r>
            <a:r>
              <a:rPr lang="en-GB" dirty="0"/>
              <a:t>, </a:t>
            </a:r>
            <a:r>
              <a:rPr lang="en-GB" dirty="0" err="1"/>
              <a:t>vanusegruppide</a:t>
            </a:r>
            <a:r>
              <a:rPr lang="en-GB" dirty="0"/>
              <a:t>, </a:t>
            </a:r>
            <a:r>
              <a:rPr lang="en-GB" dirty="0" err="1"/>
              <a:t>rahvuse</a:t>
            </a:r>
            <a:r>
              <a:rPr lang="en-GB" dirty="0"/>
              <a:t>, </a:t>
            </a:r>
            <a:r>
              <a:rPr lang="en-GB" dirty="0" err="1"/>
              <a:t>hariduse</a:t>
            </a:r>
            <a:r>
              <a:rPr lang="en-GB" dirty="0"/>
              <a:t>, </a:t>
            </a:r>
            <a:r>
              <a:rPr lang="en-GB" dirty="0" err="1"/>
              <a:t>piirkonna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asulatüübi</a:t>
            </a:r>
            <a:r>
              <a:rPr lang="en-GB" dirty="0"/>
              <a:t> </a:t>
            </a:r>
            <a:r>
              <a:rPr lang="en-GB" dirty="0" err="1"/>
              <a:t>järgi</a:t>
            </a:r>
            <a:r>
              <a:rPr lang="en-GB" dirty="0"/>
              <a:t>. </a:t>
            </a:r>
          </a:p>
          <a:p>
            <a:r>
              <a:rPr lang="en-GB" dirty="0" err="1"/>
              <a:t>Planeeritud</a:t>
            </a:r>
            <a:r>
              <a:rPr lang="en-GB" dirty="0"/>
              <a:t> </a:t>
            </a:r>
            <a:r>
              <a:rPr lang="en-GB" dirty="0" err="1"/>
              <a:t>valim</a:t>
            </a:r>
            <a:r>
              <a:rPr lang="en-GB" dirty="0"/>
              <a:t>: 1000</a:t>
            </a:r>
          </a:p>
          <a:p>
            <a:r>
              <a:rPr lang="en-GB" dirty="0" err="1"/>
              <a:t>Valimiviga</a:t>
            </a:r>
            <a:r>
              <a:rPr lang="en-GB" dirty="0"/>
              <a:t>: 1000 </a:t>
            </a:r>
            <a:r>
              <a:rPr lang="en-GB" dirty="0" err="1"/>
              <a:t>vastaja</a:t>
            </a:r>
            <a:r>
              <a:rPr lang="en-GB" dirty="0"/>
              <a:t> </a:t>
            </a:r>
            <a:r>
              <a:rPr lang="en-GB" dirty="0" err="1"/>
              <a:t>puhul</a:t>
            </a:r>
            <a:r>
              <a:rPr lang="en-GB" dirty="0"/>
              <a:t> ±3,1%, </a:t>
            </a:r>
            <a:r>
              <a:rPr lang="en-GB" dirty="0" err="1"/>
              <a:t>väiksemate</a:t>
            </a:r>
            <a:r>
              <a:rPr lang="en-GB" dirty="0"/>
              <a:t> </a:t>
            </a:r>
            <a:r>
              <a:rPr lang="en-GB" dirty="0" err="1"/>
              <a:t>gruppide</a:t>
            </a:r>
            <a:r>
              <a:rPr lang="en-GB" dirty="0"/>
              <a:t> </a:t>
            </a:r>
            <a:r>
              <a:rPr lang="en-GB" dirty="0" err="1"/>
              <a:t>vaatlemisel</a:t>
            </a:r>
            <a:r>
              <a:rPr lang="en-GB" dirty="0"/>
              <a:t> </a:t>
            </a:r>
            <a:r>
              <a:rPr lang="en-GB" dirty="0" err="1"/>
              <a:t>võib</a:t>
            </a:r>
            <a:r>
              <a:rPr lang="en-GB" dirty="0"/>
              <a:t> </a:t>
            </a:r>
            <a:r>
              <a:rPr lang="en-GB" dirty="0" err="1"/>
              <a:t>viga</a:t>
            </a:r>
            <a:r>
              <a:rPr lang="en-GB" dirty="0"/>
              <a:t> olla </a:t>
            </a:r>
            <a:r>
              <a:rPr lang="en-GB" dirty="0" err="1"/>
              <a:t>suurem</a:t>
            </a:r>
            <a:endParaRPr lang="en-GB" dirty="0"/>
          </a:p>
          <a:p>
            <a:r>
              <a:rPr lang="en-GB" dirty="0" err="1"/>
              <a:t>Küsitluse</a:t>
            </a:r>
            <a:r>
              <a:rPr lang="en-GB" dirty="0"/>
              <a:t> </a:t>
            </a:r>
            <a:r>
              <a:rPr lang="en-GB" dirty="0" err="1"/>
              <a:t>pikkus</a:t>
            </a:r>
            <a:r>
              <a:rPr lang="en-GB" dirty="0"/>
              <a:t>: 5 </a:t>
            </a:r>
            <a:r>
              <a:rPr lang="en-GB" dirty="0" err="1"/>
              <a:t>lehekülge</a:t>
            </a:r>
            <a:r>
              <a:rPr lang="en-GB" dirty="0"/>
              <a:t> (34 </a:t>
            </a:r>
            <a:r>
              <a:rPr lang="en-GB" dirty="0" err="1"/>
              <a:t>küsimust</a:t>
            </a:r>
            <a:r>
              <a:rPr lang="en-GB" dirty="0"/>
              <a:t>)</a:t>
            </a:r>
          </a:p>
          <a:p>
            <a:pPr marL="0" indent="0">
              <a:buNone/>
            </a:pPr>
            <a:endParaRPr lang="en-GB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D0BDCE-934C-8244-91CB-81CEF3A56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Uuringu</a:t>
            </a:r>
            <a:r>
              <a:rPr lang="en-GB"/>
              <a:t> </a:t>
            </a:r>
            <a:r>
              <a:rPr lang="en-GB" err="1"/>
              <a:t>metoodika</a:t>
            </a:r>
            <a:r>
              <a:rPr lang="en-GB"/>
              <a:t> </a:t>
            </a:r>
            <a:r>
              <a:rPr lang="en-GB" err="1"/>
              <a:t>ja</a:t>
            </a:r>
            <a:r>
              <a:rPr lang="en-GB"/>
              <a:t> </a:t>
            </a:r>
            <a:r>
              <a:rPr lang="en-GB" err="1"/>
              <a:t>vastutajad</a:t>
            </a:r>
            <a:endParaRPr lang="en-GB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AF2FB9D-7BE4-5040-B0C4-4FCC1C204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665552"/>
              </p:ext>
            </p:extLst>
          </p:nvPr>
        </p:nvGraphicFramePr>
        <p:xfrm>
          <a:off x="1647471" y="3680775"/>
          <a:ext cx="8205580" cy="2757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395">
                  <a:extLst>
                    <a:ext uri="{9D8B030D-6E8A-4147-A177-3AD203B41FA5}">
                      <a16:colId xmlns:a16="http://schemas.microsoft.com/office/drawing/2014/main" val="3252374032"/>
                    </a:ext>
                  </a:extLst>
                </a:gridCol>
                <a:gridCol w="2051395">
                  <a:extLst>
                    <a:ext uri="{9D8B030D-6E8A-4147-A177-3AD203B41FA5}">
                      <a16:colId xmlns:a16="http://schemas.microsoft.com/office/drawing/2014/main" val="2192519203"/>
                    </a:ext>
                  </a:extLst>
                </a:gridCol>
                <a:gridCol w="2051395">
                  <a:extLst>
                    <a:ext uri="{9D8B030D-6E8A-4147-A177-3AD203B41FA5}">
                      <a16:colId xmlns:a16="http://schemas.microsoft.com/office/drawing/2014/main" val="1659556557"/>
                    </a:ext>
                  </a:extLst>
                </a:gridCol>
                <a:gridCol w="2051395">
                  <a:extLst>
                    <a:ext uri="{9D8B030D-6E8A-4147-A177-3AD203B41FA5}">
                      <a16:colId xmlns:a16="http://schemas.microsoft.com/office/drawing/2014/main" val="724087640"/>
                    </a:ext>
                  </a:extLst>
                </a:gridCol>
              </a:tblGrid>
              <a:tr h="388856"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bg1"/>
                          </a:solidFill>
                          <a:latin typeface="+mn-lt"/>
                        </a:rPr>
                        <a:t>Aasta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bg1"/>
                          </a:solidFill>
                          <a:latin typeface="+mn-lt"/>
                        </a:rPr>
                        <a:t>Üldkogum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bg1"/>
                          </a:solidFill>
                          <a:latin typeface="+mn-lt"/>
                        </a:rPr>
                        <a:t>Küsitlusperiood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bg1"/>
                          </a:solidFill>
                          <a:latin typeface="+mn-lt"/>
                        </a:rPr>
                        <a:t>Tegelik valim </a:t>
                      </a:r>
                    </a:p>
                    <a:p>
                      <a:pPr algn="ctr"/>
                      <a:r>
                        <a:rPr lang="et-EE" sz="1100" dirty="0">
                          <a:solidFill>
                            <a:schemeClr val="bg1"/>
                          </a:solidFill>
                          <a:latin typeface="+mn-lt"/>
                        </a:rPr>
                        <a:t>(vastajate arv)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1363816"/>
                  </a:ext>
                </a:extLst>
              </a:tr>
              <a:tr h="291396"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2014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1 133 355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10.09 - 05.10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1007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4617235"/>
                  </a:ext>
                </a:extLst>
              </a:tr>
              <a:tr h="291396"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1 107 791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8.09</a:t>
                      </a:r>
                      <a:r>
                        <a:rPr lang="et-EE" sz="11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- 21.09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1003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6854785"/>
                  </a:ext>
                </a:extLst>
              </a:tr>
              <a:tr h="291396"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1 103 677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07.09 - 20.09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2558841"/>
                  </a:ext>
                </a:extLst>
              </a:tr>
              <a:tr h="291396"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1 102 953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09.08 - 22.08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1006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6096416"/>
                  </a:ext>
                </a:extLst>
              </a:tr>
              <a:tr h="291396"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1 100 881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07.08 - 27.08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1005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1209137"/>
                  </a:ext>
                </a:extLst>
              </a:tr>
              <a:tr h="291396"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1 102 616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06.08 - 21.08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1043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168544"/>
                  </a:ext>
                </a:extLst>
              </a:tr>
              <a:tr h="291396"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1 102 616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12.08 - 24.08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1003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300298"/>
                  </a:ext>
                </a:extLst>
              </a:tr>
              <a:tr h="291396"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</a:t>
                      </a:r>
                      <a:r>
                        <a:rPr lang="et-EE" sz="1100" dirty="0"/>
                        <a:t> 111 597 </a:t>
                      </a:r>
                      <a:endParaRPr lang="et-EE" sz="11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5.08 - 13.08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1003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4950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DBC8CE-829D-B941-B43B-99AF4F98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 juhtimine joobes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373EC55-E4F8-DB4B-9574-F7D7B485500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Alko- ja narkojoobes sõidukijuhtide takistamine – teavitamine politseile (Slaid 31)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73B090-A450-D74E-AD4F-685211A8ED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 err="1">
                <a:solidFill>
                  <a:srgbClr val="A01E28"/>
                </a:solidFill>
              </a:rPr>
              <a:t>Alko</a:t>
            </a:r>
            <a:r>
              <a:rPr lang="et-EE" dirty="0">
                <a:solidFill>
                  <a:srgbClr val="A01E28"/>
                </a:solidFill>
              </a:rPr>
              <a:t>- või </a:t>
            </a:r>
            <a:r>
              <a:rPr lang="et-EE" dirty="0" err="1">
                <a:solidFill>
                  <a:srgbClr val="A01E28"/>
                </a:solidFill>
              </a:rPr>
              <a:t>narkojoobes</a:t>
            </a:r>
            <a:r>
              <a:rPr lang="et-EE" dirty="0">
                <a:solidFill>
                  <a:srgbClr val="A01E28"/>
                </a:solidFill>
              </a:rPr>
              <a:t> juhist oleks valmis politseile teada andma 74% elanikkonnast tingimusteta, 14%-l on küll põhimõtteline valmisolek teavitamiseks, kuid nad jätaksid selle tegemata juhul, kui tegu oleks enda tuttavaga. </a:t>
            </a:r>
            <a:r>
              <a:rPr lang="et-EE" dirty="0"/>
              <a:t>Joobes juhist ei annaks politseile teada 3% elanikest ja 9% ei tea, kuidas nad antud olukorras käituksid. </a:t>
            </a:r>
          </a:p>
          <a:p>
            <a:r>
              <a:rPr lang="et-EE" dirty="0"/>
              <a:t>Tõenäoliste </a:t>
            </a:r>
            <a:r>
              <a:rPr lang="et-EE" dirty="0" err="1"/>
              <a:t>teavitajate</a:t>
            </a:r>
            <a:r>
              <a:rPr lang="et-EE" dirty="0"/>
              <a:t> osakaal on tasapisi tõusnud, eelkõige on suurenenud nende osakaal, kes on valmis teavitama kõigist, s.h ka tuttavatest.</a:t>
            </a:r>
          </a:p>
          <a:p>
            <a:r>
              <a:rPr lang="et-EE" dirty="0"/>
              <a:t>Kõigist joobes juhtidest annaks politseile teada sagedamini naised ja 15-24-aastased.</a:t>
            </a:r>
          </a:p>
          <a:p>
            <a:r>
              <a:rPr lang="et-EE" dirty="0"/>
              <a:t>Sõidukijuhid on teavitamise osas kokkuvõttes veidi aktiivsemad (kokku 90%).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204189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DBC8CE-829D-B941-B43B-99AF4F98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 juhtimine joobes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373EC55-E4F8-DB4B-9574-F7D7B485500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 err="1"/>
              <a:t>Alko</a:t>
            </a:r>
            <a:r>
              <a:rPr lang="et-EE" dirty="0"/>
              <a:t>- ja </a:t>
            </a:r>
            <a:r>
              <a:rPr lang="et-EE" dirty="0" err="1"/>
              <a:t>narkojoobes</a:t>
            </a:r>
            <a:r>
              <a:rPr lang="et-EE" dirty="0"/>
              <a:t> sõidukijuhtide takistamine – teavitamine politseile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2F3D82A-4336-B041-A307-EFFCB3C5F9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760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DBC8CE-829D-B941-B43B-99AF4F98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 juhtimine joobes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373EC55-E4F8-DB4B-9574-F7D7B485500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 err="1"/>
              <a:t>Alko</a:t>
            </a:r>
            <a:r>
              <a:rPr lang="et-EE" dirty="0"/>
              <a:t>- ja </a:t>
            </a:r>
            <a:r>
              <a:rPr lang="et-EE" dirty="0" err="1"/>
              <a:t>narkojoobes</a:t>
            </a:r>
            <a:r>
              <a:rPr lang="et-EE" dirty="0"/>
              <a:t> sõidukijuhtide takistamine (Slaid 33)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73B090-A450-D74E-AD4F-685211A8ED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t-EE" dirty="0"/>
              <a:t>Analoogne joobes juhist politseile teavitamisele on elanikkonna jagunemine ka tõenäolise joobes juhi takistamise püüdluse osas – 62% püüaks takistada kõiki ja 24% vaid oma tuttavaid. Seega on </a:t>
            </a:r>
            <a:r>
              <a:rPr lang="et-EE" dirty="0">
                <a:solidFill>
                  <a:schemeClr val="accent1"/>
                </a:solidFill>
              </a:rPr>
              <a:t>86</a:t>
            </a:r>
            <a:r>
              <a:rPr lang="et-EE" dirty="0">
                <a:solidFill>
                  <a:srgbClr val="A01E28"/>
                </a:solidFill>
              </a:rPr>
              <a:t>% elanikkonnast valmis takistama joobes inimest sõiduki rooli minemast. </a:t>
            </a:r>
            <a:r>
              <a:rPr lang="et-EE" dirty="0"/>
              <a:t>Takistada pole proovinud või vajadust olnud 8% elanikkonnast ja 6% ei soovinud vastata. </a:t>
            </a:r>
          </a:p>
          <a:p>
            <a:r>
              <a:rPr lang="et-EE" dirty="0"/>
              <a:t>Aastatega on takistada püüdjate osakaal oluliselt muutunud.</a:t>
            </a:r>
          </a:p>
          <a:p>
            <a:r>
              <a:rPr lang="et-EE" dirty="0"/>
              <a:t>Sõidukijuhtide valmisolek joobes juhti takistada on veidi kõrgem kui elanikkonnas keskmiselt (+4%), lisaks on viimastel aastatel taas suurenenud nende osakaal, kes oleks valmis takistama kõiki, mitte ainult oma tuttavaid.</a:t>
            </a:r>
          </a:p>
          <a:p>
            <a:pPr marL="0" indent="0">
              <a:buNone/>
            </a:pPr>
            <a:endParaRPr lang="et-EE" dirty="0"/>
          </a:p>
          <a:p>
            <a:r>
              <a:rPr lang="et-EE" dirty="0">
                <a:solidFill>
                  <a:srgbClr val="A01E28"/>
                </a:solidFill>
              </a:rPr>
              <a:t>Reaalselt on joobes juhti takistanud või püüdnud takistada 41% elanikkonnast</a:t>
            </a:r>
            <a:r>
              <a:rPr lang="et-EE" dirty="0"/>
              <a:t>, s.h võõraid on valmis takistama 14%.</a:t>
            </a:r>
          </a:p>
          <a:p>
            <a:r>
              <a:rPr lang="et-EE" dirty="0"/>
              <a:t>Takistanute osakaal pole aastatega oluliselt muutunud.</a:t>
            </a:r>
          </a:p>
          <a:p>
            <a:r>
              <a:rPr lang="et-EE" dirty="0"/>
              <a:t>Sagedamini on takistanud või püüdnud takistada joobes inimest autorooli istuma kuni 25-aastased, eestlased ja maapiirkondade elanikud.</a:t>
            </a:r>
          </a:p>
          <a:p>
            <a:r>
              <a:rPr lang="et-EE" dirty="0"/>
              <a:t>Sõidukijuhtidest on ka reaalselt joobes juhti takistanud 43%, samas on see näitaja aastatega vähenemas.</a:t>
            </a:r>
          </a:p>
          <a:p>
            <a:endParaRPr lang="et-EE" dirty="0"/>
          </a:p>
          <a:p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2394603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6EF58-9CF0-F84A-AB1D-A5537D1B8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 juhtimine joobes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B9D06B5-5985-C14B-A479-8A895573EA7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 err="1"/>
              <a:t>Alko</a:t>
            </a:r>
            <a:r>
              <a:rPr lang="et-EE" dirty="0"/>
              <a:t>- ja </a:t>
            </a:r>
            <a:r>
              <a:rPr lang="et-EE" dirty="0" err="1"/>
              <a:t>narkojoobes</a:t>
            </a:r>
            <a:r>
              <a:rPr lang="et-EE" dirty="0"/>
              <a:t> sõidukijuhtide takistamine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1DD1C85-8FD6-414C-9F99-AB9F389E5A1A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494463" y="1499406"/>
            <a:ext cx="4859337" cy="4884712"/>
          </a:xfrm>
          <a:prstGeom prst="rect">
            <a:avLst/>
          </a:prstGeo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6FBF9F52-124D-CA48-80CC-9A5E22753C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76084" y="1498600"/>
            <a:ext cx="4712257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864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DBC8CE-829D-B941-B43B-99AF4F98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 juhtimine joobes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373EC55-E4F8-DB4B-9574-F7D7B485500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Joobes juhtimise kampaania – spontaanne märkamine ja kodulehe külastamine (Slaid 36-37)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73B090-A450-D74E-AD4F-685211A8ED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t-EE" dirty="0">
                <a:solidFill>
                  <a:srgbClr val="A01E28"/>
                </a:solidFill>
              </a:rPr>
              <a:t>Sel aastal arvas joobes juhtimise liiklusohutuskampaaniat “Sul on selgroogu!“ märganud olevat 34% elanikkonnast (spontaanne märkamine), sõidukijuhtidest arvas antud kampaaniat näinud olevat 39% </a:t>
            </a:r>
            <a:r>
              <a:rPr lang="et-EE" dirty="0"/>
              <a:t>(Slaid 36).</a:t>
            </a:r>
          </a:p>
          <a:p>
            <a:r>
              <a:rPr lang="et-EE" dirty="0"/>
              <a:t>Keskmisest enam arvasid seda kampaaniat näinud olevat kuni 34-aastased ja eestlased; keskmisest vähem aga üle 65-aastased ja mitte-eestlased, Ida-Virumaa elanikud (Slaid 37). </a:t>
            </a:r>
          </a:p>
          <a:p>
            <a:endParaRPr lang="et-EE" dirty="0"/>
          </a:p>
          <a:p>
            <a:r>
              <a:rPr lang="et-EE" dirty="0"/>
              <a:t>Iga kampaaniat märganud inimene märkas seda keskmiselt 1,6-s erinevas teabekanalis. Kampaania märkamise peamisteks kanaliteks peeti </a:t>
            </a:r>
            <a:r>
              <a:rPr lang="et-EE" dirty="0">
                <a:solidFill>
                  <a:srgbClr val="A01E28"/>
                </a:solidFill>
              </a:rPr>
              <a:t>televisiooni</a:t>
            </a:r>
            <a:r>
              <a:rPr lang="et-EE" dirty="0"/>
              <a:t> (17%) ja plakateid teede ja tänavate ääres (16%). Oluliselt harvemini arvati kampaaniat märgatud olevat internetist, raadiost, trükimeedias kui ka plakatitel randades/veekogude ääres ja tanklates (alla kümnendiku elanikkonnast) (Slaid 36).</a:t>
            </a:r>
          </a:p>
          <a:p>
            <a:r>
              <a:rPr lang="et-EE" dirty="0"/>
              <a:t>Sõidukijuhid märkasid kampaaniat kõigis teabekanalites pea samavõrd kui elanikkond tervikuna.</a:t>
            </a:r>
          </a:p>
          <a:p>
            <a:endParaRPr lang="et-EE" dirty="0"/>
          </a:p>
          <a:p>
            <a:r>
              <a:rPr lang="et-EE" dirty="0">
                <a:solidFill>
                  <a:schemeClr val="accent1"/>
                </a:solidFill>
              </a:rPr>
              <a:t>Kampaanialehte selgroog.ee on külastanud 1% Eesti vähemalt 15-aastasest elanikkonnast, s.o 95% tõenäosusega 5 600 - 20 400 elanikku. </a:t>
            </a:r>
            <a:r>
              <a:rPr lang="et-EE" dirty="0"/>
              <a:t>Ka sõidukijuhtidest on vastavat kampaanialehte külastanud 1%. 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52268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DBC8CE-829D-B941-B43B-99AF4F98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 juhtimine joobes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373EC55-E4F8-DB4B-9574-F7D7B485500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Joobes juhtimise kampaania – aidatud märkamine (Slaid 36-38)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B48214-B694-6847-917D-0FF5AD3276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t-EE" dirty="0"/>
              <a:t>Et mõista täpsemalt, kui paljudeni kampaania erinevates teabekanalites jõudis, esitati vastajatele konkreetseid kampaania elemente (heli- ja videoklipp, välimeedia </a:t>
            </a:r>
            <a:r>
              <a:rPr lang="et-EE" dirty="0" err="1"/>
              <a:t>bänner</a:t>
            </a:r>
            <a:r>
              <a:rPr lang="et-EE" dirty="0"/>
              <a:t>) ja uuriti, kas nad on neid märganud. Sellise nn aidatud kujul kampaania </a:t>
            </a:r>
            <a:r>
              <a:rPr lang="et-EE" dirty="0" err="1"/>
              <a:t>märkajate</a:t>
            </a:r>
            <a:r>
              <a:rPr lang="et-EE" dirty="0"/>
              <a:t> osakaal on 51% elanikkonnast (Slaid 36). Sõidukit juhtinute seas on aidatud kujul kampaania </a:t>
            </a:r>
            <a:r>
              <a:rPr lang="et-EE" dirty="0" err="1"/>
              <a:t>märkajaid</a:t>
            </a:r>
            <a:r>
              <a:rPr lang="et-EE" dirty="0"/>
              <a:t> 56%.</a:t>
            </a:r>
          </a:p>
          <a:p>
            <a:r>
              <a:rPr lang="et-EE" dirty="0"/>
              <a:t>Sarnaselt spontaansele tuntusele on ka aidatud kujul vastavat kampaaniat märganud sagedamini noored, kuni 34-aastased ja eestlased, lisaks piirkonniti ka Lääne- ja Lõuna-Eesti elanikud. Harvemini on aidatud kujul kampaaniat märganud aga 35-74-aastased, samuti mitte-eestlased ja piirkonniti Ida-Virumaa elanikud (Slaid 37).</a:t>
            </a:r>
          </a:p>
          <a:p>
            <a:r>
              <a:rPr lang="et-EE" dirty="0"/>
              <a:t>Aidatult on iga kampaaniat märganud inimene täheldanud seda keskmiselt kahes erinevas kanalis, mis on oluliselt enam kui spontaanse märkamise puhul.</a:t>
            </a:r>
          </a:p>
          <a:p>
            <a:r>
              <a:rPr lang="et-EE" dirty="0"/>
              <a:t>Aidatud kujul on kõikidest meediakanalitest reklaami märkamine oluliselt kõrgem kui spontaanse märkamise puhul.</a:t>
            </a:r>
          </a:p>
          <a:p>
            <a:r>
              <a:rPr lang="et-EE" dirty="0"/>
              <a:t>Aidatud märkamise puhul on antud kampaaniat märgatud kõige enam </a:t>
            </a:r>
            <a:r>
              <a:rPr lang="et-EE" dirty="0" err="1"/>
              <a:t>bänneritel</a:t>
            </a:r>
            <a:r>
              <a:rPr lang="et-EE" dirty="0"/>
              <a:t> (44%), seejärel aga üsna võrdselt video ja audio reklaamidena (vastavalt 29% ja 27%) (Slaid 36). </a:t>
            </a:r>
          </a:p>
          <a:p>
            <a:r>
              <a:rPr lang="et-EE" dirty="0"/>
              <a:t>Kõikidest kanalitest on kampaaniat aidatult märganud keskmisest enam sõidukijuhid, eestlased ja kuni 34-aastased; </a:t>
            </a:r>
            <a:r>
              <a:rPr lang="et-EE" dirty="0">
                <a:solidFill>
                  <a:srgbClr val="A01E28"/>
                </a:solidFill>
              </a:rPr>
              <a:t>video ja audioreklaamina </a:t>
            </a:r>
            <a:r>
              <a:rPr lang="et-EE" dirty="0"/>
              <a:t>ka Lääne-Eesti elanikud ja </a:t>
            </a:r>
            <a:r>
              <a:rPr lang="et-EE" dirty="0" err="1">
                <a:solidFill>
                  <a:schemeClr val="accent1"/>
                </a:solidFill>
              </a:rPr>
              <a:t>bänneritel</a:t>
            </a:r>
            <a:r>
              <a:rPr lang="et-EE" dirty="0">
                <a:solidFill>
                  <a:schemeClr val="accent1"/>
                </a:solidFill>
              </a:rPr>
              <a:t> </a:t>
            </a:r>
            <a:r>
              <a:rPr lang="et-EE" dirty="0"/>
              <a:t>Lõuna-Eesti elanikud.</a:t>
            </a:r>
          </a:p>
          <a:p>
            <a:r>
              <a:rPr lang="et-EE" dirty="0"/>
              <a:t>Keskmisest vähem on kampaaniat märganute seas üle 35-aastaseid, mitte-eestiasi ja Ida-Virumaa elanikke, </a:t>
            </a:r>
            <a:r>
              <a:rPr lang="et-EE" dirty="0">
                <a:solidFill>
                  <a:schemeClr val="accent1"/>
                </a:solidFill>
              </a:rPr>
              <a:t>video</a:t>
            </a:r>
            <a:r>
              <a:rPr lang="et-EE" dirty="0"/>
              <a:t> puhul ka Põhja-Eesti elanikke (Slaid 38).</a:t>
            </a:r>
          </a:p>
        </p:txBody>
      </p:sp>
    </p:spTree>
    <p:extLst>
      <p:ext uri="{BB962C8B-B14F-4D97-AF65-F5344CB8AC3E}">
        <p14:creationId xmlns:p14="http://schemas.microsoft.com/office/powerpoint/2010/main" val="34896763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E7918-5A4F-4143-A356-3E730ADFB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 juhtimine joobes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ED865E1-568A-A14B-A71D-6D53DAD9D80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Joobes juhtimise kampaania – märkamine (%)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966B5AF-02DC-174D-BF92-E847935663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52562" y="1598612"/>
            <a:ext cx="4559300" cy="4686300"/>
          </a:xfrm>
          <a:prstGeom prst="rect">
            <a:avLst/>
          </a:prstGeom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E6E6572A-3280-1A45-B069-B35116157884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536531" y="1598612"/>
            <a:ext cx="47752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153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743F8FBC-E6B8-DE4D-A0A3-8E6CA5C56F63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494463" y="1530736"/>
            <a:ext cx="4859337" cy="4822053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927AD25-8E98-D345-9CAE-A8C87F7B98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14237" y="1498600"/>
            <a:ext cx="4835950" cy="48863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5E7918-5A4F-4143-A356-3E730ADFB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 juhtimine joobes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ED865E1-568A-A14B-A71D-6D53DAD9D805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noFill/>
        </p:spPr>
        <p:txBody>
          <a:bodyPr/>
          <a:lstStyle/>
          <a:p>
            <a:r>
              <a:rPr lang="et-EE" dirty="0"/>
              <a:t>Joobes juhtimise kampaania – märkajad (n=kõik, %)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58408AA-3A94-B54B-B870-B58EF9AA9582}"/>
              </a:ext>
            </a:extLst>
          </p:cNvPr>
          <p:cNvCxnSpPr>
            <a:cxnSpLocks/>
          </p:cNvCxnSpPr>
          <p:nvPr/>
        </p:nvCxnSpPr>
        <p:spPr>
          <a:xfrm>
            <a:off x="3847412" y="1831975"/>
            <a:ext cx="0" cy="4711700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37E2A81-A1D6-0E41-81EB-E877AE0BE7E5}"/>
              </a:ext>
            </a:extLst>
          </p:cNvPr>
          <p:cNvCxnSpPr>
            <a:cxnSpLocks/>
          </p:cNvCxnSpPr>
          <p:nvPr/>
        </p:nvCxnSpPr>
        <p:spPr>
          <a:xfrm>
            <a:off x="9514269" y="1816477"/>
            <a:ext cx="0" cy="47117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9614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9DE2154F-4E50-254C-9D83-1CA9577D25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34679" y="1498600"/>
            <a:ext cx="9986191" cy="488632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DDBC8CE-829D-B941-B43B-99AF4F98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 juhtimine joobes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373EC55-E4F8-DB4B-9574-F7D7B485500E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noFill/>
        </p:spPr>
        <p:txBody>
          <a:bodyPr/>
          <a:lstStyle/>
          <a:p>
            <a:r>
              <a:rPr lang="et-EE" dirty="0"/>
              <a:t>Joobes juhtimise kampaania - aidatud märkamise kanal (n=kõik, %)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89FBAA-A4A2-7748-9AD6-752DEF6F67C8}"/>
              </a:ext>
            </a:extLst>
          </p:cNvPr>
          <p:cNvCxnSpPr>
            <a:cxnSpLocks/>
          </p:cNvCxnSpPr>
          <p:nvPr/>
        </p:nvCxnSpPr>
        <p:spPr>
          <a:xfrm>
            <a:off x="3573901" y="1831975"/>
            <a:ext cx="0" cy="47117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7E4069A-05C2-CE4B-8D81-95B9BDBFAE68}"/>
              </a:ext>
            </a:extLst>
          </p:cNvPr>
          <p:cNvCxnSpPr>
            <a:cxnSpLocks/>
          </p:cNvCxnSpPr>
          <p:nvPr/>
        </p:nvCxnSpPr>
        <p:spPr>
          <a:xfrm>
            <a:off x="6391737" y="1831975"/>
            <a:ext cx="0" cy="47117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6F8DB87-6931-0449-A767-FD6D349E070E}"/>
              </a:ext>
            </a:extLst>
          </p:cNvPr>
          <p:cNvCxnSpPr>
            <a:cxnSpLocks/>
          </p:cNvCxnSpPr>
          <p:nvPr/>
        </p:nvCxnSpPr>
        <p:spPr>
          <a:xfrm>
            <a:off x="9702235" y="1831975"/>
            <a:ext cx="0" cy="47117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6321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9BD6-1019-B54C-8125-6E00C8C9E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1940" y="3055933"/>
            <a:ext cx="9051380" cy="861238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Ankeet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31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365942-B2C3-6242-8EAC-D7B65DE55F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Tellijapoolne</a:t>
            </a:r>
            <a:r>
              <a:rPr lang="en-GB" dirty="0"/>
              <a:t> </a:t>
            </a:r>
            <a:r>
              <a:rPr lang="en-GB" dirty="0" err="1"/>
              <a:t>kontaktisik</a:t>
            </a:r>
            <a:r>
              <a:rPr lang="en-GB" dirty="0"/>
              <a:t>			Raul Rom</a:t>
            </a:r>
          </a:p>
          <a:p>
            <a:endParaRPr lang="en-GB" dirty="0"/>
          </a:p>
          <a:p>
            <a:r>
              <a:rPr lang="en-GB" dirty="0" err="1"/>
              <a:t>Uuringu</a:t>
            </a:r>
            <a:r>
              <a:rPr lang="en-GB" dirty="0"/>
              <a:t> </a:t>
            </a:r>
            <a:r>
              <a:rPr lang="en-GB" dirty="0" err="1"/>
              <a:t>projektijuht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aruande</a:t>
            </a:r>
            <a:r>
              <a:rPr lang="en-GB" dirty="0"/>
              <a:t> </a:t>
            </a:r>
            <a:r>
              <a:rPr lang="en-GB" dirty="0" err="1"/>
              <a:t>koostamine</a:t>
            </a:r>
            <a:r>
              <a:rPr lang="en-GB" dirty="0"/>
              <a:t>		Liis Grünberg, </a:t>
            </a:r>
            <a:r>
              <a:rPr lang="en-GB" dirty="0">
                <a:hlinkClick r:id="rId2"/>
              </a:rPr>
              <a:t>liis@turu-uuringute.ee</a:t>
            </a:r>
            <a:r>
              <a:rPr lang="en-GB" dirty="0"/>
              <a:t>, 58529707</a:t>
            </a:r>
          </a:p>
          <a:p>
            <a:r>
              <a:rPr lang="en-GB" dirty="0" err="1"/>
              <a:t>Küsitlustöö</a:t>
            </a:r>
            <a:r>
              <a:rPr lang="en-GB" dirty="0"/>
              <a:t> </a:t>
            </a:r>
            <a:r>
              <a:rPr lang="en-GB" dirty="0" err="1"/>
              <a:t>koordineerimine</a:t>
            </a:r>
            <a:r>
              <a:rPr lang="en-GB" dirty="0"/>
              <a:t>			Kristel </a:t>
            </a:r>
            <a:r>
              <a:rPr lang="en-GB" dirty="0" err="1"/>
              <a:t>Merusk</a:t>
            </a:r>
            <a:endParaRPr lang="en-GB" dirty="0"/>
          </a:p>
          <a:p>
            <a:r>
              <a:rPr lang="en-GB" dirty="0" err="1"/>
              <a:t>Valim</a:t>
            </a:r>
            <a:r>
              <a:rPr lang="en-GB" dirty="0"/>
              <a:t>, </a:t>
            </a:r>
            <a:r>
              <a:rPr lang="en-GB" dirty="0" err="1"/>
              <a:t>ankeedi</a:t>
            </a:r>
            <a:r>
              <a:rPr lang="en-GB" dirty="0"/>
              <a:t> </a:t>
            </a:r>
            <a:r>
              <a:rPr lang="en-GB" dirty="0" err="1"/>
              <a:t>programmeerimine</a:t>
            </a:r>
            <a:r>
              <a:rPr lang="en-GB" dirty="0"/>
              <a:t> 		Irina </a:t>
            </a:r>
            <a:r>
              <a:rPr lang="en-GB" dirty="0" err="1"/>
              <a:t>Strapatshuk</a:t>
            </a:r>
            <a:endParaRPr lang="en-GB" dirty="0"/>
          </a:p>
          <a:p>
            <a:r>
              <a:rPr lang="en-GB" dirty="0" err="1"/>
              <a:t>Andmetöötlus</a:t>
            </a:r>
            <a:r>
              <a:rPr lang="en-GB" dirty="0"/>
              <a:t>			  	Reijo Pohl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D0BDCE-934C-8244-91CB-81CEF3A56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Vastutajad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36870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1391-FDFA-CC40-A645-0D99C421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Ankeet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B4083D-0CF2-8740-B0DF-AD433881ED72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1100" dirty="0"/>
              <a:t>T4-T6 KUI T1=1 JA T3=2-99 (SÕIDUKIJUHT: JUHILOAGA, ON JUHTINUD VIIMASE 12 KUU JOOKSUL)</a:t>
            </a:r>
          </a:p>
          <a:p>
            <a:pPr marL="0" indent="0">
              <a:buNone/>
            </a:pPr>
            <a:r>
              <a:rPr lang="en-US" sz="1100" b="1" dirty="0"/>
              <a:t>T4. </a:t>
            </a:r>
            <a:r>
              <a:rPr lang="en-US" sz="1100" b="1" dirty="0" err="1"/>
              <a:t>Kui</a:t>
            </a:r>
            <a:r>
              <a:rPr lang="en-US" sz="1100" b="1" dirty="0"/>
              <a:t> </a:t>
            </a:r>
            <a:r>
              <a:rPr lang="en-US" sz="1100" b="1" dirty="0" err="1"/>
              <a:t>pikk</a:t>
            </a:r>
            <a:r>
              <a:rPr lang="en-US" sz="1100" b="1" dirty="0"/>
              <a:t> on </a:t>
            </a:r>
            <a:r>
              <a:rPr lang="en-US" sz="1100" b="1" dirty="0" err="1"/>
              <a:t>Teie</a:t>
            </a:r>
            <a:r>
              <a:rPr lang="en-US" sz="1100" b="1" dirty="0"/>
              <a:t> </a:t>
            </a:r>
            <a:r>
              <a:rPr lang="en-US" sz="1100" b="1" dirty="0" err="1"/>
              <a:t>sõidukijuhi</a:t>
            </a:r>
            <a:r>
              <a:rPr lang="en-US" sz="1100" b="1" dirty="0"/>
              <a:t> </a:t>
            </a:r>
            <a:r>
              <a:rPr lang="en-US" sz="1100" b="1" dirty="0" err="1"/>
              <a:t>staaž</a:t>
            </a:r>
            <a:r>
              <a:rPr lang="en-US" sz="1100" b="1" dirty="0"/>
              <a:t> (</a:t>
            </a:r>
            <a:r>
              <a:rPr lang="en-US" sz="1100" b="1" dirty="0" err="1"/>
              <a:t>aastates</a:t>
            </a:r>
            <a:r>
              <a:rPr lang="en-US" sz="1100" b="1" dirty="0"/>
              <a:t>)?   </a:t>
            </a:r>
            <a:endParaRPr lang="en-US" sz="1100" dirty="0"/>
          </a:p>
          <a:p>
            <a:pPr lvl="1"/>
            <a:r>
              <a:rPr lang="et-EE" sz="1100" dirty="0"/>
              <a:t>Alla 5 aasta             </a:t>
            </a:r>
            <a:endParaRPr lang="en-US" sz="1100" dirty="0"/>
          </a:p>
          <a:p>
            <a:pPr lvl="1"/>
            <a:r>
              <a:rPr lang="et-EE" sz="1100" dirty="0"/>
              <a:t>6 - 10 aastat            </a:t>
            </a:r>
            <a:endParaRPr lang="en-US" sz="1100" dirty="0"/>
          </a:p>
          <a:p>
            <a:pPr lvl="1"/>
            <a:r>
              <a:rPr lang="et-EE" sz="1100" dirty="0"/>
              <a:t>11 - 20 aastat          </a:t>
            </a:r>
            <a:endParaRPr lang="en-US" sz="1100" dirty="0"/>
          </a:p>
          <a:p>
            <a:pPr lvl="1"/>
            <a:r>
              <a:rPr lang="et-EE" sz="1100" dirty="0"/>
              <a:t>21 - 40 aastat          </a:t>
            </a:r>
            <a:endParaRPr lang="en-US" sz="1100" dirty="0"/>
          </a:p>
          <a:p>
            <a:pPr lvl="1"/>
            <a:r>
              <a:rPr lang="et-EE" sz="1100" dirty="0"/>
              <a:t>40+ aastat</a:t>
            </a:r>
            <a:endParaRPr lang="en-US" sz="1100" dirty="0"/>
          </a:p>
          <a:p>
            <a:pPr lvl="1"/>
            <a:r>
              <a:rPr lang="et-EE" sz="1100" dirty="0"/>
              <a:t>Ei oska öelda    </a:t>
            </a:r>
            <a:endParaRPr lang="en-US" sz="1100" dirty="0"/>
          </a:p>
          <a:p>
            <a:pPr marL="0" indent="0">
              <a:buNone/>
            </a:pPr>
            <a:r>
              <a:rPr lang="en-US" sz="1100" b="1" dirty="0"/>
              <a:t>T5. </a:t>
            </a:r>
            <a:r>
              <a:rPr lang="en-US" sz="1100" b="1" dirty="0" err="1"/>
              <a:t>Kas</a:t>
            </a:r>
            <a:r>
              <a:rPr lang="en-US" sz="1100" b="1" dirty="0"/>
              <a:t> </a:t>
            </a:r>
            <a:r>
              <a:rPr lang="en-US" sz="1100" b="1" dirty="0" err="1"/>
              <a:t>Te</a:t>
            </a:r>
            <a:r>
              <a:rPr lang="en-US" sz="1100" b="1" dirty="0"/>
              <a:t> </a:t>
            </a:r>
            <a:r>
              <a:rPr lang="en-US" sz="1100" b="1" dirty="0" err="1"/>
              <a:t>olete</a:t>
            </a:r>
            <a:r>
              <a:rPr lang="en-US" sz="1100" b="1" dirty="0"/>
              <a:t> </a:t>
            </a:r>
            <a:r>
              <a:rPr lang="en-US" sz="1100" b="1" dirty="0" err="1"/>
              <a:t>teinud</a:t>
            </a:r>
            <a:r>
              <a:rPr lang="en-US" sz="1100" b="1" dirty="0"/>
              <a:t> </a:t>
            </a:r>
            <a:r>
              <a:rPr lang="en-US" sz="1100" b="1" dirty="0" err="1"/>
              <a:t>viimase</a:t>
            </a:r>
            <a:r>
              <a:rPr lang="en-US" sz="1100" b="1" dirty="0"/>
              <a:t> 12 </a:t>
            </a:r>
            <a:r>
              <a:rPr lang="en-US" sz="1100" b="1" dirty="0" err="1"/>
              <a:t>kuu</a:t>
            </a:r>
            <a:r>
              <a:rPr lang="en-US" sz="1100" b="1" dirty="0"/>
              <a:t> </a:t>
            </a:r>
            <a:r>
              <a:rPr lang="en-US" sz="1100" b="1" dirty="0" err="1"/>
              <a:t>jooksul</a:t>
            </a:r>
            <a:r>
              <a:rPr lang="en-US" sz="1100" b="1" dirty="0"/>
              <a:t> </a:t>
            </a:r>
            <a:r>
              <a:rPr lang="nl-NL" sz="1100" b="1" dirty="0"/>
              <a:t>s</a:t>
            </a:r>
            <a:r>
              <a:rPr lang="pt-PT" sz="1100" b="1" dirty="0" err="1"/>
              <a:t>õ</a:t>
            </a:r>
            <a:r>
              <a:rPr lang="en-US" sz="1100" b="1" dirty="0" err="1"/>
              <a:t>idukijuhina</a:t>
            </a:r>
            <a:r>
              <a:rPr lang="en-US" sz="1100" b="1" dirty="0"/>
              <a:t> </a:t>
            </a:r>
            <a:r>
              <a:rPr lang="en-US" sz="1100" b="1" dirty="0" err="1"/>
              <a:t>töös</a:t>
            </a:r>
            <a:r>
              <a:rPr lang="pt-PT" sz="1100" b="1" dirty="0" err="1"/>
              <a:t>õ</a:t>
            </a:r>
            <a:r>
              <a:rPr lang="en-US" sz="1100" b="1" dirty="0" err="1"/>
              <a:t>ite</a:t>
            </a:r>
            <a:r>
              <a:rPr lang="en-US" sz="1100" b="1" dirty="0"/>
              <a:t> (</a:t>
            </a:r>
            <a:r>
              <a:rPr lang="en-US" sz="1100" b="1" dirty="0" err="1"/>
              <a:t>kas</a:t>
            </a:r>
            <a:r>
              <a:rPr lang="en-US" sz="1100" b="1" dirty="0"/>
              <a:t> </a:t>
            </a:r>
            <a:r>
              <a:rPr lang="en-US" sz="1100" b="1" dirty="0" err="1"/>
              <a:t>siis</a:t>
            </a:r>
            <a:r>
              <a:rPr lang="en-US" sz="1100" b="1" dirty="0"/>
              <a:t> </a:t>
            </a:r>
            <a:r>
              <a:rPr lang="en-US" sz="1100" b="1" dirty="0" err="1"/>
              <a:t>isikliku</a:t>
            </a:r>
            <a:r>
              <a:rPr lang="en-US" sz="1100" b="1" dirty="0"/>
              <a:t> </a:t>
            </a:r>
            <a:r>
              <a:rPr lang="en-US" sz="1100" b="1" dirty="0" err="1"/>
              <a:t>autoga</a:t>
            </a:r>
            <a:r>
              <a:rPr lang="en-US" sz="1100" b="1" dirty="0"/>
              <a:t> v</a:t>
            </a:r>
            <a:r>
              <a:rPr lang="pt-PT" sz="1100" b="1" dirty="0" err="1"/>
              <a:t>õ</a:t>
            </a:r>
            <a:r>
              <a:rPr lang="en-US" sz="1100" b="1" dirty="0" err="1"/>
              <a:t>i</a:t>
            </a:r>
            <a:r>
              <a:rPr lang="en-US" sz="1100" b="1" dirty="0"/>
              <a:t> </a:t>
            </a:r>
            <a:r>
              <a:rPr lang="en-US" sz="1100" b="1" dirty="0" err="1"/>
              <a:t>tööautoga</a:t>
            </a:r>
            <a:r>
              <a:rPr lang="en-US" sz="1100" b="1" dirty="0"/>
              <a:t>)?</a:t>
            </a:r>
            <a:endParaRPr lang="en-US" sz="1100" dirty="0"/>
          </a:p>
          <a:p>
            <a:pPr lvl="1"/>
            <a:r>
              <a:rPr lang="de-DE" sz="1100" dirty="0" err="1"/>
              <a:t>Jah</a:t>
            </a:r>
            <a:endParaRPr lang="en-US" sz="1100" dirty="0"/>
          </a:p>
          <a:p>
            <a:pPr lvl="1"/>
            <a:r>
              <a:rPr lang="de-DE" sz="1100" dirty="0"/>
              <a:t>Ei</a:t>
            </a:r>
            <a:endParaRPr lang="en-US" sz="1100" dirty="0"/>
          </a:p>
          <a:p>
            <a:pPr marL="0" indent="0">
              <a:buNone/>
            </a:pPr>
            <a:r>
              <a:rPr lang="et-EE" sz="1100" dirty="0"/>
              <a:t>T5=1</a:t>
            </a:r>
            <a:endParaRPr lang="en-US" sz="1100" dirty="0"/>
          </a:p>
          <a:p>
            <a:pPr marL="0" indent="0">
              <a:buNone/>
            </a:pPr>
            <a:r>
              <a:rPr lang="et-EE" sz="1100" b="1" dirty="0"/>
              <a:t>T6. Kui suur on olnud Teie viimase 12 kuu kilometraaž sõidukijuhina töö või tööülesannete täitmisel?</a:t>
            </a:r>
            <a:endParaRPr lang="en-US" sz="1100" dirty="0"/>
          </a:p>
          <a:p>
            <a:pPr lvl="1"/>
            <a:r>
              <a:rPr lang="et-EE" sz="1100" dirty="0"/>
              <a:t>1 - 5 000km</a:t>
            </a:r>
            <a:endParaRPr lang="en-US" sz="1100" dirty="0"/>
          </a:p>
          <a:p>
            <a:pPr lvl="1"/>
            <a:r>
              <a:rPr lang="et-EE" sz="1100" dirty="0"/>
              <a:t>5 001 - 10 000 km</a:t>
            </a:r>
            <a:endParaRPr lang="en-US" sz="1100" dirty="0"/>
          </a:p>
          <a:p>
            <a:pPr lvl="1"/>
            <a:r>
              <a:rPr lang="et-EE" sz="1100" dirty="0"/>
              <a:t>10 001 - 15 000 km</a:t>
            </a:r>
            <a:endParaRPr lang="en-US" sz="1100" dirty="0"/>
          </a:p>
          <a:p>
            <a:pPr lvl="1"/>
            <a:r>
              <a:rPr lang="et-EE" sz="1100" dirty="0"/>
              <a:t>15 001 - 20 000 km</a:t>
            </a:r>
            <a:endParaRPr lang="en-US" sz="1100" dirty="0"/>
          </a:p>
          <a:p>
            <a:pPr lvl="1"/>
            <a:r>
              <a:rPr lang="et-EE" sz="1100" dirty="0"/>
              <a:t>üle 20 000 km</a:t>
            </a:r>
            <a:endParaRPr lang="en-US" sz="1100" dirty="0"/>
          </a:p>
          <a:p>
            <a:pPr lvl="1"/>
            <a:r>
              <a:rPr lang="et-EE" sz="1100" dirty="0"/>
              <a:t>Ei oska öelda </a:t>
            </a:r>
            <a:endParaRPr lang="en-US" sz="1100" dirty="0"/>
          </a:p>
          <a:p>
            <a:endParaRPr lang="et-E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84B18E-622F-E649-8E04-7B9124E926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2488" y="1307534"/>
            <a:ext cx="4860000" cy="52692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 sz="1100" dirty="0"/>
              <a:t>KÕIK:</a:t>
            </a:r>
          </a:p>
          <a:p>
            <a:pPr marL="0" indent="0">
              <a:buNone/>
            </a:pPr>
            <a:r>
              <a:rPr lang="et-EE" sz="1100" b="1" dirty="0"/>
              <a:t>T1. Kas Teil on mootorsõiduki juhiluba?</a:t>
            </a:r>
          </a:p>
          <a:p>
            <a:pPr lvl="1"/>
            <a:r>
              <a:rPr lang="et-EE" sz="1100" dirty="0"/>
              <a:t>Jah</a:t>
            </a:r>
          </a:p>
          <a:p>
            <a:pPr lvl="1"/>
            <a:r>
              <a:rPr lang="et-EE" sz="1100" dirty="0"/>
              <a:t>Ei			</a:t>
            </a:r>
          </a:p>
          <a:p>
            <a:pPr lvl="1"/>
            <a:r>
              <a:rPr lang="et-EE" sz="1100" dirty="0"/>
              <a:t>Ei oska öelda</a:t>
            </a:r>
          </a:p>
          <a:p>
            <a:pPr marL="0" indent="0">
              <a:buNone/>
            </a:pPr>
            <a:r>
              <a:rPr lang="et-EE" sz="1100" dirty="0"/>
              <a:t>T1=1</a:t>
            </a:r>
          </a:p>
          <a:p>
            <a:pPr marL="0" indent="0">
              <a:buNone/>
            </a:pPr>
            <a:r>
              <a:rPr lang="et-EE" sz="1100" b="1" dirty="0"/>
              <a:t>T2. Mis kategoora mootorsõiduki juhtimisõigus Teil on? </a:t>
            </a:r>
            <a:r>
              <a:rPr lang="et-EE" sz="1100" dirty="0"/>
              <a:t>VÕIB MITU VASTUST!</a:t>
            </a:r>
          </a:p>
          <a:p>
            <a:pPr lvl="1"/>
            <a:r>
              <a:rPr lang="et-EE" sz="1100" dirty="0"/>
              <a:t>A – kategooria (mootorrattas)</a:t>
            </a:r>
          </a:p>
          <a:p>
            <a:pPr lvl="1"/>
            <a:r>
              <a:rPr lang="et-EE" sz="1100" dirty="0" err="1"/>
              <a:t>B</a:t>
            </a:r>
            <a:r>
              <a:rPr lang="et-EE" sz="1100" dirty="0"/>
              <a:t> – kategooria (sõiduauto)</a:t>
            </a:r>
          </a:p>
          <a:p>
            <a:pPr lvl="1"/>
            <a:r>
              <a:rPr lang="et-EE" sz="1100" dirty="0"/>
              <a:t>C – kategooria (veoauto)</a:t>
            </a:r>
          </a:p>
          <a:p>
            <a:pPr lvl="1"/>
            <a:r>
              <a:rPr lang="et-EE" sz="1100" dirty="0"/>
              <a:t>D – kategooria (buss)</a:t>
            </a:r>
          </a:p>
          <a:p>
            <a:pPr lvl="1"/>
            <a:r>
              <a:rPr lang="et-EE" sz="1100" dirty="0"/>
              <a:t>muu kategooria (näiteks mopeed)</a:t>
            </a:r>
          </a:p>
          <a:p>
            <a:pPr lvl="1"/>
            <a:r>
              <a:rPr lang="et-EE" sz="1100" dirty="0"/>
              <a:t>Ei oska öelda</a:t>
            </a:r>
          </a:p>
          <a:p>
            <a:pPr marL="0" indent="0">
              <a:buNone/>
            </a:pPr>
            <a:r>
              <a:rPr lang="et-EE" sz="1100" dirty="0"/>
              <a:t>T1=1</a:t>
            </a:r>
          </a:p>
          <a:p>
            <a:pPr marL="0" indent="0">
              <a:buNone/>
            </a:pPr>
            <a:r>
              <a:rPr lang="et-EE" sz="1100" b="1" dirty="0"/>
              <a:t>T3. Kui suur on olnud Teie viimase 12 kuu kilometraaž mootorsõidukijuhina?</a:t>
            </a:r>
          </a:p>
          <a:p>
            <a:pPr lvl="1"/>
            <a:r>
              <a:rPr lang="et-EE" sz="1100" dirty="0"/>
              <a:t>Ei ole juhtinud mootorsõidukit viimase 12 kuu jooksul (0 km)</a:t>
            </a:r>
          </a:p>
          <a:p>
            <a:pPr lvl="1"/>
            <a:r>
              <a:rPr lang="et-EE" sz="1100" dirty="0"/>
              <a:t>1 - 5 000km</a:t>
            </a:r>
          </a:p>
          <a:p>
            <a:pPr lvl="1"/>
            <a:r>
              <a:rPr lang="et-EE" sz="1100" dirty="0"/>
              <a:t>5 001 - 10 000 km</a:t>
            </a:r>
          </a:p>
          <a:p>
            <a:pPr lvl="1"/>
            <a:r>
              <a:rPr lang="et-EE" sz="1100" dirty="0"/>
              <a:t>10 001 - 15 000 km</a:t>
            </a:r>
          </a:p>
          <a:p>
            <a:pPr lvl="1"/>
            <a:r>
              <a:rPr lang="et-EE" sz="1100" dirty="0"/>
              <a:t>15 001 - 20 000 km</a:t>
            </a:r>
          </a:p>
          <a:p>
            <a:pPr lvl="1"/>
            <a:r>
              <a:rPr lang="et-EE" sz="1100" dirty="0"/>
              <a:t>üle 20 000 km</a:t>
            </a:r>
          </a:p>
          <a:p>
            <a:pPr lvl="1"/>
            <a:r>
              <a:rPr lang="et-EE" sz="1100" dirty="0"/>
              <a:t>Ei oska öelda</a:t>
            </a:r>
          </a:p>
        </p:txBody>
      </p:sp>
    </p:spTree>
    <p:extLst>
      <p:ext uri="{BB962C8B-B14F-4D97-AF65-F5344CB8AC3E}">
        <p14:creationId xmlns:p14="http://schemas.microsoft.com/office/powerpoint/2010/main" val="3400857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1391-FDFA-CC40-A645-0D99C421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Ankeet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54DCFED-8EF3-B54F-B9AD-6E391D85AB3D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1100" dirty="0"/>
              <a:t>K3-7 KUI T1=1 ja T3=2-7 (SÕIDUKIJUHT):</a:t>
            </a:r>
            <a:endParaRPr lang="et-EE" sz="1100" b="1" dirty="0"/>
          </a:p>
          <a:p>
            <a:pPr marL="0" indent="0">
              <a:buNone/>
            </a:pPr>
            <a:r>
              <a:rPr lang="et-EE" sz="1100" b="1" dirty="0"/>
              <a:t>3.</a:t>
            </a:r>
            <a:r>
              <a:rPr lang="et-EE" sz="1100" dirty="0"/>
              <a:t> </a:t>
            </a:r>
            <a:r>
              <a:rPr lang="et-EE" sz="1100" b="1" dirty="0"/>
              <a:t> Mille järgi hindate sõidukit juhtides selle sõidukiirust? </a:t>
            </a:r>
            <a:r>
              <a:rPr lang="et-EE" sz="1100" dirty="0"/>
              <a:t>VÕIB MITU VASTUST!</a:t>
            </a:r>
            <a:endParaRPr lang="en-US" sz="1100" dirty="0"/>
          </a:p>
          <a:p>
            <a:pPr lvl="1"/>
            <a:r>
              <a:rPr lang="et-EE" sz="1100" dirty="0"/>
              <a:t>Spidomeeter</a:t>
            </a:r>
            <a:endParaRPr lang="en-US" sz="1100" dirty="0"/>
          </a:p>
          <a:p>
            <a:pPr lvl="1"/>
            <a:r>
              <a:rPr lang="et-EE" sz="1100" dirty="0"/>
              <a:t>GPS</a:t>
            </a:r>
            <a:endParaRPr lang="en-US" sz="1100" dirty="0"/>
          </a:p>
          <a:p>
            <a:pPr lvl="1"/>
            <a:r>
              <a:rPr lang="et-EE" sz="1100" dirty="0"/>
              <a:t>Mobiili </a:t>
            </a:r>
            <a:r>
              <a:rPr lang="et-EE" sz="1100" dirty="0" err="1"/>
              <a:t>äpp</a:t>
            </a:r>
            <a:endParaRPr lang="en-US" sz="1100" dirty="0"/>
          </a:p>
          <a:p>
            <a:pPr lvl="1"/>
            <a:r>
              <a:rPr lang="et-EE" sz="1100" dirty="0"/>
              <a:t>Teised sõidukid</a:t>
            </a:r>
            <a:endParaRPr lang="en-US" sz="1100" dirty="0"/>
          </a:p>
          <a:p>
            <a:pPr lvl="1"/>
            <a:r>
              <a:rPr lang="et-EE" sz="1100" dirty="0"/>
              <a:t>Muu, mis? ____________</a:t>
            </a:r>
            <a:endParaRPr lang="en-US" sz="1100" dirty="0"/>
          </a:p>
          <a:p>
            <a:pPr marL="0" indent="0">
              <a:buNone/>
            </a:pPr>
            <a:r>
              <a:rPr lang="et-EE" sz="1100" b="1" dirty="0"/>
              <a:t>4. Mitu km/h Te tavaliselt ületate kehtestatud kiiruspiirangut…?</a:t>
            </a:r>
          </a:p>
          <a:p>
            <a:pPr marL="0" indent="0">
              <a:buNone/>
            </a:pPr>
            <a:r>
              <a:rPr lang="et-EE" sz="1100" dirty="0"/>
              <a:t>Ei ületa kiirust / 1-5 km/h / 6-10 km/h / Üle 11 km/h / Ei oska öelda</a:t>
            </a:r>
          </a:p>
          <a:p>
            <a:pPr lvl="1"/>
            <a:r>
              <a:rPr lang="et-EE" sz="1100" dirty="0"/>
              <a:t>Linnadevahelistel põhiteedel </a:t>
            </a:r>
          </a:p>
          <a:p>
            <a:pPr lvl="1"/>
            <a:r>
              <a:rPr lang="et-EE" sz="1100" dirty="0"/>
              <a:t>Kohalikel (väiksematel) maanteedel  </a:t>
            </a:r>
          </a:p>
          <a:p>
            <a:pPr lvl="1"/>
            <a:r>
              <a:rPr lang="et-EE" sz="1100" dirty="0"/>
              <a:t>Linnades, asulates</a:t>
            </a:r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7C4925-6294-9A44-B2A9-CC3A021F8B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1100" b="1" dirty="0"/>
              <a:t>SÕIDUKIIRUS </a:t>
            </a:r>
          </a:p>
          <a:p>
            <a:pPr marL="0" indent="0">
              <a:buNone/>
            </a:pPr>
            <a:r>
              <a:rPr lang="et-EE" sz="1100" dirty="0"/>
              <a:t>K32 KUI T1=1 ja T3=2-7 (SÕIDUKIJUHT):</a:t>
            </a:r>
          </a:p>
          <a:p>
            <a:pPr marL="0" indent="0">
              <a:buNone/>
            </a:pPr>
            <a:r>
              <a:rPr lang="et-EE" sz="1100" b="1" dirty="0"/>
              <a:t>1. Ligikaudu mitu meetrit on sõiduauto peatumisteekond sõites kuival asfaldil kiirusega 50 km/h, kui juhi reageerimiskiirus on 1 sekund? </a:t>
            </a:r>
            <a:r>
              <a:rPr lang="et-EE" sz="1100" dirty="0"/>
              <a:t>(õige variant: 28 m)</a:t>
            </a:r>
          </a:p>
          <a:p>
            <a:pPr lvl="1"/>
            <a:r>
              <a:rPr lang="et-EE" sz="1100" dirty="0"/>
              <a:t>8 m</a:t>
            </a:r>
          </a:p>
          <a:p>
            <a:pPr lvl="1"/>
            <a:r>
              <a:rPr lang="et-EE" sz="1100" dirty="0"/>
              <a:t>18 m </a:t>
            </a:r>
          </a:p>
          <a:p>
            <a:pPr lvl="1"/>
            <a:r>
              <a:rPr lang="et-EE" sz="1100" dirty="0"/>
              <a:t>28 m</a:t>
            </a:r>
          </a:p>
          <a:p>
            <a:pPr lvl="1"/>
            <a:r>
              <a:rPr lang="et-EE" sz="1100" dirty="0"/>
              <a:t>38 m</a:t>
            </a:r>
          </a:p>
          <a:p>
            <a:pPr lvl="1"/>
            <a:r>
              <a:rPr lang="et-EE" sz="1100" dirty="0"/>
              <a:t>ei oska öelda</a:t>
            </a:r>
          </a:p>
          <a:p>
            <a:pPr marL="0" indent="0">
              <a:buNone/>
            </a:pPr>
            <a:r>
              <a:rPr lang="et-EE" sz="1100" b="1" dirty="0"/>
              <a:t>2. Ligikaudu mitu meetrit on sõiduauto peatumisteekond sõites märjal teekattel kiirusega 50 km/h, kui juhi reageerimiskiirus on 1 sekund? </a:t>
            </a:r>
            <a:r>
              <a:rPr lang="et-EE" sz="1100" dirty="0"/>
              <a:t>(õige variant: 38 m)</a:t>
            </a:r>
          </a:p>
          <a:p>
            <a:pPr lvl="1"/>
            <a:r>
              <a:rPr lang="et-EE" sz="1100" dirty="0"/>
              <a:t>18 m </a:t>
            </a:r>
          </a:p>
          <a:p>
            <a:pPr lvl="1"/>
            <a:r>
              <a:rPr lang="et-EE" sz="1100" dirty="0"/>
              <a:t>28 m</a:t>
            </a:r>
          </a:p>
          <a:p>
            <a:pPr lvl="1"/>
            <a:r>
              <a:rPr lang="et-EE" sz="1100" dirty="0"/>
              <a:t>38 m</a:t>
            </a:r>
          </a:p>
          <a:p>
            <a:pPr lvl="1"/>
            <a:r>
              <a:rPr lang="et-EE" sz="1100" dirty="0"/>
              <a:t>48 m</a:t>
            </a:r>
          </a:p>
          <a:p>
            <a:pPr lvl="1"/>
            <a:r>
              <a:rPr lang="et-EE" sz="1100" dirty="0"/>
              <a:t>ei oska öelda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6877326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1391-FDFA-CC40-A645-0D99C421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Ankeet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5153D4-F066-5C43-BCAE-317CD9E35D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t-EE" dirty="0"/>
          </a:p>
          <a:p>
            <a:endParaRPr lang="et-E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76E564-CA1B-5443-9C60-F5B6E7F50569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sz="1100" dirty="0"/>
              <a:t>K6 KUI K25=2-4 (ÜLETAB KEHTESTATUD KIIRUSEPIIRANGUT)</a:t>
            </a:r>
          </a:p>
          <a:p>
            <a:pPr marL="0" indent="0">
              <a:buNone/>
            </a:pPr>
            <a:r>
              <a:rPr lang="et-EE" sz="1100" b="1" dirty="0"/>
              <a:t>6. Kas ja millistesse liiklusohtlikesse olukordadesse Te olete viimase 12 kuu jooksul kiiruse ületamise tõttu sattunud?</a:t>
            </a:r>
          </a:p>
          <a:p>
            <a:pPr lvl="1"/>
            <a:r>
              <a:rPr lang="et-EE" sz="1100" dirty="0"/>
              <a:t>Pidurdasin äkiliselt, et eessõitvale sõidukile mitte otsa sõita</a:t>
            </a:r>
          </a:p>
          <a:p>
            <a:pPr lvl="1"/>
            <a:r>
              <a:rPr lang="et-EE" sz="1100" dirty="0"/>
              <a:t>Ei märganud õigeaegselt jalakäijat või jalgratturit</a:t>
            </a:r>
          </a:p>
          <a:p>
            <a:pPr lvl="1"/>
            <a:r>
              <a:rPr lang="et-EE" sz="1100" dirty="0"/>
              <a:t>Ei märganud õigeaegselt valgusfoori märguannet või liiklusmärki</a:t>
            </a:r>
          </a:p>
          <a:p>
            <a:pPr lvl="1"/>
            <a:r>
              <a:rPr lang="et-EE" sz="1100" dirty="0"/>
              <a:t>Sõiduk hakkas kurvis libisema</a:t>
            </a:r>
          </a:p>
          <a:p>
            <a:pPr lvl="1"/>
            <a:r>
              <a:rPr lang="et-EE" sz="1100" dirty="0"/>
              <a:t>Tegin avarii (sõitsin teisele autole sisse või toimus muu liiklusõnnetus)</a:t>
            </a:r>
          </a:p>
          <a:p>
            <a:pPr lvl="1"/>
            <a:r>
              <a:rPr lang="et-EE" sz="1100" dirty="0"/>
              <a:t>Muu, mis? _____________</a:t>
            </a:r>
          </a:p>
          <a:p>
            <a:pPr lvl="1"/>
            <a:r>
              <a:rPr lang="et-EE" sz="1100" dirty="0"/>
              <a:t>Ei ole kiiruse ületamise tõttu liiklusohtlikku olukorda sattunud </a:t>
            </a:r>
          </a:p>
          <a:p>
            <a:pPr marL="0" indent="0">
              <a:buNone/>
            </a:pPr>
            <a:r>
              <a:rPr lang="et-EE" sz="1100" b="1" dirty="0"/>
              <a:t>7. Kas Te peatute reguleerimata ülekäiguraja ees juhul, kui üks inimene ootab kõnniteel sõidutee ületamise võimalust?</a:t>
            </a:r>
          </a:p>
          <a:p>
            <a:pPr lvl="1"/>
            <a:r>
              <a:rPr lang="et-EE" sz="1100" dirty="0"/>
              <a:t>kindlasti peatute</a:t>
            </a:r>
          </a:p>
          <a:p>
            <a:pPr lvl="1"/>
            <a:r>
              <a:rPr lang="et-EE" sz="1100" dirty="0"/>
              <a:t>pigem peatute</a:t>
            </a:r>
          </a:p>
          <a:p>
            <a:pPr lvl="1"/>
            <a:r>
              <a:rPr lang="et-EE" sz="1100" dirty="0"/>
              <a:t>pigem ei peatu</a:t>
            </a:r>
          </a:p>
          <a:p>
            <a:pPr lvl="1"/>
            <a:r>
              <a:rPr lang="et-EE" sz="1100" dirty="0"/>
              <a:t>kindlasti ei peatu</a:t>
            </a:r>
          </a:p>
          <a:p>
            <a:pPr lvl="1"/>
            <a:r>
              <a:rPr lang="et-EE" sz="1100" dirty="0"/>
              <a:t>ei oska öelda</a:t>
            </a:r>
          </a:p>
          <a:p>
            <a:endParaRPr lang="et-EE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D98A0604-C6A9-EC44-A5A4-91B8D5F3D710}"/>
              </a:ext>
            </a:extLst>
          </p:cNvPr>
          <p:cNvSpPr txBox="1">
            <a:spLocks/>
          </p:cNvSpPr>
          <p:nvPr/>
        </p:nvSpPr>
        <p:spPr>
          <a:xfrm>
            <a:off x="1302488" y="1499191"/>
            <a:ext cx="4860000" cy="488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t-EE" sz="1100" b="1" dirty="0"/>
              <a:t>5. </a:t>
            </a:r>
            <a:r>
              <a:rPr lang="en-US" sz="1100" b="1" dirty="0" err="1"/>
              <a:t>Millistel</a:t>
            </a:r>
            <a:r>
              <a:rPr lang="en-US" sz="1100" b="1" dirty="0"/>
              <a:t> </a:t>
            </a:r>
            <a:r>
              <a:rPr lang="en-US" sz="1100" b="1" dirty="0" err="1"/>
              <a:t>põhjustel</a:t>
            </a:r>
            <a:r>
              <a:rPr lang="en-US" sz="1100" b="1" dirty="0"/>
              <a:t> </a:t>
            </a:r>
            <a:r>
              <a:rPr lang="en-US" sz="1100" b="1" dirty="0" err="1"/>
              <a:t>Te</a:t>
            </a:r>
            <a:r>
              <a:rPr lang="en-US" sz="1100" b="1" dirty="0"/>
              <a:t> </a:t>
            </a:r>
            <a:r>
              <a:rPr lang="en-US" sz="1100" b="1" dirty="0" err="1"/>
              <a:t>viimase</a:t>
            </a:r>
            <a:r>
              <a:rPr lang="en-US" sz="1100" b="1" dirty="0"/>
              <a:t> 12 </a:t>
            </a:r>
            <a:r>
              <a:rPr lang="en-US" sz="1100" b="1" dirty="0" err="1"/>
              <a:t>kuu</a:t>
            </a:r>
            <a:r>
              <a:rPr lang="en-US" sz="1100" b="1" dirty="0"/>
              <a:t> </a:t>
            </a:r>
            <a:r>
              <a:rPr lang="en-US" sz="1100" b="1" dirty="0" err="1"/>
              <a:t>jooksul</a:t>
            </a:r>
            <a:r>
              <a:rPr lang="en-US" sz="1100" b="1" dirty="0"/>
              <a:t> </a:t>
            </a:r>
            <a:r>
              <a:rPr lang="en-US" sz="1100" b="1" dirty="0" err="1"/>
              <a:t>olete</a:t>
            </a:r>
            <a:r>
              <a:rPr lang="en-US" sz="1100" b="1" dirty="0"/>
              <a:t> </a:t>
            </a:r>
            <a:r>
              <a:rPr lang="en-US" sz="1100" b="1" dirty="0" err="1"/>
              <a:t>kehtestatud</a:t>
            </a:r>
            <a:r>
              <a:rPr lang="en-US" sz="1100" b="1" dirty="0"/>
              <a:t> </a:t>
            </a:r>
            <a:r>
              <a:rPr lang="en-US" sz="1100" b="1" dirty="0" err="1"/>
              <a:t>kiiruspiirangut</a:t>
            </a:r>
            <a:r>
              <a:rPr lang="en-US" sz="1100" b="1" dirty="0"/>
              <a:t> </a:t>
            </a:r>
            <a:r>
              <a:rPr lang="en-US" sz="1100" b="1" dirty="0" err="1"/>
              <a:t>ületanud</a:t>
            </a:r>
            <a:r>
              <a:rPr lang="en-US" sz="1100" b="1" dirty="0"/>
              <a:t>? </a:t>
            </a:r>
            <a:r>
              <a:rPr lang="en-US" sz="1100" dirty="0"/>
              <a:t>VÕIB MITU VASTUST!</a:t>
            </a:r>
            <a:endParaRPr lang="et-EE" sz="1100" dirty="0"/>
          </a:p>
          <a:p>
            <a:pPr lvl="1"/>
            <a:r>
              <a:rPr lang="et-EE" sz="1100" dirty="0"/>
              <a:t>Kiiruspiirangu ületamist soodustavad sõidutingimused (ilm ja teeseisund on head, hõre liiklus vms) </a:t>
            </a:r>
          </a:p>
          <a:p>
            <a:pPr lvl="1"/>
            <a:r>
              <a:rPr lang="et-EE" sz="1100" dirty="0"/>
              <a:t>Teiste liiklejate kiirusest tingitud kiirusvalik, ühtlases liiklusvoos sõitmine</a:t>
            </a:r>
          </a:p>
          <a:p>
            <a:pPr lvl="1"/>
            <a:r>
              <a:rPr lang="et-EE" sz="1100" dirty="0"/>
              <a:t>Kiire sõidu nautimine  </a:t>
            </a:r>
          </a:p>
          <a:p>
            <a:pPr lvl="1"/>
            <a:r>
              <a:rPr lang="et-EE" sz="1100" dirty="0"/>
              <a:t>Kogemata  </a:t>
            </a:r>
          </a:p>
          <a:p>
            <a:pPr lvl="1"/>
            <a:r>
              <a:rPr lang="et-EE" sz="1100" dirty="0"/>
              <a:t>Kiirustamine kohtumisele, praamile </a:t>
            </a:r>
            <a:r>
              <a:rPr lang="et-EE" sz="1100" dirty="0" err="1"/>
              <a:t>vmt</a:t>
            </a:r>
            <a:r>
              <a:rPr lang="et-EE" sz="1100" dirty="0"/>
              <a:t>  </a:t>
            </a:r>
          </a:p>
          <a:p>
            <a:pPr lvl="1"/>
            <a:r>
              <a:rPr lang="et-EE" sz="1100" dirty="0"/>
              <a:t>Kehtestatud kiiruspiirang ei vasta tegelikele liiklustingimustele</a:t>
            </a:r>
          </a:p>
          <a:p>
            <a:pPr lvl="1"/>
            <a:r>
              <a:rPr lang="et-EE" sz="1100" dirty="0"/>
              <a:t>Kuni +10 km/h on üldiselt aktsepteeritav (heaks kiidetud)  </a:t>
            </a:r>
          </a:p>
          <a:p>
            <a:pPr lvl="1"/>
            <a:r>
              <a:rPr lang="et-EE" sz="1100" dirty="0"/>
              <a:t>Kuni +20 km/h on üldiselt aktsepteeritav (heaks kiidetud)  </a:t>
            </a:r>
          </a:p>
          <a:p>
            <a:pPr lvl="1"/>
            <a:r>
              <a:rPr lang="et-EE" sz="1100" dirty="0"/>
              <a:t>Auto võimekuse proovimine  </a:t>
            </a:r>
          </a:p>
          <a:p>
            <a:pPr lvl="1"/>
            <a:r>
              <a:rPr lang="et-EE" sz="1100" dirty="0"/>
              <a:t>Vahelejäämise väike risk  </a:t>
            </a:r>
          </a:p>
          <a:p>
            <a:pPr lvl="1"/>
            <a:r>
              <a:rPr lang="et-EE" sz="1100" dirty="0"/>
              <a:t>Möödasõit  </a:t>
            </a:r>
          </a:p>
          <a:p>
            <a:pPr lvl="1"/>
            <a:r>
              <a:rPr lang="et-EE" sz="1100" dirty="0"/>
              <a:t>Kõrvaliste (tähelepanu häirinud) tegevustega tegelemine</a:t>
            </a:r>
          </a:p>
          <a:p>
            <a:pPr lvl="1"/>
            <a:r>
              <a:rPr lang="et-EE" sz="1100" dirty="0"/>
              <a:t>Muu põhjus, mis? ___________</a:t>
            </a:r>
          </a:p>
          <a:p>
            <a:pPr marL="0" indent="0">
              <a:buFontTx/>
              <a:buNone/>
            </a:pPr>
            <a:endParaRPr lang="et-EE" sz="1200" dirty="0"/>
          </a:p>
        </p:txBody>
      </p:sp>
    </p:spTree>
    <p:extLst>
      <p:ext uri="{BB962C8B-B14F-4D97-AF65-F5344CB8AC3E}">
        <p14:creationId xmlns:p14="http://schemas.microsoft.com/office/powerpoint/2010/main" val="42907934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1391-FDFA-CC40-A645-0D99C421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Ankeet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406F91-1ED2-5E42-9001-759B1B75CE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1100" dirty="0"/>
              <a:t>SÕIDUKIIRUSE KAMPAANIA (KÕIK)</a:t>
            </a:r>
            <a:endParaRPr lang="en-US" sz="1100" dirty="0"/>
          </a:p>
          <a:p>
            <a:pPr marL="0" indent="0">
              <a:buNone/>
            </a:pPr>
            <a:r>
              <a:rPr lang="en-US" sz="1100" b="1" dirty="0"/>
              <a:t>8. </a:t>
            </a:r>
            <a:r>
              <a:rPr lang="en-US" sz="1100" b="1" dirty="0" err="1"/>
              <a:t>Kas</a:t>
            </a:r>
            <a:r>
              <a:rPr lang="en-US" sz="1100" b="1" dirty="0"/>
              <a:t> </a:t>
            </a:r>
            <a:r>
              <a:rPr lang="en-US" sz="1100" b="1" dirty="0" err="1"/>
              <a:t>Te</a:t>
            </a:r>
            <a:r>
              <a:rPr lang="en-US" sz="1100" b="1" dirty="0"/>
              <a:t> </a:t>
            </a:r>
            <a:r>
              <a:rPr lang="en-US" sz="1100" b="1" dirty="0" err="1"/>
              <a:t>olete</a:t>
            </a:r>
            <a:r>
              <a:rPr lang="en-US" sz="1100" b="1" dirty="0"/>
              <a:t> </a:t>
            </a:r>
            <a:r>
              <a:rPr lang="en-US" sz="1100" b="1" dirty="0" err="1"/>
              <a:t>mä</a:t>
            </a:r>
            <a:r>
              <a:rPr lang="nl-NL" sz="1100" b="1" dirty="0" err="1"/>
              <a:t>rganud</a:t>
            </a:r>
            <a:r>
              <a:rPr lang="nl-NL" sz="1100" b="1" dirty="0"/>
              <a:t> </a:t>
            </a:r>
            <a:r>
              <a:rPr lang="nl-NL" sz="1100" b="1" dirty="0" err="1"/>
              <a:t>käesoleval</a:t>
            </a:r>
            <a:r>
              <a:rPr lang="nl-NL" sz="1100" b="1" dirty="0"/>
              <a:t> </a:t>
            </a:r>
            <a:r>
              <a:rPr lang="nl-NL" sz="1100" b="1" dirty="0" err="1"/>
              <a:t>aastal</a:t>
            </a:r>
            <a:r>
              <a:rPr lang="nl-NL" sz="1100" b="1" dirty="0"/>
              <a:t> </a:t>
            </a:r>
            <a:r>
              <a:rPr lang="nl-NL" sz="1100" b="1" dirty="0" err="1"/>
              <a:t>ohutu</a:t>
            </a:r>
            <a:r>
              <a:rPr lang="nl-NL" sz="1100" b="1" dirty="0"/>
              <a:t> s</a:t>
            </a:r>
            <a:r>
              <a:rPr lang="pt-PT" sz="1100" b="1" dirty="0" err="1"/>
              <a:t>õ</a:t>
            </a:r>
            <a:r>
              <a:rPr lang="en-US" sz="1100" b="1" dirty="0" err="1"/>
              <a:t>idukiiruse</a:t>
            </a:r>
            <a:r>
              <a:rPr lang="en-US" sz="1100" b="1" dirty="0"/>
              <a:t> </a:t>
            </a:r>
            <a:r>
              <a:rPr lang="en-US" sz="1100" b="1" dirty="0" err="1"/>
              <a:t>teemalist</a:t>
            </a:r>
            <a:r>
              <a:rPr lang="en-US" sz="1100" b="1" dirty="0"/>
              <a:t> </a:t>
            </a:r>
            <a:r>
              <a:rPr lang="en-US" sz="1100" b="1" dirty="0" err="1"/>
              <a:t>liiklusohutuskampaaniat</a:t>
            </a:r>
            <a:r>
              <a:rPr lang="en-US" sz="1100" b="1" dirty="0"/>
              <a:t> </a:t>
            </a:r>
            <a:r>
              <a:rPr lang="et-EE" sz="1100" b="1" dirty="0"/>
              <a:t>„Võta aega, mitte elu“?</a:t>
            </a:r>
            <a:endParaRPr lang="en-US" sz="1100" dirty="0"/>
          </a:p>
          <a:p>
            <a:pPr lvl="1"/>
            <a:r>
              <a:rPr lang="et-EE" sz="1100" dirty="0"/>
              <a:t>Jah</a:t>
            </a:r>
          </a:p>
          <a:p>
            <a:pPr lvl="1"/>
            <a:r>
              <a:rPr lang="et-EE" sz="1100" dirty="0"/>
              <a:t>Ei		 </a:t>
            </a:r>
            <a:endParaRPr lang="en-US" sz="1100" dirty="0"/>
          </a:p>
          <a:p>
            <a:pPr lvl="1"/>
            <a:r>
              <a:rPr lang="et-EE" sz="1100" dirty="0"/>
              <a:t>Ei oska öelda </a:t>
            </a:r>
            <a:endParaRPr lang="en-US" sz="1100" dirty="0"/>
          </a:p>
          <a:p>
            <a:pPr marL="0" indent="0">
              <a:buNone/>
            </a:pPr>
            <a:r>
              <a:rPr lang="et-EE" sz="1100" dirty="0"/>
              <a:t>K9 KUI K8=1</a:t>
            </a:r>
            <a:endParaRPr lang="en-US" sz="1100" dirty="0"/>
          </a:p>
          <a:p>
            <a:pPr marL="0" indent="0">
              <a:buNone/>
            </a:pPr>
            <a:r>
              <a:rPr lang="en-US" sz="1100" b="1" dirty="0"/>
              <a:t>9. </a:t>
            </a:r>
            <a:r>
              <a:rPr lang="en-US" sz="1100" b="1" dirty="0" err="1"/>
              <a:t>Kus</a:t>
            </a:r>
            <a:r>
              <a:rPr lang="en-US" sz="1100" b="1" dirty="0"/>
              <a:t> </a:t>
            </a:r>
            <a:r>
              <a:rPr lang="en-US" sz="1100" b="1" dirty="0" err="1"/>
              <a:t>Te</a:t>
            </a:r>
            <a:r>
              <a:rPr lang="en-US" sz="1100" b="1" dirty="0"/>
              <a:t> </a:t>
            </a:r>
            <a:r>
              <a:rPr lang="en-US" sz="1100" b="1" dirty="0" err="1"/>
              <a:t>olete</a:t>
            </a:r>
            <a:r>
              <a:rPr lang="en-US" sz="1100" b="1" dirty="0"/>
              <a:t> </a:t>
            </a:r>
            <a:r>
              <a:rPr lang="en-US" sz="1100" b="1" dirty="0" err="1"/>
              <a:t>vastavat</a:t>
            </a:r>
            <a:r>
              <a:rPr lang="en-US" sz="1100" b="1" dirty="0"/>
              <a:t> </a:t>
            </a:r>
            <a:r>
              <a:rPr lang="en-US" sz="1100" b="1" dirty="0" err="1"/>
              <a:t>kampaaniat</a:t>
            </a:r>
            <a:r>
              <a:rPr lang="en-US" sz="1100" b="1" dirty="0"/>
              <a:t> </a:t>
            </a:r>
            <a:r>
              <a:rPr lang="en-US" sz="1100" b="1" dirty="0" err="1"/>
              <a:t>märganud</a:t>
            </a:r>
            <a:r>
              <a:rPr lang="en-US" sz="1100" dirty="0"/>
              <a:t>? VÕIB MITU VASTUST!</a:t>
            </a:r>
          </a:p>
          <a:p>
            <a:pPr lvl="1"/>
            <a:r>
              <a:rPr lang="et-EE" sz="1100" dirty="0"/>
              <a:t>Televisioonis          </a:t>
            </a:r>
            <a:endParaRPr lang="en-US" sz="1100" dirty="0"/>
          </a:p>
          <a:p>
            <a:pPr lvl="1"/>
            <a:r>
              <a:rPr lang="nl-NL" sz="1100" dirty="0" err="1"/>
              <a:t>Raadios</a:t>
            </a:r>
            <a:r>
              <a:rPr lang="nl-NL" sz="1100" dirty="0"/>
              <a:t>			</a:t>
            </a:r>
            <a:endParaRPr lang="en-US" sz="1100" dirty="0"/>
          </a:p>
          <a:p>
            <a:pPr lvl="1"/>
            <a:r>
              <a:rPr lang="et-EE" sz="1100" dirty="0"/>
              <a:t>Välireklaamina</a:t>
            </a:r>
            <a:endParaRPr lang="en-US" sz="1100" dirty="0"/>
          </a:p>
          <a:p>
            <a:pPr lvl="1"/>
            <a:r>
              <a:rPr lang="et-EE" sz="1100" dirty="0"/>
              <a:t>Internetis              </a:t>
            </a:r>
            <a:endParaRPr lang="en-US" sz="1100" dirty="0"/>
          </a:p>
          <a:p>
            <a:pPr lvl="1"/>
            <a:r>
              <a:rPr lang="et-EE" sz="1100" dirty="0"/>
              <a:t>Mujal, kus? _____________</a:t>
            </a:r>
            <a:endParaRPr lang="en-US" sz="1100" dirty="0"/>
          </a:p>
          <a:p>
            <a:pPr lvl="1"/>
            <a:r>
              <a:rPr lang="et-EE" sz="1100" dirty="0"/>
              <a:t>Ei oska öelda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2481738-1AF6-FE46-A753-C8499F2159E1}"/>
              </a:ext>
            </a:extLst>
          </p:cNvPr>
          <p:cNvSpPr txBox="1">
            <a:spLocks/>
          </p:cNvSpPr>
          <p:nvPr/>
        </p:nvSpPr>
        <p:spPr>
          <a:xfrm>
            <a:off x="6162488" y="1499190"/>
            <a:ext cx="4860000" cy="488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t-EE" sz="1100" dirty="0"/>
              <a:t>KÕIK</a:t>
            </a:r>
          </a:p>
          <a:p>
            <a:pPr marL="0" indent="0">
              <a:buNone/>
            </a:pPr>
            <a:r>
              <a:rPr lang="et-EE" sz="1100" b="1" dirty="0"/>
              <a:t>10. Kas Te olete näinud vähemalt ühte järgmistest telereklaamidest?</a:t>
            </a:r>
            <a:endParaRPr lang="en-US" sz="1100" dirty="0"/>
          </a:p>
          <a:p>
            <a:pPr lvl="1"/>
            <a:r>
              <a:rPr lang="et-EE" sz="1100" dirty="0"/>
              <a:t>jah</a:t>
            </a:r>
            <a:endParaRPr lang="en-US" sz="1100" dirty="0"/>
          </a:p>
          <a:p>
            <a:pPr lvl="1"/>
            <a:r>
              <a:rPr lang="et-EE" sz="1100" dirty="0"/>
              <a:t>ei</a:t>
            </a:r>
            <a:endParaRPr lang="en-US" sz="1100" dirty="0"/>
          </a:p>
          <a:p>
            <a:pPr lvl="1"/>
            <a:r>
              <a:rPr lang="et-EE" sz="1100" i="1" dirty="0"/>
              <a:t>ei oska öelda / ei vaata</a:t>
            </a:r>
            <a:endParaRPr lang="en-US" sz="1100" dirty="0"/>
          </a:p>
          <a:p>
            <a:pPr marL="0" indent="0">
              <a:buNone/>
            </a:pPr>
            <a:r>
              <a:rPr lang="et-EE" sz="1100" b="1" dirty="0"/>
              <a:t>11. Kas Te olete kuulnud vähemalt ühte järgmistest raadioreklaamidest?</a:t>
            </a:r>
            <a:endParaRPr lang="en-US" sz="1100" dirty="0"/>
          </a:p>
          <a:p>
            <a:pPr lvl="1"/>
            <a:r>
              <a:rPr lang="et-EE" sz="1100" dirty="0"/>
              <a:t>jah</a:t>
            </a:r>
            <a:endParaRPr lang="en-US" sz="1100" dirty="0"/>
          </a:p>
          <a:p>
            <a:pPr lvl="1"/>
            <a:r>
              <a:rPr lang="et-EE" sz="1100" dirty="0"/>
              <a:t>ei</a:t>
            </a:r>
            <a:endParaRPr lang="en-US" sz="1100" dirty="0"/>
          </a:p>
          <a:p>
            <a:pPr lvl="1"/>
            <a:r>
              <a:rPr lang="et-EE" sz="1100" i="1" dirty="0"/>
              <a:t>ei oska öelda / ei kuula</a:t>
            </a:r>
            <a:endParaRPr lang="en-US" sz="1100" dirty="0"/>
          </a:p>
          <a:p>
            <a:pPr marL="0" indent="0">
              <a:buNone/>
            </a:pPr>
            <a:r>
              <a:rPr lang="et-EE" sz="1100" b="1" dirty="0"/>
              <a:t>12. Kas Te olete näinud vähemalt ühte järgmistest raadioreklaamidest?</a:t>
            </a:r>
            <a:endParaRPr lang="en-US" sz="1100" dirty="0"/>
          </a:p>
          <a:p>
            <a:pPr lvl="1"/>
            <a:r>
              <a:rPr lang="et-EE" sz="1100" dirty="0"/>
              <a:t>jah</a:t>
            </a:r>
            <a:endParaRPr lang="en-US" sz="1100" dirty="0"/>
          </a:p>
          <a:p>
            <a:pPr lvl="1"/>
            <a:r>
              <a:rPr lang="et-EE" sz="1100" dirty="0"/>
              <a:t>ei</a:t>
            </a:r>
            <a:endParaRPr lang="en-US" sz="1100" dirty="0"/>
          </a:p>
          <a:p>
            <a:pPr lvl="1"/>
            <a:r>
              <a:rPr lang="et-EE" sz="1100" i="1" dirty="0"/>
              <a:t>ei oska öelda / ei liigu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439180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1391-FDFA-CC40-A645-0D99C421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Ankeet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7E43AF-6369-F247-A25D-E939FECB98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1100" b="1" dirty="0"/>
              <a:t>SÕIDUKI JUHTIMINE JOOBES</a:t>
            </a:r>
          </a:p>
          <a:p>
            <a:pPr marL="0" indent="0">
              <a:buNone/>
            </a:pPr>
            <a:r>
              <a:rPr lang="et-EE" sz="1100" dirty="0"/>
              <a:t>KÕIK</a:t>
            </a:r>
          </a:p>
          <a:p>
            <a:pPr marL="0" indent="0">
              <a:buNone/>
            </a:pPr>
            <a:r>
              <a:rPr lang="et-EE" sz="1100" b="1" dirty="0"/>
              <a:t>14. Kas ja kui sageli Te olete viimase 12 kuu jooksul viibinud sõidukis, mida juhtis </a:t>
            </a:r>
            <a:r>
              <a:rPr lang="et-EE" sz="1100" b="1" dirty="0" err="1"/>
              <a:t>alko</a:t>
            </a:r>
            <a:r>
              <a:rPr lang="et-EE" sz="1100" b="1" dirty="0"/>
              <a:t>- või </a:t>
            </a:r>
            <a:r>
              <a:rPr lang="et-EE" sz="1100" b="1" dirty="0" err="1"/>
              <a:t>narkojoobes</a:t>
            </a:r>
            <a:r>
              <a:rPr lang="et-EE" sz="1100" b="1" dirty="0"/>
              <a:t> juht?</a:t>
            </a:r>
          </a:p>
          <a:p>
            <a:pPr lvl="1"/>
            <a:r>
              <a:rPr lang="et-EE" sz="1100" dirty="0"/>
              <a:t>Mitte kordagi</a:t>
            </a:r>
          </a:p>
          <a:p>
            <a:pPr lvl="1"/>
            <a:r>
              <a:rPr lang="et-EE" sz="1100" dirty="0"/>
              <a:t>Ühel korral</a:t>
            </a:r>
          </a:p>
          <a:p>
            <a:pPr lvl="1"/>
            <a:r>
              <a:rPr lang="et-EE" sz="1100" dirty="0"/>
              <a:t>Enam kui korra</a:t>
            </a:r>
          </a:p>
          <a:p>
            <a:pPr lvl="1"/>
            <a:r>
              <a:rPr lang="et-EE" sz="1100" dirty="0"/>
              <a:t>Ei oska öelda</a:t>
            </a:r>
            <a:endParaRPr lang="et-EE" sz="1200" dirty="0"/>
          </a:p>
          <a:p>
            <a:pPr marL="0" indent="0">
              <a:buNone/>
            </a:pPr>
            <a:r>
              <a:rPr lang="et-EE" sz="1100" b="1" dirty="0"/>
              <a:t>15. Kas Te olete nõus joobes juhist politseile teatama?</a:t>
            </a:r>
          </a:p>
          <a:p>
            <a:pPr lvl="1"/>
            <a:r>
              <a:rPr lang="et-EE" sz="1100" dirty="0"/>
              <a:t>Ei</a:t>
            </a:r>
          </a:p>
          <a:p>
            <a:pPr lvl="1"/>
            <a:r>
              <a:rPr lang="et-EE" sz="1100" dirty="0"/>
              <a:t>Jah, kuid tuttavaid politseile üles ei anna</a:t>
            </a:r>
          </a:p>
          <a:p>
            <a:pPr lvl="1"/>
            <a:r>
              <a:rPr lang="et-EE" sz="1100" dirty="0"/>
              <a:t>Jah, teavitan kõigist</a:t>
            </a:r>
          </a:p>
          <a:p>
            <a:pPr lvl="1"/>
            <a:r>
              <a:rPr lang="et-EE" sz="1100" dirty="0"/>
              <a:t>Ei oska öelda</a:t>
            </a:r>
          </a:p>
          <a:p>
            <a:pPr lvl="1"/>
            <a:endParaRPr lang="et-EE" sz="11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FDEF840-8B63-AD49-ADF2-D838915D5EAE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1100" b="1" dirty="0"/>
              <a:t>16. Kas Te püüaksite takistada inimest, kes soovib sõidukit juhtida </a:t>
            </a:r>
            <a:r>
              <a:rPr lang="et-EE" sz="1100" b="1" dirty="0" err="1"/>
              <a:t>alko</a:t>
            </a:r>
            <a:r>
              <a:rPr lang="et-EE" sz="1100" b="1" dirty="0"/>
              <a:t>- või </a:t>
            </a:r>
            <a:r>
              <a:rPr lang="et-EE" sz="1100" b="1" dirty="0" err="1"/>
              <a:t>narkojoobes</a:t>
            </a:r>
            <a:r>
              <a:rPr lang="et-EE" sz="1100" b="1" dirty="0"/>
              <a:t>?</a:t>
            </a:r>
          </a:p>
          <a:p>
            <a:pPr lvl="1"/>
            <a:r>
              <a:rPr lang="et-EE" sz="1100" dirty="0"/>
              <a:t>Ei</a:t>
            </a:r>
          </a:p>
          <a:p>
            <a:pPr lvl="1"/>
            <a:r>
              <a:rPr lang="et-EE" sz="1100" dirty="0"/>
              <a:t>Jah, takistan vaid tuttavaid</a:t>
            </a:r>
          </a:p>
          <a:p>
            <a:pPr lvl="1"/>
            <a:r>
              <a:rPr lang="et-EE" sz="1100" dirty="0"/>
              <a:t>Jah, takistaksin kõiki (ka võõraid)</a:t>
            </a:r>
          </a:p>
          <a:p>
            <a:pPr lvl="1"/>
            <a:r>
              <a:rPr lang="et-EE" sz="1100" dirty="0"/>
              <a:t>Ei oska öelda</a:t>
            </a:r>
          </a:p>
          <a:p>
            <a:pPr marL="0" indent="0">
              <a:buNone/>
            </a:pPr>
            <a:r>
              <a:rPr lang="et-EE" sz="1100" b="1" dirty="0"/>
              <a:t>17. Kas Te olete takistanud või püüdnud takistada inimest, kes soovib sõidukit juhtida </a:t>
            </a:r>
            <a:r>
              <a:rPr lang="et-EE" sz="1100" b="1" dirty="0" err="1"/>
              <a:t>alko</a:t>
            </a:r>
            <a:r>
              <a:rPr lang="et-EE" sz="1100" b="1" dirty="0"/>
              <a:t>- või </a:t>
            </a:r>
            <a:r>
              <a:rPr lang="et-EE" sz="1100" b="1" dirty="0" err="1"/>
              <a:t>narkojoobes</a:t>
            </a:r>
            <a:r>
              <a:rPr lang="et-EE" sz="1100" b="1" dirty="0"/>
              <a:t>? </a:t>
            </a:r>
            <a:r>
              <a:rPr lang="et-EE" sz="1100" dirty="0"/>
              <a:t>VÕIB MITU VASTUST!</a:t>
            </a:r>
          </a:p>
          <a:p>
            <a:pPr lvl="1"/>
            <a:r>
              <a:rPr lang="et-EE" sz="1100" dirty="0"/>
              <a:t>Ei</a:t>
            </a:r>
          </a:p>
          <a:p>
            <a:pPr lvl="1"/>
            <a:r>
              <a:rPr lang="et-EE" sz="1100" dirty="0"/>
              <a:t>Jah, olen takistanud või püüdnud takistada tuttavaid</a:t>
            </a:r>
          </a:p>
          <a:p>
            <a:pPr lvl="1"/>
            <a:r>
              <a:rPr lang="et-EE" sz="1100" dirty="0"/>
              <a:t>Jah, olen takistanud või püüdnud takistada võõraid inimesi</a:t>
            </a:r>
          </a:p>
          <a:p>
            <a:pPr lvl="1"/>
            <a:r>
              <a:rPr lang="et-EE" sz="1100" dirty="0"/>
              <a:t>Ei oska öelda</a:t>
            </a:r>
          </a:p>
          <a:p>
            <a:pPr lvl="1"/>
            <a:endParaRPr lang="et-EE" sz="1200" dirty="0"/>
          </a:p>
          <a:p>
            <a:pPr marL="0" indent="0">
              <a:buNone/>
            </a:pPr>
            <a:r>
              <a:rPr lang="et-EE" sz="1200" dirty="0"/>
              <a:t>	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519888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1391-FDFA-CC40-A645-0D99C421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Ankeet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84B18E-622F-E649-8E04-7B9124E926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t-EE" dirty="0"/>
          </a:p>
          <a:p>
            <a:endParaRPr lang="et-E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B4083D-0CF2-8740-B0DF-AD433881ED72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100" dirty="0"/>
              <a:t>K21 KUI K20=2-6 </a:t>
            </a:r>
          </a:p>
          <a:p>
            <a:pPr marL="0" indent="0">
              <a:buNone/>
            </a:pPr>
            <a:r>
              <a:rPr lang="et-EE" sz="1100" b="1" dirty="0"/>
              <a:t>21. Kas ja kui sageli Te olete viimase 12 kuu jooksul ise juhtinud sõidukit alkoholi või narkootilise aine mõju all? </a:t>
            </a:r>
          </a:p>
          <a:p>
            <a:pPr lvl="1"/>
            <a:r>
              <a:rPr lang="et-EE" sz="1100" dirty="0"/>
              <a:t>Mitte kordagi </a:t>
            </a:r>
          </a:p>
          <a:p>
            <a:pPr lvl="1"/>
            <a:r>
              <a:rPr lang="et-EE" sz="1100" dirty="0"/>
              <a:t>Ühel korral</a:t>
            </a:r>
          </a:p>
          <a:p>
            <a:pPr lvl="1"/>
            <a:r>
              <a:rPr lang="et-EE" sz="1100" dirty="0"/>
              <a:t>Enam kui korra</a:t>
            </a:r>
          </a:p>
          <a:p>
            <a:pPr marL="0" indent="0">
              <a:buNone/>
            </a:pPr>
            <a:r>
              <a:rPr lang="et-EE" sz="1100" b="1" dirty="0"/>
              <a:t>22. Millistesse liiklusohtlikesse olukordadesse või liiklusõnnetusse olete viimase 12 kuu jooksul sattunud väsimuseseisundis juhtimise tõttu? </a:t>
            </a:r>
            <a:r>
              <a:rPr lang="et-EE" sz="1100" dirty="0"/>
              <a:t>VÕIB MITU VASTUST!</a:t>
            </a:r>
          </a:p>
          <a:p>
            <a:pPr lvl="1"/>
            <a:r>
              <a:rPr lang="et-EE" sz="1100" dirty="0"/>
              <a:t>Ei mäletanud lühemaid või pikemaid lõike teekonnast</a:t>
            </a:r>
          </a:p>
          <a:p>
            <a:pPr lvl="1"/>
            <a:r>
              <a:rPr lang="et-EE" sz="1100" dirty="0"/>
              <a:t>Sõiduk kaldus oma sõidurajalt kõrvale </a:t>
            </a:r>
          </a:p>
          <a:p>
            <a:pPr lvl="1"/>
            <a:r>
              <a:rPr lang="et-EE" sz="1100" dirty="0"/>
              <a:t>Pidurdasin äkitselt, et eessõitvale sõidukile mitte otsa sõita</a:t>
            </a:r>
          </a:p>
          <a:p>
            <a:pPr lvl="1"/>
            <a:r>
              <a:rPr lang="et-EE" sz="1100" dirty="0"/>
              <a:t>Ei märganud õigeaegselt jalakäijat või jalgratturit</a:t>
            </a:r>
          </a:p>
          <a:p>
            <a:pPr lvl="1"/>
            <a:r>
              <a:rPr lang="et-EE" sz="1100" dirty="0"/>
              <a:t>Ei märganud õigeaegselt valgusfoori märguannet või liiklusmärki</a:t>
            </a:r>
          </a:p>
          <a:p>
            <a:pPr lvl="1"/>
            <a:r>
              <a:rPr lang="et-EE" sz="1100" dirty="0"/>
              <a:t>Tegin avarii (sõitsin teelt välja või teisele autole sisse või muu õnnetus)</a:t>
            </a:r>
          </a:p>
          <a:p>
            <a:pPr lvl="1"/>
            <a:r>
              <a:rPr lang="et-EE" sz="1100" dirty="0"/>
              <a:t>Muu, mis?______________</a:t>
            </a:r>
          </a:p>
          <a:p>
            <a:pPr lvl="1"/>
            <a:r>
              <a:rPr lang="et-EE" sz="1100" dirty="0"/>
              <a:t>Ei ole joobes liiklusohtlikku olukorda sattunud</a:t>
            </a:r>
          </a:p>
          <a:p>
            <a:pPr marL="0" indent="0">
              <a:buNone/>
            </a:pPr>
            <a:r>
              <a:rPr lang="en-US" sz="1100" b="1" dirty="0"/>
              <a:t>23.</a:t>
            </a:r>
            <a:r>
              <a:rPr lang="et-EE" sz="1100" dirty="0"/>
              <a:t> </a:t>
            </a:r>
            <a:r>
              <a:rPr lang="et-EE" sz="1100" b="1" dirty="0"/>
              <a:t> </a:t>
            </a:r>
            <a:r>
              <a:rPr lang="en-US" sz="1100" b="1" dirty="0"/>
              <a:t>Kas ja </a:t>
            </a:r>
            <a:r>
              <a:rPr lang="en-US" sz="1100" b="1" dirty="0" err="1"/>
              <a:t>kui</a:t>
            </a:r>
            <a:r>
              <a:rPr lang="en-US" sz="1100" b="1" dirty="0"/>
              <a:t> </a:t>
            </a:r>
            <a:r>
              <a:rPr lang="en-US" sz="1100" b="1" dirty="0" err="1"/>
              <a:t>sageli</a:t>
            </a:r>
            <a:r>
              <a:rPr lang="en-US" sz="1100" b="1" dirty="0"/>
              <a:t> on </a:t>
            </a:r>
            <a:r>
              <a:rPr lang="en-US" sz="1100" b="1" dirty="0" err="1"/>
              <a:t>viimase</a:t>
            </a:r>
            <a:r>
              <a:rPr lang="en-US" sz="1100" b="1" dirty="0"/>
              <a:t> 12 </a:t>
            </a:r>
            <a:r>
              <a:rPr lang="en-US" sz="1100" b="1" dirty="0" err="1"/>
              <a:t>kuu</a:t>
            </a:r>
            <a:r>
              <a:rPr lang="en-US" sz="1100" b="1" dirty="0"/>
              <a:t> </a:t>
            </a:r>
            <a:r>
              <a:rPr lang="en-US" sz="1100" b="1" dirty="0" err="1"/>
              <a:t>jooksul</a:t>
            </a:r>
            <a:r>
              <a:rPr lang="en-US" sz="1100" b="1" dirty="0"/>
              <a:t> </a:t>
            </a:r>
            <a:r>
              <a:rPr lang="en-US" sz="1100" b="1" dirty="0" err="1"/>
              <a:t>politsei</a:t>
            </a:r>
            <a:r>
              <a:rPr lang="en-US" sz="1100" b="1" dirty="0"/>
              <a:t> </a:t>
            </a:r>
            <a:r>
              <a:rPr lang="en-US" sz="1100" b="1" dirty="0" err="1"/>
              <a:t>Teid</a:t>
            </a:r>
            <a:r>
              <a:rPr lang="en-US" sz="1100" b="1" dirty="0"/>
              <a:t> </a:t>
            </a:r>
            <a:r>
              <a:rPr lang="en-US" sz="1100" b="1" dirty="0" err="1"/>
              <a:t>peatanud</a:t>
            </a:r>
            <a:r>
              <a:rPr lang="en-US" sz="1100" b="1" dirty="0"/>
              <a:t> ja </a:t>
            </a:r>
            <a:r>
              <a:rPr lang="en-US" sz="1100" b="1" dirty="0" err="1"/>
              <a:t>kontrollinud</a:t>
            </a:r>
            <a:r>
              <a:rPr lang="en-US" sz="1100" b="1" dirty="0"/>
              <a:t> </a:t>
            </a:r>
            <a:r>
              <a:rPr lang="en-US" sz="1100" b="1" dirty="0" err="1"/>
              <a:t>joobes</a:t>
            </a:r>
            <a:r>
              <a:rPr lang="en-US" sz="1100" b="1" dirty="0"/>
              <a:t> </a:t>
            </a:r>
            <a:r>
              <a:rPr lang="en-US" sz="1100" b="1" dirty="0" err="1"/>
              <a:t>sõidukijuhtimise</a:t>
            </a:r>
            <a:r>
              <a:rPr lang="en-US" sz="1100" b="1" dirty="0"/>
              <a:t> </a:t>
            </a:r>
            <a:r>
              <a:rPr lang="en-US" sz="1100" b="1" dirty="0" err="1"/>
              <a:t>vastast</a:t>
            </a:r>
            <a:r>
              <a:rPr lang="en-US" sz="1100" b="1" dirty="0"/>
              <a:t> </a:t>
            </a:r>
            <a:r>
              <a:rPr lang="en-US" sz="1100" b="1" dirty="0" err="1"/>
              <a:t>järelevalvet</a:t>
            </a:r>
            <a:r>
              <a:rPr lang="en-US" sz="1100" b="1" dirty="0"/>
              <a:t> </a:t>
            </a:r>
            <a:r>
              <a:rPr lang="en-US" sz="1100" b="1" dirty="0" err="1"/>
              <a:t>teostades</a:t>
            </a:r>
            <a:r>
              <a:rPr lang="en-US" sz="1100" b="1" dirty="0"/>
              <a:t>?</a:t>
            </a:r>
            <a:endParaRPr lang="en-US" sz="1100" dirty="0"/>
          </a:p>
          <a:p>
            <a:pPr lvl="1" eaLnBrk="0" fontAlgn="base" hangingPunct="0"/>
            <a:r>
              <a:rPr lang="et-EE" sz="1100" dirty="0"/>
              <a:t>Mitte kordagi</a:t>
            </a:r>
            <a:endParaRPr lang="en-US" sz="1100" dirty="0"/>
          </a:p>
          <a:p>
            <a:pPr lvl="1" eaLnBrk="0" fontAlgn="base" hangingPunct="0"/>
            <a:r>
              <a:rPr lang="et-EE" sz="1100" dirty="0"/>
              <a:t>Ühel korral</a:t>
            </a:r>
            <a:endParaRPr lang="en-US" sz="1100" dirty="0"/>
          </a:p>
          <a:p>
            <a:pPr lvl="1" eaLnBrk="0" fontAlgn="base" hangingPunct="0"/>
            <a:r>
              <a:rPr lang="et-EE" sz="1100" dirty="0"/>
              <a:t>Enam kui korra</a:t>
            </a:r>
            <a:endParaRPr lang="en-US" sz="1100" dirty="0"/>
          </a:p>
          <a:p>
            <a:pPr lvl="1" eaLnBrk="0" fontAlgn="base" hangingPunct="0"/>
            <a:r>
              <a:rPr lang="et-EE" sz="1100" i="1" dirty="0"/>
              <a:t>Ei oska öelda</a:t>
            </a:r>
            <a:endParaRPr lang="et-EE" sz="1100" dirty="0"/>
          </a:p>
          <a:p>
            <a:endParaRPr lang="et-EE" sz="11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EF7D87E-3010-3544-A27C-3AE95DB7D371}"/>
              </a:ext>
            </a:extLst>
          </p:cNvPr>
          <p:cNvSpPr txBox="1">
            <a:spLocks/>
          </p:cNvSpPr>
          <p:nvPr/>
        </p:nvSpPr>
        <p:spPr>
          <a:xfrm>
            <a:off x="1302488" y="1499191"/>
            <a:ext cx="4860000" cy="48859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t-EE" sz="1200" dirty="0"/>
              <a:t>K18 KÜSIDA MEESTELT</a:t>
            </a:r>
          </a:p>
          <a:p>
            <a:pPr marL="0" indent="0">
              <a:buFontTx/>
              <a:buNone/>
            </a:pPr>
            <a:r>
              <a:rPr lang="et-EE" sz="1200" b="1" dirty="0"/>
              <a:t>18. Ligikaudu mitu tundi kulub 85 kg kaaluval tervel mehel täielikuks kainenemiseks peale 5% kangusega pooleliitrise õlle tarbimist?</a:t>
            </a:r>
          </a:p>
          <a:p>
            <a:pPr lvl="1"/>
            <a:r>
              <a:rPr lang="et-EE" sz="1200" dirty="0"/>
              <a:t>Kuni 1 tund</a:t>
            </a:r>
          </a:p>
          <a:p>
            <a:pPr lvl="1"/>
            <a:r>
              <a:rPr lang="et-EE" sz="1200" dirty="0"/>
              <a:t>1-2 tundi</a:t>
            </a:r>
          </a:p>
          <a:p>
            <a:pPr lvl="1"/>
            <a:r>
              <a:rPr lang="et-EE" sz="1200" dirty="0"/>
              <a:t>2-3 tundi</a:t>
            </a:r>
          </a:p>
          <a:p>
            <a:pPr lvl="1"/>
            <a:r>
              <a:rPr lang="et-EE" sz="1200" dirty="0"/>
              <a:t>3-4 tundi	</a:t>
            </a:r>
          </a:p>
          <a:p>
            <a:pPr lvl="1"/>
            <a:r>
              <a:rPr lang="et-EE" sz="1200" dirty="0"/>
              <a:t>Ei oska öelda</a:t>
            </a:r>
          </a:p>
          <a:p>
            <a:pPr marL="0" indent="0">
              <a:buFontTx/>
              <a:buNone/>
            </a:pPr>
            <a:r>
              <a:rPr lang="et-EE" sz="1200" dirty="0"/>
              <a:t>K19 KÜSIDA NAISTELT:</a:t>
            </a:r>
          </a:p>
          <a:p>
            <a:pPr marL="0" indent="0">
              <a:buFontTx/>
              <a:buNone/>
            </a:pPr>
            <a:r>
              <a:rPr lang="et-EE" sz="1200" b="1" dirty="0"/>
              <a:t>19. Ligikaudu mitu tundi kulub 65 kg kaaluval tervel naisel täielikuks kainenemiseks peale 4,5% kangusega pooleliitrise siidri tarbimist?</a:t>
            </a:r>
          </a:p>
          <a:p>
            <a:pPr lvl="1"/>
            <a:r>
              <a:rPr lang="et-EE" sz="1200" dirty="0"/>
              <a:t>Kuni 1 tund</a:t>
            </a:r>
          </a:p>
          <a:p>
            <a:pPr lvl="1"/>
            <a:r>
              <a:rPr lang="et-EE" sz="1200" dirty="0"/>
              <a:t>1-2 tundi</a:t>
            </a:r>
          </a:p>
          <a:p>
            <a:pPr lvl="1"/>
            <a:r>
              <a:rPr lang="et-EE" sz="1200" dirty="0"/>
              <a:t>2-3 tundi</a:t>
            </a:r>
          </a:p>
          <a:p>
            <a:pPr lvl="1"/>
            <a:r>
              <a:rPr lang="et-EE" sz="1200" dirty="0"/>
              <a:t>3-4 tundi	</a:t>
            </a:r>
          </a:p>
          <a:p>
            <a:pPr lvl="1"/>
            <a:r>
              <a:rPr lang="et-EE" sz="1200" dirty="0"/>
              <a:t>Ei oska öelda</a:t>
            </a:r>
          </a:p>
          <a:p>
            <a:pPr marL="0" indent="0">
              <a:buFontTx/>
              <a:buNone/>
            </a:pPr>
            <a:r>
              <a:rPr lang="et-EE" sz="1200" dirty="0"/>
              <a:t>K20-K23 KUI T1=1 ja T3=2-7 (SÕIDUKIJUHID)</a:t>
            </a:r>
          </a:p>
          <a:p>
            <a:pPr marL="0" indent="0">
              <a:buFontTx/>
              <a:buNone/>
            </a:pPr>
            <a:r>
              <a:rPr lang="et-EE" sz="1200" b="1" dirty="0"/>
              <a:t>20. Kas ja kui sageli Te kasutate oma seisundi kontrollimiseks enne juhtima minekut alkomeetrit, kui kahtlete, et alkohol ei ole verest kadunud?</a:t>
            </a:r>
          </a:p>
          <a:p>
            <a:pPr lvl="1"/>
            <a:r>
              <a:rPr lang="et-EE" sz="1200" dirty="0"/>
              <a:t>Ei tarvita alkoholi</a:t>
            </a:r>
          </a:p>
          <a:p>
            <a:pPr lvl="1"/>
            <a:r>
              <a:rPr lang="et-EE" sz="1200" dirty="0"/>
              <a:t>Reeglina</a:t>
            </a:r>
          </a:p>
          <a:p>
            <a:pPr lvl="1"/>
            <a:r>
              <a:rPr lang="et-EE" sz="1200" dirty="0"/>
              <a:t>Küllalt sageli</a:t>
            </a:r>
          </a:p>
          <a:p>
            <a:pPr lvl="1"/>
            <a:r>
              <a:rPr lang="et-EE" sz="1200" dirty="0"/>
              <a:t>Mõnikord</a:t>
            </a:r>
          </a:p>
          <a:p>
            <a:pPr lvl="1"/>
            <a:r>
              <a:rPr lang="et-EE" sz="1200" dirty="0"/>
              <a:t>Mitte kunagi ei kasuta</a:t>
            </a:r>
          </a:p>
          <a:p>
            <a:endParaRPr lang="et-EE" sz="1100" dirty="0"/>
          </a:p>
        </p:txBody>
      </p:sp>
    </p:spTree>
    <p:extLst>
      <p:ext uri="{BB962C8B-B14F-4D97-AF65-F5344CB8AC3E}">
        <p14:creationId xmlns:p14="http://schemas.microsoft.com/office/powerpoint/2010/main" val="37393629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1391-FDFA-CC40-A645-0D99C421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Ankeet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376E73-F8D5-DF42-A5FF-CB583A7464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2488" y="1262736"/>
            <a:ext cx="4860000" cy="53588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1100" dirty="0"/>
              <a:t>JOOBES JUHTIMISE KAMPAANIA</a:t>
            </a:r>
          </a:p>
          <a:p>
            <a:pPr marL="0" indent="0">
              <a:buNone/>
            </a:pPr>
            <a:r>
              <a:rPr lang="et-EE" sz="1100" dirty="0"/>
              <a:t>KÕIK:</a:t>
            </a:r>
          </a:p>
          <a:p>
            <a:pPr marL="0" indent="0">
              <a:buNone/>
            </a:pPr>
            <a:r>
              <a:rPr lang="et-EE" sz="1100" b="1" dirty="0"/>
              <a:t>24. Kas Te olete käesoleval aastal märganud joobes juhtimise vastast kampaaniat „Sul on selgroogu“? </a:t>
            </a:r>
          </a:p>
          <a:p>
            <a:pPr lvl="1"/>
            <a:r>
              <a:rPr lang="et-EE" sz="1100" dirty="0"/>
              <a:t>Jah</a:t>
            </a:r>
          </a:p>
          <a:p>
            <a:pPr lvl="1"/>
            <a:r>
              <a:rPr lang="et-EE" sz="1100" dirty="0"/>
              <a:t>Ei 			</a:t>
            </a:r>
          </a:p>
          <a:p>
            <a:pPr lvl="1"/>
            <a:r>
              <a:rPr lang="et-EE" sz="1100" dirty="0"/>
              <a:t>Ei oska öelda 	</a:t>
            </a:r>
          </a:p>
          <a:p>
            <a:pPr marL="0" indent="0">
              <a:buNone/>
            </a:pPr>
            <a:r>
              <a:rPr lang="et-EE" sz="1100" dirty="0"/>
              <a:t>K25 KUI K24=1</a:t>
            </a:r>
          </a:p>
          <a:p>
            <a:pPr marL="0" indent="0">
              <a:buNone/>
            </a:pPr>
            <a:r>
              <a:rPr lang="et-EE" sz="1100" b="1" dirty="0"/>
              <a:t>25. Kus Te seda kampaaniat märkasite? </a:t>
            </a:r>
            <a:r>
              <a:rPr lang="et-EE" sz="1100" dirty="0"/>
              <a:t>VÕIB MITU VASTUST!</a:t>
            </a:r>
          </a:p>
          <a:p>
            <a:pPr lvl="1"/>
            <a:r>
              <a:rPr lang="et-EE" sz="1100" dirty="0"/>
              <a:t>televisioonis</a:t>
            </a:r>
          </a:p>
          <a:p>
            <a:pPr lvl="1"/>
            <a:r>
              <a:rPr lang="et-EE" sz="1100" dirty="0"/>
              <a:t>raadios</a:t>
            </a:r>
          </a:p>
          <a:p>
            <a:pPr lvl="1"/>
            <a:r>
              <a:rPr lang="et-EE" sz="1100" dirty="0"/>
              <a:t>Plakatitel tänavatel</a:t>
            </a:r>
          </a:p>
          <a:p>
            <a:pPr lvl="1"/>
            <a:r>
              <a:rPr lang="et-EE" sz="1100" dirty="0"/>
              <a:t>Plakatitel randades/veekogude ääres</a:t>
            </a:r>
          </a:p>
          <a:p>
            <a:pPr lvl="1"/>
            <a:r>
              <a:rPr lang="et-EE" sz="1100" dirty="0"/>
              <a:t>internetis</a:t>
            </a:r>
          </a:p>
          <a:p>
            <a:pPr lvl="1"/>
            <a:r>
              <a:rPr lang="et-EE" sz="1100" dirty="0"/>
              <a:t>mujal, kus? _____________________</a:t>
            </a:r>
          </a:p>
          <a:p>
            <a:pPr lvl="1"/>
            <a:r>
              <a:rPr lang="et-EE" sz="1100" dirty="0"/>
              <a:t>ei oska öelda</a:t>
            </a:r>
          </a:p>
          <a:p>
            <a:endParaRPr lang="et-EE" dirty="0"/>
          </a:p>
          <a:p>
            <a:endParaRPr lang="et-E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37AA6F9-0B89-6847-B840-CA5F125A0D43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1100" dirty="0"/>
              <a:t>KÕIK:</a:t>
            </a:r>
          </a:p>
          <a:p>
            <a:pPr marL="0" indent="0">
              <a:buNone/>
            </a:pPr>
            <a:r>
              <a:rPr lang="et-EE" sz="1100" b="1" dirty="0"/>
              <a:t>26. Kas Te olete näinud vähemalt ühte järgmistest telereklaamidest?</a:t>
            </a:r>
            <a:endParaRPr lang="en-US" sz="1100" dirty="0"/>
          </a:p>
          <a:p>
            <a:pPr lvl="1"/>
            <a:r>
              <a:rPr lang="et-EE" sz="1100" dirty="0"/>
              <a:t>jah</a:t>
            </a:r>
            <a:endParaRPr lang="en-US" sz="1100" dirty="0"/>
          </a:p>
          <a:p>
            <a:pPr lvl="1"/>
            <a:r>
              <a:rPr lang="et-EE" sz="1100" dirty="0"/>
              <a:t>ei</a:t>
            </a:r>
            <a:endParaRPr lang="en-US" sz="1100" dirty="0"/>
          </a:p>
          <a:p>
            <a:pPr lvl="1"/>
            <a:r>
              <a:rPr lang="et-EE" sz="1100" i="1" dirty="0"/>
              <a:t>ei oska öelda / ei vaata</a:t>
            </a:r>
            <a:endParaRPr lang="en-US" sz="1100" dirty="0"/>
          </a:p>
          <a:p>
            <a:pPr marL="0" indent="0">
              <a:buNone/>
            </a:pPr>
            <a:r>
              <a:rPr lang="et-EE" sz="1100" b="1" dirty="0"/>
              <a:t>27. Kas Te olete kuulnud vähemalt ühte järgmistest raadioreklaamidest?</a:t>
            </a:r>
            <a:endParaRPr lang="en-US" sz="1100" dirty="0"/>
          </a:p>
          <a:p>
            <a:pPr lvl="1"/>
            <a:r>
              <a:rPr lang="et-EE" sz="1100" dirty="0"/>
              <a:t>jah</a:t>
            </a:r>
            <a:endParaRPr lang="en-US" sz="1100" dirty="0"/>
          </a:p>
          <a:p>
            <a:pPr lvl="1"/>
            <a:r>
              <a:rPr lang="et-EE" sz="1100" dirty="0"/>
              <a:t>ei</a:t>
            </a:r>
            <a:endParaRPr lang="en-US" sz="1100" dirty="0"/>
          </a:p>
          <a:p>
            <a:pPr lvl="1"/>
            <a:r>
              <a:rPr lang="et-EE" sz="1100" i="1" dirty="0"/>
              <a:t>ei oska öelda / ei kuula</a:t>
            </a:r>
            <a:endParaRPr lang="en-US" sz="1100" dirty="0"/>
          </a:p>
          <a:p>
            <a:pPr marL="0" indent="0">
              <a:buNone/>
            </a:pPr>
            <a:r>
              <a:rPr lang="et-EE" sz="1100" b="1" dirty="0"/>
              <a:t>28. Kas Te olete näinud vähemalt ühte järgmistest raadioreklaamidest?</a:t>
            </a:r>
            <a:endParaRPr lang="en-US" sz="1100" dirty="0"/>
          </a:p>
          <a:p>
            <a:pPr lvl="1"/>
            <a:r>
              <a:rPr lang="et-EE" sz="1100" dirty="0"/>
              <a:t>jah</a:t>
            </a:r>
            <a:endParaRPr lang="en-US" sz="1100" dirty="0"/>
          </a:p>
          <a:p>
            <a:pPr lvl="1"/>
            <a:r>
              <a:rPr lang="et-EE" sz="1100" dirty="0"/>
              <a:t>ei</a:t>
            </a:r>
            <a:endParaRPr lang="en-US" sz="1100" dirty="0"/>
          </a:p>
          <a:p>
            <a:pPr lvl="1"/>
            <a:r>
              <a:rPr lang="et-EE" sz="1100" i="1" dirty="0"/>
              <a:t>ei oska öelda / ei liigu</a:t>
            </a:r>
          </a:p>
          <a:p>
            <a:pPr marL="0" indent="0" eaLnBrk="0" fontAlgn="base" hangingPunct="0">
              <a:buNone/>
            </a:pPr>
            <a:r>
              <a:rPr lang="et-EE" sz="1100" b="1" dirty="0"/>
              <a:t>29. Kas Te olete külastanud kampaanialehte </a:t>
            </a:r>
            <a:r>
              <a:rPr lang="et-EE" sz="1100" b="1" u="sng" dirty="0">
                <a:hlinkClick r:id="rId2"/>
              </a:rPr>
              <a:t>https://selgroog.ee/</a:t>
            </a:r>
            <a:r>
              <a:rPr lang="et-EE" sz="1100" b="1" dirty="0"/>
              <a:t> (vene keeles vastajad: </a:t>
            </a:r>
            <a:r>
              <a:rPr lang="et-EE" sz="1100" b="1" u="sng" dirty="0">
                <a:hlinkClick r:id="rId3"/>
              </a:rPr>
              <a:t>https://selgroog.ee/ru/</a:t>
            </a:r>
            <a:r>
              <a:rPr lang="et-EE" sz="1100" b="1" dirty="0"/>
              <a:t>)? </a:t>
            </a:r>
            <a:endParaRPr lang="en-EE" sz="1100" dirty="0"/>
          </a:p>
          <a:p>
            <a:pPr lvl="1" eaLnBrk="0" fontAlgn="base" hangingPunct="0"/>
            <a:r>
              <a:rPr lang="et-EE" sz="1100" dirty="0"/>
              <a:t>Jah</a:t>
            </a:r>
            <a:endParaRPr lang="en-EE" sz="1100" dirty="0"/>
          </a:p>
          <a:p>
            <a:pPr lvl="1" eaLnBrk="0" fontAlgn="base" hangingPunct="0"/>
            <a:r>
              <a:rPr lang="et-EE" sz="1100" dirty="0"/>
              <a:t>Ei </a:t>
            </a:r>
            <a:endParaRPr lang="en-EE" sz="1100" dirty="0"/>
          </a:p>
          <a:p>
            <a:pPr lvl="1" eaLnBrk="0" fontAlgn="base" hangingPunct="0"/>
            <a:r>
              <a:rPr lang="et-EE" sz="1100" i="1" dirty="0"/>
              <a:t>Ei oska öelda / ei vaata</a:t>
            </a:r>
            <a:endParaRPr lang="en-EE" sz="1100" dirty="0"/>
          </a:p>
          <a:p>
            <a:pPr lvl="1"/>
            <a:endParaRPr lang="en-US" sz="1100" dirty="0"/>
          </a:p>
          <a:p>
            <a:pPr marL="0" indent="0">
              <a:buNone/>
            </a:pPr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05331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9BD6-1019-B54C-8125-6E00C8C9E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1543" y="2990865"/>
            <a:ext cx="9051380" cy="861238"/>
          </a:xfrm>
        </p:spPr>
        <p:txBody>
          <a:bodyPr>
            <a:normAutofit fontScale="90000"/>
          </a:bodyPr>
          <a:lstStyle/>
          <a:p>
            <a:r>
              <a:rPr lang="en-GB" err="1"/>
              <a:t>Sõidukijuhtide</a:t>
            </a:r>
            <a:r>
              <a:rPr lang="en-GB"/>
              <a:t> </a:t>
            </a:r>
            <a:r>
              <a:rPr lang="en-GB" err="1"/>
              <a:t>taust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411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1487FE-DD67-6D45-BED4-D4E7F9641E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wrap="square">
            <a:noAutofit/>
          </a:bodyPr>
          <a:lstStyle/>
          <a:p>
            <a:r>
              <a:rPr lang="et-EE" dirty="0">
                <a:solidFill>
                  <a:srgbClr val="A01E28"/>
                </a:solidFill>
              </a:rPr>
              <a:t>Mootorsõiduki juhtimisoskusega juhilubade omanikke on vähemalt 15-aastase elanikkonna seas 65%, s.o 717 000 ± 32 500; </a:t>
            </a:r>
            <a:r>
              <a:rPr lang="et-EE" dirty="0"/>
              <a:t>viimase 12 kuu jooksul ei ole neist aga 4% ehk 18-41 tuhat elanikku mootorsõidukit juhtinud.</a:t>
            </a:r>
            <a:endParaRPr lang="et-EE" dirty="0">
              <a:solidFill>
                <a:srgbClr val="A01E28"/>
              </a:solidFill>
            </a:endParaRPr>
          </a:p>
          <a:p>
            <a:r>
              <a:rPr lang="et-EE" dirty="0"/>
              <a:t>Antud uuringu raames vaadeldakse aga </a:t>
            </a:r>
            <a:r>
              <a:rPr lang="et-EE" b="1" dirty="0">
                <a:solidFill>
                  <a:srgbClr val="A01E28"/>
                </a:solidFill>
              </a:rPr>
              <a:t>sõidukijuhtidena</a:t>
            </a:r>
            <a:r>
              <a:rPr lang="et-EE" dirty="0"/>
              <a:t> just neid juhilubade omanikke, kes on viimase 12 kuu jooksul mootorsõidukit juhtinud, seega jääb vaadeldava sihtgrupi suuruseks </a:t>
            </a:r>
            <a:r>
              <a:rPr lang="et-EE" dirty="0">
                <a:solidFill>
                  <a:srgbClr val="A01E28"/>
                </a:solidFill>
              </a:rPr>
              <a:t>62% üle 15-aastasest elanikkonnast, s.o 687 200 ± 33 100.</a:t>
            </a:r>
          </a:p>
          <a:p>
            <a:r>
              <a:rPr lang="et-EE" dirty="0"/>
              <a:t>Sõidukijuhtide seas on keskmisest enam mehi ja 25-49-aastaseid elanikke, eestlasi ja kõrgemasse sissetulekugruppi </a:t>
            </a:r>
            <a:r>
              <a:rPr lang="et-EE" dirty="0" err="1"/>
              <a:t>kuulujaid</a:t>
            </a:r>
            <a:r>
              <a:rPr lang="et-EE" dirty="0"/>
              <a:t> ja maapiirkondade elanikke.</a:t>
            </a:r>
          </a:p>
          <a:p>
            <a:r>
              <a:rPr lang="et-EE" dirty="0"/>
              <a:t>Valdav osa sõidukijuhtidest omavad </a:t>
            </a:r>
            <a:r>
              <a:rPr lang="et-EE" dirty="0" err="1"/>
              <a:t>B</a:t>
            </a:r>
            <a:r>
              <a:rPr lang="et-EE" dirty="0"/>
              <a:t>-kategooria juhiluba (99%). Pooltel on ka mõne muu kategooria juhiluba.</a:t>
            </a:r>
          </a:p>
          <a:p>
            <a:r>
              <a:rPr lang="et-EE" dirty="0"/>
              <a:t>Sõidukijuhtide seas on kõige enam 11-40-aastase staažiga juhte, lausa 61%. Suurema staažiga juhtidel on tõenäolisemalt lisaks olemas ka mõne muu kategooria juhiload.</a:t>
            </a:r>
          </a:p>
          <a:p>
            <a:r>
              <a:rPr lang="et-EE" dirty="0"/>
              <a:t>Sõidukijuhtide seas on 29% neid, kes sõidavad aastas kuni 5 000 kilomeetrit ja 23% neid, kes sõidavad 5 000-10 000 kilomeetrit. Ülejäänud juhid on läbinud viimase 12 kuu jooksul veel suurema kilometraaži. Kuni 5 000 kilometraažiga sõitjate seas on enam naisi ja üle 65-aastaseid. Üle 20 000 kilometraažiga sõitjate seas on enam mehi, 21-40-aastase sõidukijuhi staažiga ning C- ja D-kategooria juhilubade omanikke, samuti töösõitude tegijaid.</a:t>
            </a:r>
          </a:p>
          <a:p>
            <a:r>
              <a:rPr lang="et-EE" dirty="0">
                <a:solidFill>
                  <a:srgbClr val="A01E28"/>
                </a:solidFill>
              </a:rPr>
              <a:t>Töö või tööülesannete täitmisel on on viimase 12 kuu jooksul sõidukit juhtunud 50% sõidukijuhtidest, s.o ca 352 500 ± 27 200 sõidukijuhti. </a:t>
            </a:r>
          </a:p>
          <a:p>
            <a:r>
              <a:rPr lang="et-EE" dirty="0"/>
              <a:t>Töösõite teevad sagedamini mehed, 35-64-aastased, mitte-eestlased ning A- ja C-kategooria juhilubade omanikud.</a:t>
            </a:r>
          </a:p>
          <a:p>
            <a:r>
              <a:rPr lang="et-EE" dirty="0"/>
              <a:t>Töö või tööülesannete täitmisel on valdav osa sõidukijuhtidest läbinud aasta jooksul kuni 5 000 kilomeetrit (pooled).</a:t>
            </a:r>
          </a:p>
          <a:p>
            <a:endParaRPr lang="et-EE" dirty="0"/>
          </a:p>
          <a:p>
            <a:endParaRPr lang="et-EE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5AB03E-EB73-CF4A-9A67-A17D4DDEC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Sõidukijuhtide</a:t>
            </a:r>
            <a:r>
              <a:rPr lang="en-GB" dirty="0"/>
              <a:t> </a:t>
            </a:r>
            <a:r>
              <a:rPr lang="en-GB" dirty="0" err="1"/>
              <a:t>taust</a:t>
            </a:r>
            <a:endParaRPr lang="en-GB" dirty="0"/>
          </a:p>
        </p:txBody>
      </p:sp>
      <p:sp>
        <p:nvSpPr>
          <p:cNvPr id="4" name="Subtitle 6">
            <a:extLst>
              <a:ext uri="{FF2B5EF4-FFF2-40B4-BE49-F238E27FC236}">
                <a16:creationId xmlns:a16="http://schemas.microsoft.com/office/drawing/2014/main" id="{776F95FB-2B08-0346-A617-D8F1593023A5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/>
          <a:lstStyle/>
          <a:p>
            <a:r>
              <a:rPr lang="et-EE" dirty="0"/>
              <a:t>Mootorsõiduki juhtimisõigus (Slaid 7)</a:t>
            </a:r>
          </a:p>
        </p:txBody>
      </p:sp>
    </p:spTree>
    <p:extLst>
      <p:ext uri="{BB962C8B-B14F-4D97-AF65-F5344CB8AC3E}">
        <p14:creationId xmlns:p14="http://schemas.microsoft.com/office/powerpoint/2010/main" val="1294662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E7DC4-28D8-FA42-8E39-5D011A87D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Sõidukijuhtide</a:t>
            </a:r>
            <a:r>
              <a:rPr lang="en-GB" dirty="0"/>
              <a:t> </a:t>
            </a:r>
            <a:r>
              <a:rPr lang="en-GB" dirty="0" err="1"/>
              <a:t>taust</a:t>
            </a:r>
            <a:endParaRPr lang="et-EE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C260FA3-76EA-5D4E-8A11-AF77B0744D6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%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9FC420-57F2-3E47-90D1-6CDDF9FA9EFF}"/>
              </a:ext>
            </a:extLst>
          </p:cNvPr>
          <p:cNvCxnSpPr/>
          <p:nvPr/>
        </p:nvCxnSpPr>
        <p:spPr>
          <a:xfrm>
            <a:off x="4522971" y="1497793"/>
            <a:ext cx="0" cy="4886325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EED2E74D-BE67-B443-8B3D-B8BBDEE7AB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9162D078-6C7F-ED44-AAAD-138FFC865431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494463" y="1499406"/>
            <a:ext cx="4859337" cy="488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84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9BD6-1019-B54C-8125-6E00C8C9E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1940" y="3055933"/>
            <a:ext cx="9051380" cy="861238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Sõidukiirus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536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DBC8CE-829D-B941-B43B-99AF4F98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Sõidukiirus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373EC55-E4F8-DB4B-9574-F7D7B485500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Piirkiiruse ületamine (Slaidid 10-11)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277B0C-979F-AE4B-A9AC-3D612BAAC7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t-EE" dirty="0"/>
              <a:t>Kõige sagedamini ja kõige enam ületatakse kiirust</a:t>
            </a:r>
            <a:r>
              <a:rPr lang="et-EE" dirty="0">
                <a:solidFill>
                  <a:srgbClr val="A01E28"/>
                </a:solidFill>
              </a:rPr>
              <a:t> linnadevahelistel põhiteedel </a:t>
            </a:r>
            <a:r>
              <a:rPr lang="et-EE" dirty="0"/>
              <a:t>(72%, s.h 27% enam kui 5 km/h), seejärel </a:t>
            </a:r>
            <a:r>
              <a:rPr lang="et-EE" dirty="0">
                <a:solidFill>
                  <a:srgbClr val="A01E28"/>
                </a:solidFill>
              </a:rPr>
              <a:t>kohalikel maanteedel </a:t>
            </a:r>
            <a:r>
              <a:rPr lang="et-EE" dirty="0"/>
              <a:t>(59%, s.h 19% enam kui 5 km/h) ning kõige harvemini ja vähem</a:t>
            </a:r>
            <a:r>
              <a:rPr lang="et-EE" dirty="0">
                <a:solidFill>
                  <a:srgbClr val="A01E28"/>
                </a:solidFill>
              </a:rPr>
              <a:t> linnades ja asulates </a:t>
            </a:r>
            <a:r>
              <a:rPr lang="et-EE" dirty="0"/>
              <a:t>(45%, s.h 7% enam kui 5 km/h) (Slaid 11).</a:t>
            </a:r>
          </a:p>
          <a:p>
            <a:r>
              <a:rPr lang="et-EE" dirty="0"/>
              <a:t>Võrreldes eelmiste aastatega ei ole tulemused oluliselt muutunud (Slaid 10 ja 11).</a:t>
            </a:r>
          </a:p>
          <a:p>
            <a:endParaRPr lang="et-EE" dirty="0"/>
          </a:p>
          <a:p>
            <a:r>
              <a:rPr lang="et-EE" dirty="0"/>
              <a:t>Vastavalt sellele, kuivõrd eelpool mainitud erinevatel teedel kiirusepiirangut tavaliselt ületatakse, jagasime sõidukijuhid erinevatesse gruppidesse järgnevalt (Slaid 11):</a:t>
            </a:r>
          </a:p>
          <a:p>
            <a:pPr lvl="1"/>
            <a:r>
              <a:rPr lang="et-EE" dirty="0">
                <a:solidFill>
                  <a:srgbClr val="A01E28"/>
                </a:solidFill>
              </a:rPr>
              <a:t>Ei ületa kiirust 23% </a:t>
            </a:r>
            <a:r>
              <a:rPr lang="et-EE" dirty="0"/>
              <a:t>– sõidavad kõikidel teedel lubatud kiirusepiirangu järgi – sagedamini naised, üle 74-aastase ja Kirde-Eesti elanikud, kuni 5 000 kilometraažiga sõidukijuhid;</a:t>
            </a:r>
          </a:p>
          <a:p>
            <a:pPr lvl="1"/>
            <a:r>
              <a:rPr lang="et-EE" dirty="0">
                <a:solidFill>
                  <a:srgbClr val="A01E28"/>
                </a:solidFill>
              </a:rPr>
              <a:t>Ei ületa kiirust olulisel määral 46% </a:t>
            </a:r>
            <a:r>
              <a:rPr lang="et-EE" dirty="0"/>
              <a:t>– mõnel teel ületavad lubatud kiirusepiirangut kuni 5 km/h; sagedamini 50-64-aastased;</a:t>
            </a:r>
          </a:p>
          <a:p>
            <a:pPr lvl="1"/>
            <a:r>
              <a:rPr lang="et-EE" dirty="0">
                <a:solidFill>
                  <a:srgbClr val="A01E28"/>
                </a:solidFill>
              </a:rPr>
              <a:t>Osalised kiiruseületajad 24% </a:t>
            </a:r>
            <a:r>
              <a:rPr lang="et-EE" dirty="0"/>
              <a:t>– mõnel teel ületavad kiirusepiirangut üle 5 km/h;</a:t>
            </a:r>
          </a:p>
          <a:p>
            <a:pPr lvl="1"/>
            <a:r>
              <a:rPr lang="et-EE" dirty="0">
                <a:solidFill>
                  <a:srgbClr val="A01E28"/>
                </a:solidFill>
              </a:rPr>
              <a:t>Alatised kiiruseületajad 6% </a:t>
            </a:r>
            <a:r>
              <a:rPr lang="et-EE" dirty="0"/>
              <a:t>– kõikidel teedel ületavad kiirusepiirangut üle 5 km/h – sagedamini mehed, üle 10 000 kilometraažiga sõidukijuhid.</a:t>
            </a:r>
          </a:p>
          <a:p>
            <a:r>
              <a:rPr lang="et-EE" dirty="0"/>
              <a:t>Kokku on erinevatel teedel kiirust ületavate sõidukijuhtide osakaal 76% (Slaid 11), erinevatel aastatel on nende osakaal jäänud vahemikku 71-77%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625191275"/>
      </p:ext>
    </p:extLst>
  </p:cSld>
  <p:clrMapOvr>
    <a:masterClrMapping/>
  </p:clrMapOvr>
</p:sld>
</file>

<file path=ppt/theme/theme1.xml><?xml version="1.0" encoding="utf-8"?>
<a:theme xmlns:a="http://schemas.openxmlformats.org/drawingml/2006/main" name="TU_2018_ppt">
  <a:themeElements>
    <a:clrScheme name="TU_Diverge">
      <a:dk1>
        <a:srgbClr val="3F3F3F"/>
      </a:dk1>
      <a:lt1>
        <a:srgbClr val="FFFFFF"/>
      </a:lt1>
      <a:dk2>
        <a:srgbClr val="242424"/>
      </a:dk2>
      <a:lt2>
        <a:srgbClr val="E6E6E6"/>
      </a:lt2>
      <a:accent1>
        <a:srgbClr val="B2182B"/>
      </a:accent1>
      <a:accent2>
        <a:srgbClr val="EF8A62"/>
      </a:accent2>
      <a:accent3>
        <a:srgbClr val="FDDBC7"/>
      </a:accent3>
      <a:accent4>
        <a:srgbClr val="D1E5F0"/>
      </a:accent4>
      <a:accent5>
        <a:srgbClr val="67A9CF"/>
      </a:accent5>
      <a:accent6>
        <a:srgbClr val="2166AC"/>
      </a:accent6>
      <a:hlink>
        <a:srgbClr val="21ABF5"/>
      </a:hlink>
      <a:folHlink>
        <a:srgbClr val="EA7E89"/>
      </a:folHlink>
    </a:clrScheme>
    <a:fontScheme name="TU_2018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E886350-2ED7-5240-BAA7-EC2F68CA8BA7}" vid="{AF605000-255F-2046-893F-40928F4C91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TU_2018_ppt</Template>
  <TotalTime>77481</TotalTime>
  <Words>4500</Words>
  <Application>Microsoft Office PowerPoint</Application>
  <PresentationFormat>Laiekraan</PresentationFormat>
  <Paragraphs>484</Paragraphs>
  <Slides>46</Slides>
  <Notes>3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46</vt:i4>
      </vt:variant>
    </vt:vector>
  </HeadingPairs>
  <TitlesOfParts>
    <vt:vector size="50" baseType="lpstr">
      <vt:lpstr>Arial</vt:lpstr>
      <vt:lpstr>Calibri</vt:lpstr>
      <vt:lpstr>Helvetica</vt:lpstr>
      <vt:lpstr>TU_2018_ppt</vt:lpstr>
      <vt:lpstr>Sõiduki juhtimine (sõidukiiruse valik ja joobes juhtimine)</vt:lpstr>
      <vt:lpstr>Uuringu teemad</vt:lpstr>
      <vt:lpstr>Uuringu metoodika ja vastutajad</vt:lpstr>
      <vt:lpstr>Vastutajad</vt:lpstr>
      <vt:lpstr>Sõidukijuhtide taust</vt:lpstr>
      <vt:lpstr>Sõidukijuhtide taust</vt:lpstr>
      <vt:lpstr>Sõidukijuhtide taust</vt:lpstr>
      <vt:lpstr>Sõidukiirus</vt:lpstr>
      <vt:lpstr>Sõidukiirus</vt:lpstr>
      <vt:lpstr>Sõidukiirus</vt:lpstr>
      <vt:lpstr>Sõidukiirus</vt:lpstr>
      <vt:lpstr>Sõidukiirus</vt:lpstr>
      <vt:lpstr>Sõidukiirus</vt:lpstr>
      <vt:lpstr>Sõidukiirus</vt:lpstr>
      <vt:lpstr>Sõidukiirus</vt:lpstr>
      <vt:lpstr>Sõidukiirus</vt:lpstr>
      <vt:lpstr>Sõidukiirus</vt:lpstr>
      <vt:lpstr>Sõidukiirus</vt:lpstr>
      <vt:lpstr>Sõidukiirus</vt:lpstr>
      <vt:lpstr>Sõidukijuhtide käitumine</vt:lpstr>
      <vt:lpstr>Sõidukijuhtide teadlikkus</vt:lpstr>
      <vt:lpstr>Sõidukijuhtide teadlikkus</vt:lpstr>
      <vt:lpstr>Sõiduki juhtimine joobes</vt:lpstr>
      <vt:lpstr>Sõiduki juhtimine joobes</vt:lpstr>
      <vt:lpstr>Sõiduki juhtimine joobes</vt:lpstr>
      <vt:lpstr>Sõiduki juhtimine joobes</vt:lpstr>
      <vt:lpstr>Sõiduki juhtimine joobes</vt:lpstr>
      <vt:lpstr>Sõiduki juhtimine joobes</vt:lpstr>
      <vt:lpstr>Sõiduki juhtimine joobes</vt:lpstr>
      <vt:lpstr>Sõiduki juhtimine joobes</vt:lpstr>
      <vt:lpstr>Sõiduki juhtimine joobes</vt:lpstr>
      <vt:lpstr>Sõiduki juhtimine joobes</vt:lpstr>
      <vt:lpstr>Sõiduki juhtimine joobes</vt:lpstr>
      <vt:lpstr>Sõiduki juhtimine joobes</vt:lpstr>
      <vt:lpstr>Sõiduki juhtimine joobes</vt:lpstr>
      <vt:lpstr>Sõiduki juhtimine joobes</vt:lpstr>
      <vt:lpstr>Sõiduki juhtimine joobes</vt:lpstr>
      <vt:lpstr>Sõiduki juhtimine joobes</vt:lpstr>
      <vt:lpstr>Ankeet</vt:lpstr>
      <vt:lpstr>Ankeet</vt:lpstr>
      <vt:lpstr>Ankeet</vt:lpstr>
      <vt:lpstr>Ankeet</vt:lpstr>
      <vt:lpstr>Ankeet</vt:lpstr>
      <vt:lpstr>Ankeet</vt:lpstr>
      <vt:lpstr>Ankeet</vt:lpstr>
      <vt:lpstr>Ankeet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Liis Grünberg</dc:creator>
  <cp:lastModifiedBy>Raul Rom</cp:lastModifiedBy>
  <cp:revision>336</cp:revision>
  <cp:lastPrinted>2021-09-10T14:58:25Z</cp:lastPrinted>
  <dcterms:created xsi:type="dcterms:W3CDTF">2018-03-19T11:21:32Z</dcterms:created>
  <dcterms:modified xsi:type="dcterms:W3CDTF">2021-09-16T11:16:10Z</dcterms:modified>
</cp:coreProperties>
</file>